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4"/>
  </p:notesMasterIdLst>
  <p:sldIdLst>
    <p:sldId id="266" r:id="rId2"/>
    <p:sldId id="267" r:id="rId3"/>
    <p:sldId id="421" r:id="rId4"/>
    <p:sldId id="437" r:id="rId5"/>
    <p:sldId id="440" r:id="rId6"/>
    <p:sldId id="443" r:id="rId7"/>
    <p:sldId id="439" r:id="rId8"/>
    <p:sldId id="438" r:id="rId9"/>
    <p:sldId id="442" r:id="rId10"/>
    <p:sldId id="441" r:id="rId11"/>
    <p:sldId id="444" r:id="rId12"/>
    <p:sldId id="453" r:id="rId13"/>
    <p:sldId id="429" r:id="rId14"/>
    <p:sldId id="430" r:id="rId15"/>
    <p:sldId id="431" r:id="rId16"/>
    <p:sldId id="432" r:id="rId17"/>
    <p:sldId id="433" r:id="rId18"/>
    <p:sldId id="434" r:id="rId19"/>
    <p:sldId id="435" r:id="rId20"/>
    <p:sldId id="436" r:id="rId21"/>
    <p:sldId id="306" r:id="rId22"/>
    <p:sldId id="445" r:id="rId23"/>
    <p:sldId id="446" r:id="rId24"/>
    <p:sldId id="313" r:id="rId25"/>
    <p:sldId id="448" r:id="rId26"/>
    <p:sldId id="447" r:id="rId27"/>
    <p:sldId id="450" r:id="rId28"/>
    <p:sldId id="310" r:id="rId29"/>
    <p:sldId id="451" r:id="rId30"/>
    <p:sldId id="325" r:id="rId31"/>
    <p:sldId id="473" r:id="rId32"/>
    <p:sldId id="474" r:id="rId33"/>
    <p:sldId id="475" r:id="rId34"/>
    <p:sldId id="476" r:id="rId35"/>
    <p:sldId id="477" r:id="rId36"/>
    <p:sldId id="478" r:id="rId37"/>
    <p:sldId id="479" r:id="rId38"/>
    <p:sldId id="480" r:id="rId39"/>
    <p:sldId id="296" r:id="rId40"/>
    <p:sldId id="295" r:id="rId41"/>
    <p:sldId id="452" r:id="rId42"/>
    <p:sldId id="466" r:id="rId43"/>
    <p:sldId id="467" r:id="rId44"/>
    <p:sldId id="469" r:id="rId45"/>
    <p:sldId id="470" r:id="rId46"/>
    <p:sldId id="468" r:id="rId47"/>
    <p:sldId id="471" r:id="rId48"/>
    <p:sldId id="472" r:id="rId49"/>
    <p:sldId id="396" r:id="rId50"/>
    <p:sldId id="318" r:id="rId51"/>
    <p:sldId id="319" r:id="rId52"/>
    <p:sldId id="320" r:id="rId53"/>
    <p:sldId id="262" r:id="rId54"/>
    <p:sldId id="263" r:id="rId55"/>
    <p:sldId id="305" r:id="rId56"/>
    <p:sldId id="482" r:id="rId57"/>
    <p:sldId id="311" r:id="rId58"/>
    <p:sldId id="404" r:id="rId59"/>
    <p:sldId id="454" r:id="rId60"/>
    <p:sldId id="455" r:id="rId61"/>
    <p:sldId id="456" r:id="rId62"/>
    <p:sldId id="457" r:id="rId63"/>
    <p:sldId id="458" r:id="rId64"/>
    <p:sldId id="274" r:id="rId65"/>
    <p:sldId id="459" r:id="rId66"/>
    <p:sldId id="277" r:id="rId67"/>
    <p:sldId id="428" r:id="rId68"/>
    <p:sldId id="258" r:id="rId69"/>
    <p:sldId id="460" r:id="rId70"/>
    <p:sldId id="461" r:id="rId71"/>
    <p:sldId id="257" r:id="rId72"/>
    <p:sldId id="462" r:id="rId73"/>
    <p:sldId id="463" r:id="rId74"/>
    <p:sldId id="465" r:id="rId75"/>
    <p:sldId id="464" r:id="rId76"/>
    <p:sldId id="316" r:id="rId77"/>
    <p:sldId id="268" r:id="rId78"/>
    <p:sldId id="376" r:id="rId79"/>
    <p:sldId id="282" r:id="rId80"/>
    <p:sldId id="377" r:id="rId81"/>
    <p:sldId id="378" r:id="rId82"/>
    <p:sldId id="379" r:id="rId8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7BEA"/>
    <a:srgbClr val="F0E730"/>
    <a:srgbClr val="5CCB35"/>
    <a:srgbClr val="EFBD31"/>
    <a:srgbClr val="63BC44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F36FC8-E763-4F04-BD73-D674C518BE3D}" v="40" dt="2023-01-16T16:48:22.4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7" autoAdjust="0"/>
    <p:restoredTop sz="94660"/>
  </p:normalViewPr>
  <p:slideViewPr>
    <p:cSldViewPr snapToGrid="0">
      <p:cViewPr varScale="1">
        <p:scale>
          <a:sx n="79" d="100"/>
          <a:sy n="79" d="100"/>
        </p:scale>
        <p:origin x="3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notesMaster" Target="notesMasters/notesMaster1.xml"/><Relationship Id="rId89" Type="http://schemas.microsoft.com/office/2015/10/relationships/revisionInfo" Target="revisionInfo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81623-313C-4101-B96C-B58D7ECD0502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91C465-A2C5-41FD-8450-143E6CC75A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517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50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5A0B5-872B-457D-96E8-253B03A90A98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650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Everest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5A0B5-872B-457D-96E8-253B03A90A98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8382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3F2DD4-4355-4A24-83EB-ABD1E7041F6F}" type="slidenum">
              <a:rPr lang="en-US"/>
              <a:pPr/>
              <a:t>30</a:t>
            </a:fld>
            <a:endParaRPr lang="en-US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421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E9364-3509-4835-B8D2-BA4ADD804603}" type="slidenum">
              <a:rPr lang="en-GB" smtClean="0"/>
              <a:t>64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80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E9364-3509-4835-B8D2-BA4ADD804603}" type="slidenum">
              <a:rPr lang="en-GB" smtClean="0"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777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51337-DF59-1FEF-24AA-4C643FA27F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000329-C0E4-C8BD-DAFF-8AF592CE4A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0DD44A-3235-A05E-F9DA-B0C9E77A8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E9A3-61AB-4CA1-9DC7-E0F6237CDDE6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101C7E-4EE8-8ADB-DFF9-0055D48CA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B27AD-4F08-2B77-4CE4-B54DC90B3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C492-F2F4-4878-8145-4B6C9BCC4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080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79051-CFF9-24CA-AD76-46D4ACCB9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2715F4-E3A1-2F25-6CEF-5F1F5B4484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D7043-1608-23C4-9075-1F17C3EA2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E9A3-61AB-4CA1-9DC7-E0F6237CDDE6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7440C-CC8C-4115-FF1F-530319B68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3FCAE4-FD29-619F-42C4-14FBF39DA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C492-F2F4-4878-8145-4B6C9BCC4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733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63D7EC-2FB0-2B6D-2A84-E4894167AA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63C3DE-E8D9-9844-84EB-540290FD1E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1F0493-A38F-1DDB-B68C-FA545784C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E9A3-61AB-4CA1-9DC7-E0F6237CDDE6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441A0-7D63-481A-B26D-1663B5B7D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CFC14-48BA-FEAE-1277-99875B889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C492-F2F4-4878-8145-4B6C9BCC4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2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7092C-8322-DD08-2178-E02599AF9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987B34-AC15-A16E-D33D-CC6915A4AD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F1B72-09FB-1845-9160-6CB59C060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E9A3-61AB-4CA1-9DC7-E0F6237CDDE6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08F04-0191-060A-8589-0439CA0A5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EA74CA-D29E-2915-EE23-394A4D440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C492-F2F4-4878-8145-4B6C9BCC4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366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8704C-3378-D3A0-E437-599C7EEAB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B9AB33-0182-2D8F-F8C1-301E7FEFD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2C28CC-E38A-1D5E-20E7-A5497DF0D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E9A3-61AB-4CA1-9DC7-E0F6237CDDE6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4D2160-E8BB-B10A-5CF9-2FAA03817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146233-8DB0-D37F-92F3-E3A556C17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C492-F2F4-4878-8145-4B6C9BCC4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06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FE68B-4C0F-1FB3-EC23-953A88F95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5F9E6-2CD2-66D4-2745-BCBDDFE18A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12A2B8-020E-557F-6999-F13A97F3E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47B4B7-79E8-51A5-9324-AA0E9CA49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E9A3-61AB-4CA1-9DC7-E0F6237CDDE6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DF1830-11F7-C9A5-7CE6-4D964AEDD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F611F4-31E0-BE79-1083-D643E0E47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C492-F2F4-4878-8145-4B6C9BCC4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693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078F0-E6CF-8D0E-9661-1B81C1F76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30D80B-345B-3BF8-CAB6-06B243844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82D461-FBBC-F47D-3CEE-FE627C5055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5005C0-F5AB-00AC-E7A8-1BFEC71319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0BAF35-90D0-6F92-C906-06148ACC7E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3EC8E8-6876-068D-E9C2-F0EE4E6F6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E9A3-61AB-4CA1-9DC7-E0F6237CDDE6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56022B-73FD-59DE-7B46-956E979B3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67141F-59B9-757E-6C7B-472AE64C3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C492-F2F4-4878-8145-4B6C9BCC4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056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394C6-9CFA-A4BE-94E5-67FEC89AE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60646F-BD39-530A-B628-F524F194F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E9A3-61AB-4CA1-9DC7-E0F6237CDDE6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479957-6EC1-31E1-C3AE-08EE5C67E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563D98-09B0-0DF4-1E6F-D5A52954A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C492-F2F4-4878-8145-4B6C9BCC4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476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889608-D6EE-1DAF-D97C-5A5F83D34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E9A3-61AB-4CA1-9DC7-E0F6237CDDE6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F3852B-0492-2630-B1D0-4B26FB96B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39F6A9-6AB4-7F30-4D7A-0D0E1CC35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C492-F2F4-4878-8145-4B6C9BCC4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105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1ABDF-B552-3F3C-2A06-6076D9D05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A3DA4-F7C9-BCCF-25C9-9FF27EAFA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E5A799-839D-E92D-9D04-9163CC22FB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10B52-1F87-C892-32FD-F6118D50F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E9A3-61AB-4CA1-9DC7-E0F6237CDDE6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568907-6601-0547-66B6-3BAC75DFA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CF5126-133C-3CC3-8266-776F478E7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C492-F2F4-4878-8145-4B6C9BCC4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56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2674D-EABA-1683-FA79-84C3ECDEE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3D3BB1-73D0-A511-9277-3844BD4E0E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9100F-E3C5-EEF4-ED9F-43EC325DEC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D4665E-6C94-CC81-34E4-93CDA8BA8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E9A3-61AB-4CA1-9DC7-E0F6237CDDE6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45FA28-738A-198A-9BB6-43E8BE7C3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2A5F29-AB98-E07E-B246-A52F2F48A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C492-F2F4-4878-8145-4B6C9BCC4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707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BE8292-86B1-801A-7AF5-51EB05C45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13AC96-429B-1BC3-AFE1-794854724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F447B-9B47-4EBD-6FF6-8D1F2D4C5D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BE9A3-61AB-4CA1-9DC7-E0F6237CDDE6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6421AB-3C12-EE8C-D3CF-DF55B1FB75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FE869-46AC-61BA-6043-63BBA2E8BE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4C492-F2F4-4878-8145-4B6C9BCC4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350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uk/url?sa=i&amp;rct=j&amp;q=&amp;esrc=s&amp;source=images&amp;cd=&amp;cad=rja&amp;uact=8&amp;ved=0CAcQjRw&amp;url=https://emmalkerr.wordpress.com/links/&amp;ei=bcwrVeyCKsrZ7AbCz4HYBg&amp;bvm=bv.90491159,d.ZGU&amp;psig=AFQjCNFgV7Csi17J--Q6lj8mXKrofw_-BA&amp;ust=1429020138267576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png"/><Relationship Id="rId4" Type="http://schemas.openxmlformats.org/officeDocument/2006/relationships/slide" Target="slide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://www.google.co.uk/url?sa=i&amp;rct=j&amp;q=&amp;esrc=s&amp;source=images&amp;cd=&amp;cad=rja&amp;uact=8&amp;ved=2ahUKEwiD_teYkv3fAhUGQRoKHXNFBywQjRx6BAgBEAU&amp;url=http://www.bitlanders.com/blogs/imports-and-exports-of-pakistan/206427&amp;psig=AOvVaw2-RttQXhlvc1MyvGCe-JKi&amp;ust=1548100548429637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uk/url?sa=i&amp;rct=j&amp;q=&amp;esrc=s&amp;source=images&amp;cd=&amp;cad=rja&amp;uact=8&amp;ved=2ahUKEwj25b__k_3fAhVRAWMBHX8IB20QjRx6BAgBEAU&amp;url=https://www.lonelyplanet.com/news/2018/03/21/spring-clean-mount-everest/&amp;psig=AOvVaw3YAztUXNRRoCa8gY5_6M4u&amp;ust=154810104302557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hyperlink" Target="https://www.google.co.uk/url?sa=i&amp;rct=j&amp;q=&amp;esrc=s&amp;source=images&amp;cd=&amp;ved=2ahUKEwjokcr539HfAhXDy4UKHb_FDv4QjRx6BAgBEAU&amp;url=https://www.itv.com/news/wales/topic/cardigan-bay/&amp;psig=AOvVaw2OfMxNa1VWnbp-BW7PE31v&amp;ust=1546609601863452" TargetMode="Externa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4.png"/><Relationship Id="rId2" Type="http://schemas.openxmlformats.org/officeDocument/2006/relationships/hyperlink" Target="http://www.google.co.uk/url?sa=i&amp;rct=j&amp;q=&amp;esrc=s&amp;source=images&amp;cd=&amp;cad=rja&amp;uact=8&amp;ved=0CAcQjRw&amp;url=http://etc.usf.edu/presentations/extras/letters/theme_alphabets/27/32/index.html&amp;ei=18YrVfXsEoWu7gbCl4DYBg&amp;bvm=bv.90491159,d.ZGU&amp;psig=AFQjCNGTZrWk6CBiiaNkLoQ-V7dIbb2osQ&amp;ust=1429018704924786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jpeg"/><Relationship Id="rId4" Type="http://schemas.openxmlformats.org/officeDocument/2006/relationships/hyperlink" Target="http://www.google.co.uk/url?sa=i&amp;rct=j&amp;q=&amp;esrc=s&amp;source=images&amp;cd=&amp;cad=rja&amp;uact=8&amp;ved=0CAcQjRw&amp;url=http://www.dreamstime.com/royalty-free-stock-images-letter-u-made-food-image26400639&amp;ei=DscrVcGpO6XP7gaOr4H4Aw&amp;bvm=bv.90491159,d.ZGU&amp;psig=AFQjCNFpDOl2XNGKBzOeO3W3Hode1ERkdg&amp;ust=1429018736089834" TargetMode="Externa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//upload.wikimedia.org/wikipedia/commons/2/24/St_David's_Cathedral_and_Bishop's_Palace_-_geograph.org.uk_-_774149.jpg" TargetMode="Externa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0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co.uk/url?sa=i&amp;rct=j&amp;q=&amp;esrc=s&amp;frm=1&amp;source=images&amp;cd=&amp;cad=rja&amp;uact=8&amp;ved=0CAcQjRw&amp;url=http://www.bbc.co.uk/news/uk-wales-18503697&amp;ei=BRE1VdfqGcfhaLHugNgO&amp;bvm=bv.91071109,d.d2s&amp;psig=AFQjCNGP8W_Q7sTAYWxK7bEeP9uD71ExtQ&amp;ust=1429627518616012" TargetMode="Externa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1350" y="3059393"/>
            <a:ext cx="5829300" cy="4532422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WELCOME!</a:t>
            </a:r>
            <a:br>
              <a:rPr lang="en-GB" dirty="0"/>
            </a:br>
            <a:br>
              <a:rPr lang="en-GB" dirty="0"/>
            </a:br>
            <a:r>
              <a:rPr lang="en-GB" dirty="0" err="1"/>
              <a:t>WelshWise</a:t>
            </a:r>
            <a:r>
              <a:rPr lang="en-GB" dirty="0"/>
              <a:t> Quiz 2023</a:t>
            </a:r>
            <a:br>
              <a:rPr lang="en-GB" dirty="0"/>
            </a:br>
            <a:br>
              <a:rPr lang="en-GB" dirty="0"/>
            </a:br>
            <a:r>
              <a:rPr lang="en-US" dirty="0" err="1">
                <a:latin typeface="+mn-lt"/>
              </a:rPr>
              <a:t>Cwis</a:t>
            </a:r>
            <a:r>
              <a:rPr lang="en-US" dirty="0">
                <a:latin typeface="+mn-lt"/>
              </a:rPr>
              <a:t> ‘</a:t>
            </a:r>
            <a:r>
              <a:rPr lang="en-US" dirty="0" err="1">
                <a:latin typeface="+mn-lt"/>
              </a:rPr>
              <a:t>WelshWise</a:t>
            </a:r>
            <a:r>
              <a:rPr lang="en-US" dirty="0">
                <a:latin typeface="+mn-lt"/>
              </a:rPr>
              <a:t>’ 2023</a:t>
            </a:r>
            <a:br>
              <a:rPr lang="en-US" dirty="0">
                <a:latin typeface="+mn-lt"/>
              </a:rPr>
            </a:br>
            <a:br>
              <a:rPr lang="en-US" dirty="0">
                <a:latin typeface="+mn-lt"/>
              </a:rPr>
            </a:br>
            <a:r>
              <a:rPr lang="en-GB" b="1" dirty="0"/>
              <a:t>CROESO!</a:t>
            </a:r>
            <a:br>
              <a:rPr lang="en-US" dirty="0">
                <a:latin typeface="+mn-lt"/>
              </a:rPr>
            </a:br>
            <a:endParaRPr lang="en-GB" dirty="0">
              <a:latin typeface="+mn-lt"/>
            </a:endParaRPr>
          </a:p>
        </p:txBody>
      </p:sp>
      <p:pic>
        <p:nvPicPr>
          <p:cNvPr id="1026" name="Picture 2" descr="F:\SIG Wales\WSIG (2) 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4231" y="423608"/>
            <a:ext cx="2391491" cy="2178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ymru Button Badges">
            <a:extLst>
              <a:ext uri="{FF2B5EF4-FFF2-40B4-BE49-F238E27FC236}">
                <a16:creationId xmlns:a16="http://schemas.microsoft.com/office/drawing/2014/main" id="{93B69AB0-281A-4293-8B1F-E80760CBE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55" y="-1"/>
            <a:ext cx="3032450" cy="3059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88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69FC7-DD9A-9328-C778-98859B7D7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7. </a:t>
            </a:r>
            <a:endParaRPr lang="en-GB" dirty="0"/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CACFF26D-F664-1AF4-C908-D8F81D7104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038" y="631561"/>
            <a:ext cx="5690359" cy="586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779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45884-834D-DA81-79C5-9E6D3F5B5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8.</a:t>
            </a:r>
            <a:endParaRPr lang="en-GB" dirty="0"/>
          </a:p>
        </p:txBody>
      </p:sp>
      <p:pic>
        <p:nvPicPr>
          <p:cNvPr id="5122" name="Picture 2" descr="A guide to the Green Bridge of Wales and Stack Rocks | Pembrokeshire  National Park — Oh What A Knight">
            <a:extLst>
              <a:ext uri="{FF2B5EF4-FFF2-40B4-BE49-F238E27FC236}">
                <a16:creationId xmlns:a16="http://schemas.microsoft.com/office/drawing/2014/main" id="{1AC4BD60-772C-3CF4-54A4-3B6E81703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144" y="971821"/>
            <a:ext cx="7706168" cy="528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459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1044" y="319564"/>
            <a:ext cx="9144000" cy="1655762"/>
          </a:xfrm>
        </p:spPr>
        <p:txBody>
          <a:bodyPr>
            <a:normAutofit/>
          </a:bodyPr>
          <a:lstStyle/>
          <a:p>
            <a:r>
              <a:rPr lang="en-GB" sz="4400" b="1" dirty="0"/>
              <a:t>Round 2</a:t>
            </a:r>
          </a:p>
          <a:p>
            <a:r>
              <a:rPr lang="en-GB" sz="4400" b="1" dirty="0"/>
              <a:t>Tourism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4DB581-50B9-4281-9A33-2A4BC396C9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7365" y="1542558"/>
            <a:ext cx="4891358" cy="37728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1381219B-8C9C-5542-1C5E-C0EBEC153F24}"/>
              </a:ext>
            </a:extLst>
          </p:cNvPr>
          <p:cNvSpPr txBox="1">
            <a:spLocks/>
          </p:cNvSpPr>
          <p:nvPr/>
        </p:nvSpPr>
        <p:spPr>
          <a:xfrm>
            <a:off x="1004199" y="52022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b="1" dirty="0" err="1"/>
              <a:t>Rownd</a:t>
            </a:r>
            <a:r>
              <a:rPr lang="en-GB" sz="4400" b="1" dirty="0"/>
              <a:t> 2 </a:t>
            </a:r>
          </a:p>
          <a:p>
            <a:r>
              <a:rPr lang="en-GB" sz="4400" b="1" dirty="0" err="1"/>
              <a:t>Twristiaeth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3938537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5B796-8F75-6780-278F-29A19D2D7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720" y="1084797"/>
            <a:ext cx="10515600" cy="755330"/>
          </a:xfrm>
        </p:spPr>
        <p:txBody>
          <a:bodyPr>
            <a:noAutofit/>
          </a:bodyPr>
          <a:lstStyle/>
          <a:p>
            <a:r>
              <a:rPr lang="en-US" sz="3200" b="1" dirty="0"/>
              <a:t>1. </a:t>
            </a:r>
            <a:r>
              <a:rPr lang="en-GB" sz="3200" b="1" dirty="0">
                <a:cs typeface="Times New Roman" panose="02020603050405020304" pitchFamily="18" charset="0"/>
              </a:rPr>
              <a:t>W</a:t>
            </a:r>
            <a:r>
              <a:rPr lang="en-GB" sz="3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hat percentage of the Welsh economy depends on </a:t>
            </a:r>
            <a:br>
              <a:rPr lang="en-GB" sz="3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 tourism?</a:t>
            </a:r>
            <a:br>
              <a:rPr lang="en-GB" sz="3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30252-16FF-F91E-423A-D35F10203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680" y="1690688"/>
            <a:ext cx="2657168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       </a:t>
            </a:r>
            <a:r>
              <a:rPr lang="en-US" sz="3600" dirty="0"/>
              <a:t>A     5%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dirty="0"/>
              <a:t>     B      8%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dirty="0"/>
              <a:t>     C     21%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dirty="0"/>
              <a:t>     D     53%</a:t>
            </a:r>
            <a:endParaRPr lang="en-GB" sz="3600" dirty="0"/>
          </a:p>
        </p:txBody>
      </p:sp>
      <p:sp>
        <p:nvSpPr>
          <p:cNvPr id="5" name="AutoShape 4" descr="Tourist clip art Vector Art Stock Images | Depositphotos">
            <a:extLst>
              <a:ext uri="{FF2B5EF4-FFF2-40B4-BE49-F238E27FC236}">
                <a16:creationId xmlns:a16="http://schemas.microsoft.com/office/drawing/2014/main" id="{EF144E6D-8705-09F3-B189-55566C43EB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Tourist clip art Vector Art Stock Images | Depositphotos">
            <a:extLst>
              <a:ext uri="{FF2B5EF4-FFF2-40B4-BE49-F238E27FC236}">
                <a16:creationId xmlns:a16="http://schemas.microsoft.com/office/drawing/2014/main" id="{19F02F6C-A293-3D67-F4B5-FC6C9F692D1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4E8686-DD96-2746-68D5-A73FD8CC8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9776" y="1690688"/>
            <a:ext cx="4598760" cy="356403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7A3E00A-D04C-8CA4-F446-96558862E504}"/>
              </a:ext>
            </a:extLst>
          </p:cNvPr>
          <p:cNvSpPr txBox="1">
            <a:spLocks/>
          </p:cNvSpPr>
          <p:nvPr/>
        </p:nvSpPr>
        <p:spPr>
          <a:xfrm>
            <a:off x="838200" y="535240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1. Pa </a:t>
            </a:r>
            <a:r>
              <a:rPr lang="en-GB" sz="3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ganran</a:t>
            </a:r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GB" sz="3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economi</a:t>
            </a:r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 Cymru </a:t>
            </a:r>
            <a:r>
              <a:rPr lang="en-GB" sz="3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sy’n</a:t>
            </a:r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dibynnu</a:t>
            </a:r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dwristiaeth</a:t>
            </a:r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b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40010166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0C0D1-1F56-66A0-A6CD-A786A4031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2. </a:t>
            </a:r>
            <a:r>
              <a:rPr lang="en-GB" sz="3600" b="1" dirty="0">
                <a:cs typeface="Times New Roman" panose="02020603050405020304" pitchFamily="18" charset="0"/>
              </a:rPr>
              <a:t>W</a:t>
            </a:r>
            <a:r>
              <a:rPr lang="en-GB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hich attraction in Wales has the most visitors each </a:t>
            </a:r>
            <a:br>
              <a:rPr lang="en-GB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year? </a:t>
            </a:r>
            <a:endParaRPr lang="en-GB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60AF9-EC05-59F8-28C3-E5A3311AE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1151" y="1584410"/>
            <a:ext cx="526367" cy="7206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A</a:t>
            </a: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083ADD-0B64-88FA-C9EB-06963F24A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21" y="2305036"/>
            <a:ext cx="3300090" cy="2439492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F8E17E-AA0B-50CB-79A6-B66C9B71D0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668" y="2305036"/>
            <a:ext cx="3257143" cy="2439492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24DB26-3F53-9250-DBF0-C18BBB01C2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5069" y="2305036"/>
            <a:ext cx="3449384" cy="2439492"/>
          </a:xfrm>
          <a:prstGeom prst="rect">
            <a:avLst/>
          </a:prstGeom>
          <a:noFill/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10E74EB-1D58-37F8-92EF-9D50C3EF972B}"/>
              </a:ext>
            </a:extLst>
          </p:cNvPr>
          <p:cNvSpPr txBox="1">
            <a:spLocks/>
          </p:cNvSpPr>
          <p:nvPr/>
        </p:nvSpPr>
        <p:spPr>
          <a:xfrm>
            <a:off x="5766732" y="1584409"/>
            <a:ext cx="526367" cy="720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/>
              <a:t>B</a:t>
            </a:r>
            <a:endParaRPr lang="en-GB" sz="36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3EAF282-C1CD-B920-0371-8289BADA9575}"/>
              </a:ext>
            </a:extLst>
          </p:cNvPr>
          <p:cNvSpPr txBox="1">
            <a:spLocks/>
          </p:cNvSpPr>
          <p:nvPr/>
        </p:nvSpPr>
        <p:spPr>
          <a:xfrm>
            <a:off x="9158296" y="1704861"/>
            <a:ext cx="526367" cy="682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/>
              <a:t>C</a:t>
            </a:r>
            <a:endParaRPr lang="en-GB" sz="36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A02F622-49C2-403E-B7F5-9DFAE982394C}"/>
              </a:ext>
            </a:extLst>
          </p:cNvPr>
          <p:cNvSpPr txBox="1">
            <a:spLocks/>
          </p:cNvSpPr>
          <p:nvPr/>
        </p:nvSpPr>
        <p:spPr>
          <a:xfrm>
            <a:off x="838200" y="527359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2. </a:t>
            </a:r>
            <a:r>
              <a:rPr lang="en-GB" sz="3600" b="1" dirty="0">
                <a:cs typeface="Times New Roman" panose="02020603050405020304" pitchFamily="18" charset="0"/>
              </a:rPr>
              <a:t>Pa </a:t>
            </a:r>
            <a:r>
              <a:rPr lang="en-GB" sz="3600" b="1" dirty="0" err="1">
                <a:cs typeface="Times New Roman" panose="02020603050405020304" pitchFamily="18" charset="0"/>
              </a:rPr>
              <a:t>atyniad</a:t>
            </a:r>
            <a:r>
              <a:rPr lang="en-GB" sz="3600" b="1" dirty="0"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cs typeface="Times New Roman" panose="02020603050405020304" pitchFamily="18" charset="0"/>
              </a:rPr>
              <a:t>yng</a:t>
            </a:r>
            <a:r>
              <a:rPr lang="en-GB" sz="3600" b="1" dirty="0"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cs typeface="Times New Roman" panose="02020603050405020304" pitchFamily="18" charset="0"/>
              </a:rPr>
              <a:t>Nghymru</a:t>
            </a:r>
            <a:r>
              <a:rPr lang="en-GB" sz="3600" b="1" dirty="0"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cs typeface="Times New Roman" panose="02020603050405020304" pitchFamily="18" charset="0"/>
              </a:rPr>
              <a:t>sy’n</a:t>
            </a:r>
            <a:r>
              <a:rPr lang="en-GB" sz="3600" b="1" dirty="0"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cs typeface="Times New Roman" panose="02020603050405020304" pitchFamily="18" charset="0"/>
              </a:rPr>
              <a:t>derbyn</a:t>
            </a:r>
            <a:r>
              <a:rPr lang="en-GB" sz="3600" b="1" dirty="0">
                <a:cs typeface="Times New Roman" panose="02020603050405020304" pitchFamily="18" charset="0"/>
              </a:rPr>
              <a:t> y </a:t>
            </a:r>
            <a:r>
              <a:rPr lang="en-GB" sz="3600" b="1" dirty="0" err="1">
                <a:cs typeface="Times New Roman" panose="02020603050405020304" pitchFamily="18" charset="0"/>
              </a:rPr>
              <a:t>mwyaf</a:t>
            </a:r>
            <a:r>
              <a:rPr lang="en-GB" sz="3600" b="1" dirty="0">
                <a:cs typeface="Times New Roman" panose="02020603050405020304" pitchFamily="18" charset="0"/>
              </a:rPr>
              <a:t> o   </a:t>
            </a:r>
          </a:p>
          <a:p>
            <a:r>
              <a:rPr lang="en-GB" sz="3600" b="1" dirty="0">
                <a:cs typeface="Times New Roman" panose="02020603050405020304" pitchFamily="18" charset="0"/>
              </a:rPr>
              <a:t>    </a:t>
            </a:r>
            <a:r>
              <a:rPr lang="en-GB" sz="3600" b="1" dirty="0" err="1">
                <a:cs typeface="Times New Roman" panose="02020603050405020304" pitchFamily="18" charset="0"/>
              </a:rPr>
              <a:t>ymwelwyr</a:t>
            </a:r>
            <a:r>
              <a:rPr lang="en-GB" sz="3600" b="1" dirty="0"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cs typeface="Times New Roman" panose="02020603050405020304" pitchFamily="18" charset="0"/>
              </a:rPr>
              <a:t>pob</a:t>
            </a:r>
            <a:r>
              <a:rPr lang="en-GB" sz="3600" b="1" dirty="0"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cs typeface="Times New Roman" panose="02020603050405020304" pitchFamily="18" charset="0"/>
              </a:rPr>
              <a:t>blwyddyn</a:t>
            </a:r>
            <a:r>
              <a:rPr lang="en-GB" sz="3600" b="1" dirty="0">
                <a:cs typeface="Times New Roman" panose="02020603050405020304" pitchFamily="18" charset="0"/>
              </a:rPr>
              <a:t>?</a:t>
            </a:r>
            <a:r>
              <a:rPr lang="en-GB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3644023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8073B-9B54-4436-7393-69DB9789D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15" y="720358"/>
            <a:ext cx="11012242" cy="1325563"/>
          </a:xfrm>
        </p:spPr>
        <p:txBody>
          <a:bodyPr>
            <a:noAutofit/>
          </a:bodyPr>
          <a:lstStyle/>
          <a:p>
            <a:r>
              <a:rPr lang="en-US" sz="3200" b="1" dirty="0"/>
              <a:t>3. 	</a:t>
            </a:r>
            <a:r>
              <a:rPr lang="en-GB" sz="3200" b="1" dirty="0">
                <a:cs typeface="Times New Roman" panose="02020603050405020304" pitchFamily="18" charset="0"/>
              </a:rPr>
              <a:t>Which</a:t>
            </a:r>
            <a:r>
              <a:rPr lang="en-GB" sz="3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large resort and spa was built to attract </a:t>
            </a:r>
            <a:br>
              <a:rPr lang="en-GB" sz="3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	 international  tourists to the 2010 Ryder Cup golf </a:t>
            </a:r>
            <a:br>
              <a:rPr lang="en-GB" sz="3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 	tournament?</a:t>
            </a:r>
            <a:br>
              <a:rPr lang="en-GB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36253-570E-6341-00DD-118BDEFAA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8640"/>
            <a:ext cx="10515600" cy="325281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FF0000"/>
                </a:solidFill>
              </a:rPr>
              <a:t>A    </a:t>
            </a:r>
            <a:r>
              <a:rPr lang="en-GB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Porthcawl Golf Resort and Spa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FF0000"/>
                </a:solidFill>
              </a:rPr>
              <a:t>B    </a:t>
            </a:r>
            <a:r>
              <a:rPr lang="en-GB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Marriott St. Pierre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FF0000"/>
                </a:solidFill>
              </a:rPr>
              <a:t> C   </a:t>
            </a:r>
            <a:r>
              <a:rPr lang="en-GB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Celtic Manor Golf Resort and Spa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FF0000"/>
                </a:solidFill>
              </a:rPr>
              <a:t>D   </a:t>
            </a:r>
            <a:r>
              <a:rPr lang="en-GB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Royal St David’s, Harlech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Five great pay-and-play golf courses you can enjoy now | British GQ">
            <a:extLst>
              <a:ext uri="{FF2B5EF4-FFF2-40B4-BE49-F238E27FC236}">
                <a16:creationId xmlns:a16="http://schemas.microsoft.com/office/drawing/2014/main" id="{572EE8CD-CB1E-9672-ACEC-A9B0C550B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765" y="2212257"/>
            <a:ext cx="4326195" cy="243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B042B55-0F4C-8A59-FAA6-47AD0D78A476}"/>
              </a:ext>
            </a:extLst>
          </p:cNvPr>
          <p:cNvSpPr txBox="1">
            <a:spLocks/>
          </p:cNvSpPr>
          <p:nvPr/>
        </p:nvSpPr>
        <p:spPr>
          <a:xfrm>
            <a:off x="589879" y="5083306"/>
            <a:ext cx="1101224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GB" sz="3600" b="1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3. 	Pa </a:t>
            </a:r>
            <a:r>
              <a:rPr lang="en-GB" sz="3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gyrchfan</a:t>
            </a:r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gwyliau</a:t>
            </a:r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3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sba</a:t>
            </a:r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gafodd</a:t>
            </a:r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ei</a:t>
            </a:r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adeiladu</a:t>
            </a:r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ddenu</a:t>
            </a:r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r>
              <a:rPr lang="en-GB" sz="3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ymwelwyr</a:t>
            </a:r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rhyngwladol</a:t>
            </a:r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gystadleuaeth</a:t>
            </a:r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Cwpan</a:t>
            </a:r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 Ryder </a:t>
            </a:r>
            <a:r>
              <a:rPr lang="en-GB" sz="3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yn</a:t>
            </a:r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          2010?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500129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9F218-C10F-8DEC-EEEE-0834C2944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451" y="449436"/>
            <a:ext cx="10837985" cy="1325563"/>
          </a:xfrm>
        </p:spPr>
        <p:txBody>
          <a:bodyPr>
            <a:noAutofit/>
          </a:bodyPr>
          <a:lstStyle/>
          <a:p>
            <a:r>
              <a:rPr lang="en-US" sz="3600" b="1" dirty="0"/>
              <a:t>4. </a:t>
            </a:r>
            <a:r>
              <a:rPr lang="en-GB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Why did these photographs of the lonely tree  on </a:t>
            </a:r>
            <a:br>
              <a:rPr lang="en-GB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Llyn </a:t>
            </a:r>
            <a:r>
              <a:rPr lang="en-GB" sz="36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Padarn</a:t>
            </a:r>
            <a:r>
              <a:rPr lang="en-GB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Llanberis, and Blue </a:t>
            </a:r>
            <a:r>
              <a:rPr lang="en-GB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GB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agoon </a:t>
            </a:r>
            <a:r>
              <a:rPr lang="en-GB" sz="36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Abereiddy</a:t>
            </a:r>
            <a:r>
              <a:rPr lang="en-GB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en-GB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become tourist hotspots?</a:t>
            </a:r>
            <a:br>
              <a:rPr lang="en-GB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797B5-2940-5AB7-CE2F-B5EBACA0D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627" y="1689112"/>
            <a:ext cx="3957455" cy="6643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GB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onely tree  on Llyn </a:t>
            </a:r>
            <a:r>
              <a:rPr lang="en-GB" sz="24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Padarn</a:t>
            </a:r>
            <a:r>
              <a:rPr lang="en-GB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Llanberis </a:t>
            </a:r>
            <a:endParaRPr lang="en-GB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89115F-FAF1-A6A8-5DB0-78ADF150DD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084" y="2522091"/>
            <a:ext cx="3957456" cy="2638304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D2D42B-176D-2324-A402-98ADB9827D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468" y="2474998"/>
            <a:ext cx="4103272" cy="2732489"/>
          </a:xfrm>
          <a:prstGeom prst="rect">
            <a:avLst/>
          </a:prstGeom>
          <a:noFill/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5583319-EEF5-A681-8974-9D9920A0E6B7}"/>
              </a:ext>
            </a:extLst>
          </p:cNvPr>
          <p:cNvSpPr txBox="1">
            <a:spLocks/>
          </p:cNvSpPr>
          <p:nvPr/>
        </p:nvSpPr>
        <p:spPr>
          <a:xfrm>
            <a:off x="6703285" y="1606061"/>
            <a:ext cx="3957455" cy="6643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Blue lagoon </a:t>
            </a:r>
            <a:r>
              <a:rPr lang="en-GB" sz="24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Abereiddy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GB" sz="24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E95C763-5DD5-4B4D-8310-F5FFEF6EE612}"/>
              </a:ext>
            </a:extLst>
          </p:cNvPr>
          <p:cNvSpPr txBox="1">
            <a:spLocks/>
          </p:cNvSpPr>
          <p:nvPr/>
        </p:nvSpPr>
        <p:spPr>
          <a:xfrm>
            <a:off x="751125" y="5631036"/>
            <a:ext cx="108379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4. </a:t>
            </a:r>
            <a:r>
              <a:rPr lang="en-GB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Pam </a:t>
            </a:r>
            <a:r>
              <a:rPr lang="en-GB" sz="3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arweiniodd</a:t>
            </a:r>
            <a:r>
              <a:rPr lang="en-GB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 y </a:t>
            </a:r>
            <a:r>
              <a:rPr lang="en-GB" sz="3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lluniau</a:t>
            </a:r>
            <a:r>
              <a:rPr lang="en-GB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yma</a:t>
            </a:r>
            <a:r>
              <a:rPr lang="en-GB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 o Lyn </a:t>
            </a:r>
            <a:r>
              <a:rPr lang="en-GB" sz="3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Padarn</a:t>
            </a:r>
            <a:r>
              <a:rPr lang="en-GB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a’r</a:t>
            </a:r>
            <a:r>
              <a:rPr lang="en-GB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 Blue </a:t>
            </a:r>
          </a:p>
          <a:p>
            <a:r>
              <a:rPr lang="en-GB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    Lagoon at </a:t>
            </a:r>
            <a:r>
              <a:rPr lang="en-GB" sz="3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greu</a:t>
            </a:r>
            <a:r>
              <a:rPr lang="en-GB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cyrchfannau</a:t>
            </a:r>
            <a:r>
              <a:rPr lang="en-GB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poblogaidd</a:t>
            </a:r>
            <a:r>
              <a:rPr lang="en-GB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br>
              <a:rPr lang="en-GB" sz="3600" b="1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4279024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1D5B0-F81C-C1F4-35C4-6C3FB4A51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96029"/>
            <a:ext cx="10992729" cy="1364566"/>
          </a:xfrm>
        </p:spPr>
        <p:txBody>
          <a:bodyPr>
            <a:noAutofit/>
          </a:bodyPr>
          <a:lstStyle/>
          <a:p>
            <a:r>
              <a:rPr lang="en-US" sz="3600" b="1" dirty="0"/>
              <a:t>5.  Which village </a:t>
            </a:r>
            <a:r>
              <a:rPr lang="en-GB" sz="3600" b="1" dirty="0">
                <a:cs typeface="Times New Roman" panose="02020603050405020304" pitchFamily="18" charset="0"/>
              </a:rPr>
              <a:t>n</a:t>
            </a:r>
            <a:r>
              <a:rPr lang="en-GB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ear Porthmadog on the west coast of   </a:t>
            </a:r>
            <a:br>
              <a:rPr lang="en-GB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 Wales is famous for its pottery and ceramics?</a:t>
            </a:r>
            <a:endParaRPr lang="en-GB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87989-DBA1-8243-8006-0BB0D1C00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79477"/>
            <a:ext cx="3114822" cy="349904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b="1" dirty="0">
                <a:solidFill>
                  <a:srgbClr val="FF0000"/>
                </a:solidFill>
                <a:latin typeface="+mj-lt"/>
              </a:rPr>
              <a:t>A   Morfa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200" b="1" dirty="0">
                <a:solidFill>
                  <a:srgbClr val="FF0000"/>
                </a:solidFill>
                <a:latin typeface="+mj-lt"/>
              </a:rPr>
              <a:t>B   </a:t>
            </a:r>
            <a:r>
              <a:rPr lang="en-US" sz="3200" b="1" dirty="0" err="1">
                <a:solidFill>
                  <a:srgbClr val="FF0000"/>
                </a:solidFill>
                <a:latin typeface="+mj-lt"/>
              </a:rPr>
              <a:t>Ewenny</a:t>
            </a:r>
            <a:endParaRPr lang="en-US" sz="3200" b="1" dirty="0">
              <a:solidFill>
                <a:srgbClr val="FF0000"/>
              </a:solidFill>
              <a:latin typeface="+mj-lt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3200" b="1" dirty="0">
                <a:solidFill>
                  <a:srgbClr val="FF0000"/>
                </a:solidFill>
                <a:latin typeface="+mj-lt"/>
              </a:rPr>
              <a:t>C   </a:t>
            </a:r>
            <a:r>
              <a:rPr lang="en-GB" sz="3200" b="1" dirty="0" err="1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Portmeirion</a:t>
            </a:r>
            <a:endParaRPr lang="en-GB" sz="3200" b="1" dirty="0">
              <a:solidFill>
                <a:srgbClr val="FF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3200" b="1" dirty="0">
                <a:solidFill>
                  <a:srgbClr val="FF0000"/>
                </a:solidFill>
                <a:latin typeface="+mj-lt"/>
              </a:rPr>
              <a:t>D   Amalfi</a:t>
            </a:r>
            <a:endParaRPr lang="en-GB" sz="32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050" name="Picture 2" descr="Where in Wales is Portmeirion? | Portmeirion in Wales, UK.">
            <a:extLst>
              <a:ext uri="{FF2B5EF4-FFF2-40B4-BE49-F238E27FC236}">
                <a16:creationId xmlns:a16="http://schemas.microsoft.com/office/drawing/2014/main" id="{6F726CF5-2AC5-A208-A536-B7669E450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525" y="1679477"/>
            <a:ext cx="6164608" cy="308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F12860F-B686-4397-AF0D-116035628637}"/>
              </a:ext>
            </a:extLst>
          </p:cNvPr>
          <p:cNvSpPr txBox="1">
            <a:spLocks/>
          </p:cNvSpPr>
          <p:nvPr/>
        </p:nvSpPr>
        <p:spPr>
          <a:xfrm>
            <a:off x="838199" y="5297405"/>
            <a:ext cx="10992729" cy="13645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/>
              <a:t>5.  </a:t>
            </a:r>
            <a:r>
              <a:rPr lang="en-GB" sz="3600" b="1"/>
              <a:t>Pa bentref ar gyrion Porthmadog yng ngorllewin Cymru sy’n enwog am grochenwaith a serameg</a:t>
            </a:r>
            <a:r>
              <a:rPr lang="en-GB" sz="3600" b="1"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1101802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949BF-C71D-9461-8341-163443938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6.  What do these areas of Wales, shaded green, have in </a:t>
            </a:r>
            <a:br>
              <a:rPr lang="en-US" sz="3600" b="1" dirty="0"/>
            </a:br>
            <a:r>
              <a:rPr lang="en-US" sz="3600" b="1" dirty="0"/>
              <a:t>     common?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A71F3D-14FC-3A6D-EDA9-4397A1EFB6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870" t="18206" r="45646" b="57233"/>
          <a:stretch/>
        </p:blipFill>
        <p:spPr bwMode="auto">
          <a:xfrm>
            <a:off x="1893301" y="1928690"/>
            <a:ext cx="1652905" cy="26911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C65FA589-0B8D-10F3-2E91-B1F97892D2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04" t="55781" r="57456" b="24128"/>
          <a:stretch/>
        </p:blipFill>
        <p:spPr bwMode="auto">
          <a:xfrm>
            <a:off x="4213859" y="1854835"/>
            <a:ext cx="2248171" cy="26911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99EB3A-4CA8-BB0F-DBD8-D5D04C2A8C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925" t="57908" r="37913" b="30274"/>
          <a:stretch/>
        </p:blipFill>
        <p:spPr bwMode="auto">
          <a:xfrm>
            <a:off x="7870873" y="2007088"/>
            <a:ext cx="3297008" cy="16645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978F9CD-AF90-4154-85A3-602CF5ECCD0E}"/>
              </a:ext>
            </a:extLst>
          </p:cNvPr>
          <p:cNvSpPr txBox="1">
            <a:spLocks/>
          </p:cNvSpPr>
          <p:nvPr/>
        </p:nvSpPr>
        <p:spPr>
          <a:xfrm>
            <a:off x="838200" y="516731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6.  Beth </a:t>
            </a:r>
            <a:r>
              <a:rPr lang="en-US" sz="3600" b="1" dirty="0" err="1"/>
              <a:t>sydd</a:t>
            </a:r>
            <a:r>
              <a:rPr lang="en-US" sz="3600" b="1" dirty="0"/>
              <a:t> </a:t>
            </a:r>
            <a:r>
              <a:rPr lang="en-US" sz="3600" b="1" dirty="0" err="1"/>
              <a:t>gan</a:t>
            </a:r>
            <a:r>
              <a:rPr lang="en-US" sz="3600" b="1" dirty="0"/>
              <a:t> </a:t>
            </a:r>
            <a:r>
              <a:rPr lang="en-US" sz="3600" b="1" dirty="0" err="1"/>
              <a:t>yr</a:t>
            </a:r>
            <a:r>
              <a:rPr lang="en-US" sz="3600" b="1" dirty="0"/>
              <a:t> </a:t>
            </a:r>
            <a:r>
              <a:rPr lang="en-US" sz="3600" b="1" dirty="0" err="1"/>
              <a:t>ardaloedd</a:t>
            </a:r>
            <a:r>
              <a:rPr lang="en-US" sz="3600" b="1" dirty="0"/>
              <a:t> </a:t>
            </a:r>
            <a:r>
              <a:rPr lang="en-US" sz="3600" b="1" dirty="0" err="1"/>
              <a:t>yma</a:t>
            </a:r>
            <a:r>
              <a:rPr lang="en-US" sz="3600" b="1" dirty="0"/>
              <a:t> (</a:t>
            </a:r>
            <a:r>
              <a:rPr lang="en-US" sz="3600" b="1" dirty="0" err="1"/>
              <a:t>mewn</a:t>
            </a:r>
            <a:r>
              <a:rPr lang="en-US" sz="3600" b="1" dirty="0"/>
              <a:t> </a:t>
            </a:r>
            <a:r>
              <a:rPr lang="en-US" sz="3600" b="1" dirty="0" err="1"/>
              <a:t>gwyrdd</a:t>
            </a:r>
            <a:r>
              <a:rPr lang="en-US" sz="3600" b="1" dirty="0"/>
              <a:t>) </a:t>
            </a:r>
            <a:r>
              <a:rPr lang="en-US" sz="3600" b="1" dirty="0" err="1"/>
              <a:t>yn</a:t>
            </a:r>
            <a:r>
              <a:rPr lang="en-US" sz="3600" b="1" dirty="0"/>
              <a:t> </a:t>
            </a:r>
          </a:p>
          <a:p>
            <a:r>
              <a:rPr lang="en-US" sz="3600" b="1" dirty="0"/>
              <a:t>      </a:t>
            </a:r>
            <a:r>
              <a:rPr lang="en-US" sz="3600" b="1" dirty="0" err="1"/>
              <a:t>gyffredin</a:t>
            </a:r>
            <a:r>
              <a:rPr lang="en-US" sz="3600" b="1" dirty="0"/>
              <a:t>?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740545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7046-64F0-54FB-F959-725600D76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7. Where in Wales can you fly for 1.5kms, over a lake, at </a:t>
            </a:r>
            <a:br>
              <a:rPr lang="en-US" sz="3600" b="1" dirty="0"/>
            </a:br>
            <a:r>
              <a:rPr lang="en-US" sz="3600" b="1" dirty="0"/>
              <a:t>     up to 125mph? </a:t>
            </a:r>
            <a:endParaRPr lang="en-GB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838D6B-101E-196C-4F04-8D50157FF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86" y="1690688"/>
            <a:ext cx="7903503" cy="281097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AD466AE-0B20-408D-8B43-AB4632204DA2}"/>
              </a:ext>
            </a:extLst>
          </p:cNvPr>
          <p:cNvSpPr txBox="1">
            <a:spLocks/>
          </p:cNvSpPr>
          <p:nvPr/>
        </p:nvSpPr>
        <p:spPr>
          <a:xfrm>
            <a:off x="838200" y="50507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7. </a:t>
            </a:r>
            <a:r>
              <a:rPr lang="en-US" sz="3600" b="1" dirty="0" err="1"/>
              <a:t>Ymhle</a:t>
            </a:r>
            <a:r>
              <a:rPr lang="en-US" sz="3600" b="1" dirty="0"/>
              <a:t> </a:t>
            </a:r>
            <a:r>
              <a:rPr lang="en-US" sz="3600" b="1" dirty="0" err="1"/>
              <a:t>yng</a:t>
            </a:r>
            <a:r>
              <a:rPr lang="en-US" sz="3600" b="1" dirty="0"/>
              <a:t> </a:t>
            </a:r>
            <a:r>
              <a:rPr lang="en-US" sz="3600" b="1" dirty="0" err="1"/>
              <a:t>Nghymru</a:t>
            </a:r>
            <a:r>
              <a:rPr lang="en-US" sz="3600" b="1" dirty="0"/>
              <a:t> </a:t>
            </a:r>
            <a:r>
              <a:rPr lang="en-US" sz="3600" b="1" dirty="0" err="1"/>
              <a:t>allwch</a:t>
            </a:r>
            <a:r>
              <a:rPr lang="en-US" sz="3600" b="1" dirty="0"/>
              <a:t> chi </a:t>
            </a:r>
            <a:r>
              <a:rPr lang="en-US" sz="3600" b="1" dirty="0" err="1"/>
              <a:t>hedfan</a:t>
            </a:r>
            <a:r>
              <a:rPr lang="en-US" sz="3600" b="1" dirty="0"/>
              <a:t> am 1.5km, </a:t>
            </a:r>
            <a:r>
              <a:rPr lang="en-US" sz="3600" b="1" dirty="0" err="1"/>
              <a:t>dros</a:t>
            </a:r>
            <a:r>
              <a:rPr lang="en-US" sz="3600" b="1" dirty="0"/>
              <a:t> </a:t>
            </a:r>
          </a:p>
          <a:p>
            <a:r>
              <a:rPr lang="en-US" sz="3600" b="1" dirty="0"/>
              <a:t>    </a:t>
            </a:r>
            <a:r>
              <a:rPr lang="en-US" sz="3600" b="1" dirty="0" err="1"/>
              <a:t>lyn</a:t>
            </a:r>
            <a:r>
              <a:rPr lang="en-US" sz="3600" b="1" dirty="0"/>
              <a:t>, </a:t>
            </a:r>
            <a:r>
              <a:rPr lang="en-US" sz="3600" b="1" dirty="0" err="1"/>
              <a:t>ar</a:t>
            </a:r>
            <a:r>
              <a:rPr lang="en-US" sz="3600" b="1" dirty="0"/>
              <a:t> </a:t>
            </a:r>
            <a:r>
              <a:rPr lang="en-US" sz="3600" b="1" dirty="0" err="1"/>
              <a:t>gyflymder</a:t>
            </a:r>
            <a:r>
              <a:rPr lang="en-US" sz="3600" b="1" dirty="0"/>
              <a:t> o </a:t>
            </a:r>
            <a:r>
              <a:rPr lang="en-US" sz="3600" b="1" dirty="0" err="1"/>
              <a:t>hyd</a:t>
            </a:r>
            <a:r>
              <a:rPr lang="en-US" sz="3600" b="1" dirty="0"/>
              <a:t> at 125mya? 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3426057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Text Box 2"/>
          <p:cNvSpPr txBox="1">
            <a:spLocks noChangeArrowheads="1"/>
          </p:cNvSpPr>
          <p:nvPr/>
        </p:nvSpPr>
        <p:spPr bwMode="auto">
          <a:xfrm>
            <a:off x="2909648" y="324123"/>
            <a:ext cx="6081977" cy="1379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sz="2800" b="1" dirty="0">
                <a:latin typeface="Arial MT Bold" charset="0"/>
              </a:rPr>
              <a:t>         </a:t>
            </a:r>
            <a:r>
              <a:rPr lang="en-US" sz="3200" b="1" dirty="0" err="1">
                <a:latin typeface="Arial MT Bold" charset="0"/>
              </a:rPr>
              <a:t>WelshWise</a:t>
            </a:r>
            <a:r>
              <a:rPr lang="en-US" sz="3200" b="1" dirty="0">
                <a:latin typeface="Arial MT Bold" charset="0"/>
              </a:rPr>
              <a:t> Quiz 2023</a:t>
            </a:r>
          </a:p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sz="3200" b="1" i="1" dirty="0">
                <a:latin typeface="Arial MT Bold" charset="0"/>
              </a:rPr>
              <a:t>       </a:t>
            </a:r>
            <a:r>
              <a:rPr lang="en-US" sz="3200" b="1" i="1" dirty="0" err="1">
                <a:latin typeface="Arial MT Bold" charset="0"/>
              </a:rPr>
              <a:t>Cwis</a:t>
            </a:r>
            <a:r>
              <a:rPr lang="en-US" sz="3200" b="1" i="1" dirty="0">
                <a:latin typeface="Arial MT Bold" charset="0"/>
              </a:rPr>
              <a:t> ‘</a:t>
            </a:r>
            <a:r>
              <a:rPr lang="en-US" sz="3200" b="1" i="1" dirty="0" err="1">
                <a:latin typeface="Arial MT Bold" charset="0"/>
              </a:rPr>
              <a:t>WelshWise</a:t>
            </a:r>
            <a:r>
              <a:rPr lang="en-US" sz="3200" b="1" i="1" dirty="0">
                <a:latin typeface="Arial MT Bold" charset="0"/>
              </a:rPr>
              <a:t>’ 2023</a:t>
            </a:r>
          </a:p>
        </p:txBody>
      </p:sp>
      <p:pic>
        <p:nvPicPr>
          <p:cNvPr id="4" name="Picture 2" descr="Image result for wales drag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11" y="324123"/>
            <a:ext cx="1440160" cy="1468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encrypted-tbn3.gstatic.com/images?q=tbn:ANd9GcRQfirlwQlNQMrWKmtrtlQTw5KqCFHrZSUk8HEKVPHRoov7pvRq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388" y="324123"/>
            <a:ext cx="1195412" cy="146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508011" y="2007912"/>
            <a:ext cx="5371926" cy="452596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400" dirty="0">
                <a:latin typeface="Arial MT Bold" charset="0"/>
              </a:rPr>
              <a:t>There are 8 rounds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latin typeface="Arial MT Bold" charset="0"/>
              </a:rPr>
              <a:t>Each round has 8 questions 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latin typeface="Arial MT Bold" charset="0"/>
              </a:rPr>
              <a:t>Choose one round as your </a:t>
            </a:r>
            <a:r>
              <a:rPr lang="en-US" sz="2400" b="1" dirty="0">
                <a:solidFill>
                  <a:schemeClr val="hlink"/>
                </a:solidFill>
                <a:latin typeface="Arial MT Bold" charset="0"/>
              </a:rPr>
              <a:t>BONUS</a:t>
            </a:r>
            <a:r>
              <a:rPr lang="en-US" sz="2400" b="1" dirty="0">
                <a:latin typeface="Arial MT Bold" charset="0"/>
              </a:rPr>
              <a:t> </a:t>
            </a:r>
            <a:r>
              <a:rPr lang="en-US" sz="2400" dirty="0">
                <a:latin typeface="Arial MT Bold" charset="0"/>
              </a:rPr>
              <a:t>round.  Any round can be chosen except the individual round.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latin typeface="Arial MT Bold" charset="0"/>
              </a:rPr>
              <a:t>You can only use your </a:t>
            </a:r>
            <a:r>
              <a:rPr lang="en-US" sz="2400" b="1" dirty="0">
                <a:solidFill>
                  <a:schemeClr val="hlink"/>
                </a:solidFill>
                <a:latin typeface="Arial MT Bold" charset="0"/>
              </a:rPr>
              <a:t>BONUS</a:t>
            </a:r>
            <a:r>
              <a:rPr lang="en-US" sz="2400" b="1" dirty="0">
                <a:latin typeface="Arial MT Bold" charset="0"/>
              </a:rPr>
              <a:t> </a:t>
            </a:r>
            <a:r>
              <a:rPr lang="en-US" sz="2400" dirty="0">
                <a:latin typeface="Arial MT Bold" charset="0"/>
              </a:rPr>
              <a:t>once. 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latin typeface="Arial MT Bold" charset="0"/>
              </a:rPr>
              <a:t>The </a:t>
            </a:r>
            <a:r>
              <a:rPr lang="en-US" sz="2400" b="1" dirty="0">
                <a:solidFill>
                  <a:schemeClr val="hlink"/>
                </a:solidFill>
                <a:latin typeface="Arial MT Bold" charset="0"/>
              </a:rPr>
              <a:t>BONUS </a:t>
            </a:r>
            <a:r>
              <a:rPr lang="en-US" sz="2400" dirty="0">
                <a:latin typeface="Arial MT Bold" charset="0"/>
              </a:rPr>
              <a:t>round doubles your score for that round so chose wisely!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400" b="1" dirty="0">
                <a:latin typeface="Arial MT Bold" charset="0"/>
              </a:rPr>
              <a:t>ENJOY YOURSELF!!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5998189" y="2007914"/>
            <a:ext cx="5986872" cy="4525963"/>
          </a:xfrm>
        </p:spPr>
        <p:txBody>
          <a:bodyPr>
            <a:noAutofit/>
          </a:bodyPr>
          <a:lstStyle/>
          <a:p>
            <a:r>
              <a:rPr lang="en-US" sz="2400" i="1" dirty="0">
                <a:latin typeface="Arial MT Bold"/>
              </a:rPr>
              <a:t>Mae </a:t>
            </a:r>
            <a:r>
              <a:rPr lang="en-US" sz="2400" i="1" dirty="0" err="1">
                <a:latin typeface="Arial MT Bold"/>
              </a:rPr>
              <a:t>yna</a:t>
            </a:r>
            <a:r>
              <a:rPr lang="en-US" sz="2400" i="1" dirty="0">
                <a:latin typeface="Arial MT Bold"/>
              </a:rPr>
              <a:t> 8 </a:t>
            </a:r>
            <a:r>
              <a:rPr lang="en-US" sz="2400" i="1" dirty="0" err="1">
                <a:latin typeface="Arial MT Bold"/>
              </a:rPr>
              <a:t>rownd</a:t>
            </a:r>
            <a:endParaRPr lang="en-US" sz="2400" i="1" dirty="0">
              <a:latin typeface="Arial MT Bold"/>
            </a:endParaRPr>
          </a:p>
          <a:p>
            <a:r>
              <a:rPr lang="en-US" sz="2400" i="1" dirty="0">
                <a:latin typeface="Arial MT Bold"/>
              </a:rPr>
              <a:t>Mae </a:t>
            </a:r>
            <a:r>
              <a:rPr lang="en-US" sz="2400" i="1" dirty="0" err="1">
                <a:latin typeface="Arial MT Bold"/>
              </a:rPr>
              <a:t>gan</a:t>
            </a:r>
            <a:r>
              <a:rPr lang="en-US" sz="2400" i="1" dirty="0">
                <a:latin typeface="Arial MT Bold"/>
              </a:rPr>
              <a:t> bob </a:t>
            </a:r>
            <a:r>
              <a:rPr lang="en-US" sz="2400" i="1" dirty="0" err="1">
                <a:latin typeface="Arial MT Bold"/>
              </a:rPr>
              <a:t>rownd</a:t>
            </a:r>
            <a:r>
              <a:rPr lang="en-US" sz="2400" i="1" dirty="0">
                <a:latin typeface="Arial MT Bold"/>
              </a:rPr>
              <a:t> 8 </a:t>
            </a:r>
            <a:r>
              <a:rPr lang="en-US" sz="2400" i="1" dirty="0" err="1">
                <a:latin typeface="Arial MT Bold"/>
              </a:rPr>
              <a:t>cwestiwn</a:t>
            </a:r>
            <a:r>
              <a:rPr lang="en-US" sz="2400" i="1" dirty="0">
                <a:latin typeface="Arial MT Bold"/>
              </a:rPr>
              <a:t> </a:t>
            </a:r>
          </a:p>
          <a:p>
            <a:r>
              <a:rPr lang="en-US" sz="2400" i="1" dirty="0" err="1">
                <a:latin typeface="Arial MT Bold"/>
              </a:rPr>
              <a:t>Dewiswch</a:t>
            </a:r>
            <a:r>
              <a:rPr lang="en-US" sz="2400" i="1" dirty="0">
                <a:latin typeface="Arial MT Bold"/>
              </a:rPr>
              <a:t> un </a:t>
            </a:r>
            <a:r>
              <a:rPr lang="en-US" sz="2400" i="1" dirty="0" err="1">
                <a:latin typeface="Arial MT Bold"/>
              </a:rPr>
              <a:t>rownd</a:t>
            </a:r>
            <a:r>
              <a:rPr lang="en-US" sz="2400" i="1" dirty="0">
                <a:latin typeface="Arial MT Bold"/>
              </a:rPr>
              <a:t> </a:t>
            </a:r>
            <a:r>
              <a:rPr lang="en-US" sz="2400" i="1" dirty="0" err="1">
                <a:latin typeface="Arial MT Bold"/>
              </a:rPr>
              <a:t>fel</a:t>
            </a:r>
            <a:r>
              <a:rPr lang="en-US" sz="2400" i="1" dirty="0">
                <a:latin typeface="Arial MT Bold"/>
              </a:rPr>
              <a:t> </a:t>
            </a:r>
            <a:r>
              <a:rPr lang="en-US" sz="2400" i="1" dirty="0" err="1">
                <a:latin typeface="Arial MT Bold"/>
              </a:rPr>
              <a:t>rownd</a:t>
            </a:r>
            <a:r>
              <a:rPr lang="en-US" sz="2400" i="1" dirty="0">
                <a:latin typeface="Arial MT Bold"/>
              </a:rPr>
              <a:t>  </a:t>
            </a:r>
            <a:r>
              <a:rPr lang="en-US" sz="2400" b="1" i="1" dirty="0">
                <a:solidFill>
                  <a:srgbClr val="0070C0"/>
                </a:solidFill>
                <a:latin typeface="Arial MT Bold"/>
              </a:rPr>
              <a:t>BONWS</a:t>
            </a:r>
            <a:r>
              <a:rPr lang="en-US" sz="2400" i="1" dirty="0">
                <a:latin typeface="Arial MT Bold"/>
              </a:rPr>
              <a:t>. Gall </a:t>
            </a:r>
            <a:r>
              <a:rPr lang="en-US" sz="2400" i="1" dirty="0" err="1">
                <a:latin typeface="Arial MT Bold"/>
              </a:rPr>
              <a:t>unrhyw</a:t>
            </a:r>
            <a:r>
              <a:rPr lang="en-US" sz="2400" i="1" dirty="0">
                <a:latin typeface="Arial MT Bold"/>
              </a:rPr>
              <a:t> </a:t>
            </a:r>
            <a:r>
              <a:rPr lang="en-US" sz="2400" i="1" dirty="0" err="1">
                <a:latin typeface="Arial MT Bold"/>
              </a:rPr>
              <a:t>rownd</a:t>
            </a:r>
            <a:r>
              <a:rPr lang="en-US" sz="2400" i="1" dirty="0">
                <a:latin typeface="Arial MT Bold"/>
              </a:rPr>
              <a:t> </a:t>
            </a:r>
            <a:r>
              <a:rPr lang="en-US" sz="2400" i="1" dirty="0" err="1">
                <a:latin typeface="Arial MT Bold"/>
              </a:rPr>
              <a:t>gael</a:t>
            </a:r>
            <a:r>
              <a:rPr lang="en-US" sz="2400" i="1" dirty="0">
                <a:latin typeface="Arial MT Bold"/>
              </a:rPr>
              <a:t> </a:t>
            </a:r>
            <a:r>
              <a:rPr lang="en-US" sz="2400" i="1" dirty="0" err="1">
                <a:latin typeface="Arial MT Bold"/>
              </a:rPr>
              <a:t>ei</a:t>
            </a:r>
            <a:r>
              <a:rPr lang="en-US" sz="2400" i="1" dirty="0">
                <a:latin typeface="Arial MT Bold"/>
              </a:rPr>
              <a:t> </a:t>
            </a:r>
            <a:r>
              <a:rPr lang="en-US" sz="2400" i="1" dirty="0" err="1">
                <a:latin typeface="Arial MT Bold"/>
              </a:rPr>
              <a:t>dewis</a:t>
            </a:r>
            <a:r>
              <a:rPr lang="en-US" sz="2400" i="1" dirty="0">
                <a:latin typeface="Arial MT Bold"/>
              </a:rPr>
              <a:t> </a:t>
            </a:r>
            <a:r>
              <a:rPr lang="en-US" sz="2400" i="1" dirty="0" err="1">
                <a:latin typeface="Arial MT Bold"/>
              </a:rPr>
              <a:t>heblaw'r</a:t>
            </a:r>
            <a:r>
              <a:rPr lang="en-US" sz="2400" i="1" dirty="0">
                <a:latin typeface="Arial MT Bold"/>
              </a:rPr>
              <a:t> </a:t>
            </a:r>
            <a:r>
              <a:rPr lang="en-US" sz="2400" i="1" dirty="0" err="1">
                <a:latin typeface="Arial MT Bold"/>
              </a:rPr>
              <a:t>rownd</a:t>
            </a:r>
            <a:r>
              <a:rPr lang="en-US" sz="2400" i="1" dirty="0">
                <a:latin typeface="Arial MT Bold"/>
              </a:rPr>
              <a:t> </a:t>
            </a:r>
            <a:r>
              <a:rPr lang="en-US" sz="2400" i="1" dirty="0" err="1">
                <a:latin typeface="Arial MT Bold"/>
              </a:rPr>
              <a:t>unigol</a:t>
            </a:r>
            <a:r>
              <a:rPr lang="en-US" sz="2400" i="1" dirty="0">
                <a:latin typeface="Arial MT Bold"/>
              </a:rPr>
              <a:t>.</a:t>
            </a:r>
          </a:p>
          <a:p>
            <a:r>
              <a:rPr lang="en-US" sz="2400" i="1" dirty="0" err="1">
                <a:latin typeface="Arial MT Bold"/>
              </a:rPr>
              <a:t>Gallwch</a:t>
            </a:r>
            <a:r>
              <a:rPr lang="en-US" sz="2400" i="1" dirty="0">
                <a:latin typeface="Arial MT Bold"/>
              </a:rPr>
              <a:t> </a:t>
            </a:r>
            <a:r>
              <a:rPr lang="en-US" sz="2400" i="1" dirty="0" err="1">
                <a:latin typeface="Arial MT Bold"/>
              </a:rPr>
              <a:t>ddefnyddio’r</a:t>
            </a:r>
            <a:r>
              <a:rPr lang="en-US" sz="2400" i="1" dirty="0">
                <a:latin typeface="Arial MT Bold"/>
              </a:rPr>
              <a:t> </a:t>
            </a:r>
            <a:r>
              <a:rPr lang="en-US" sz="2400" b="1" i="1" dirty="0">
                <a:solidFill>
                  <a:srgbClr val="0070C0"/>
                </a:solidFill>
                <a:latin typeface="Arial MT Bold"/>
              </a:rPr>
              <a:t>BONWS </a:t>
            </a:r>
            <a:r>
              <a:rPr lang="en-US" sz="2400" i="1" dirty="0" err="1">
                <a:latin typeface="Arial MT Bold"/>
              </a:rPr>
              <a:t>unwaith</a:t>
            </a:r>
            <a:r>
              <a:rPr lang="en-US" sz="2400" i="1" dirty="0">
                <a:latin typeface="Arial MT Bold"/>
              </a:rPr>
              <a:t> </a:t>
            </a:r>
            <a:r>
              <a:rPr lang="en-US" sz="2400" i="1" dirty="0" err="1">
                <a:latin typeface="Arial MT Bold"/>
              </a:rPr>
              <a:t>yn</a:t>
            </a:r>
            <a:r>
              <a:rPr lang="en-US" sz="2400" i="1" dirty="0">
                <a:latin typeface="Arial MT Bold"/>
              </a:rPr>
              <a:t> </a:t>
            </a:r>
            <a:r>
              <a:rPr lang="en-US" sz="2400" i="1" dirty="0" err="1">
                <a:latin typeface="Arial MT Bold"/>
              </a:rPr>
              <a:t>unig</a:t>
            </a:r>
            <a:r>
              <a:rPr lang="en-US" sz="2400" i="1" dirty="0">
                <a:latin typeface="Arial MT Bold"/>
              </a:rPr>
              <a:t>. </a:t>
            </a:r>
          </a:p>
          <a:p>
            <a:r>
              <a:rPr lang="en-US" sz="2400" i="1" dirty="0" err="1">
                <a:latin typeface="Arial MT Bold"/>
              </a:rPr>
              <a:t>Mae’r</a:t>
            </a:r>
            <a:r>
              <a:rPr lang="en-US" sz="2400" i="1" dirty="0">
                <a:latin typeface="Arial MT Bold"/>
              </a:rPr>
              <a:t> </a:t>
            </a:r>
            <a:r>
              <a:rPr lang="en-US" sz="2400" i="1" dirty="0" err="1">
                <a:latin typeface="Arial MT Bold"/>
              </a:rPr>
              <a:t>rownd</a:t>
            </a:r>
            <a:r>
              <a:rPr lang="en-US" sz="2400" i="1" dirty="0">
                <a:latin typeface="Arial MT Bold"/>
              </a:rPr>
              <a:t> </a:t>
            </a:r>
            <a:r>
              <a:rPr lang="en-US" sz="2400" b="1" i="1" dirty="0">
                <a:solidFill>
                  <a:srgbClr val="0070C0"/>
                </a:solidFill>
                <a:latin typeface="Arial MT Bold"/>
              </a:rPr>
              <a:t>BONWS</a:t>
            </a:r>
            <a:r>
              <a:rPr lang="en-US" sz="2400" b="1" i="1" dirty="0">
                <a:latin typeface="Arial MT Bold"/>
              </a:rPr>
              <a:t> </a:t>
            </a:r>
            <a:r>
              <a:rPr lang="en-US" sz="2400" i="1" dirty="0" err="1">
                <a:latin typeface="Arial MT Bold"/>
              </a:rPr>
              <a:t>yn</a:t>
            </a:r>
            <a:r>
              <a:rPr lang="en-US" sz="2400" i="1" dirty="0">
                <a:latin typeface="Arial MT Bold"/>
              </a:rPr>
              <a:t> </a:t>
            </a:r>
            <a:r>
              <a:rPr lang="en-US" sz="2400" i="1" dirty="0" err="1">
                <a:latin typeface="Arial MT Bold"/>
              </a:rPr>
              <a:t>dyblu</a:t>
            </a:r>
            <a:r>
              <a:rPr lang="en-US" sz="2400" i="1" dirty="0">
                <a:latin typeface="Arial MT Bold"/>
              </a:rPr>
              <a:t> </a:t>
            </a:r>
            <a:r>
              <a:rPr lang="en-US" sz="2400" i="1" dirty="0" err="1">
                <a:latin typeface="Arial MT Bold"/>
              </a:rPr>
              <a:t>eich</a:t>
            </a:r>
            <a:r>
              <a:rPr lang="en-US" sz="2400" i="1" dirty="0">
                <a:latin typeface="Arial MT Bold"/>
              </a:rPr>
              <a:t> </a:t>
            </a:r>
            <a:r>
              <a:rPr lang="en-US" sz="2400" i="1" dirty="0" err="1">
                <a:latin typeface="Arial MT Bold"/>
              </a:rPr>
              <a:t>sgôr</a:t>
            </a:r>
            <a:r>
              <a:rPr lang="en-US" sz="2400" i="1" dirty="0">
                <a:latin typeface="Arial MT Bold"/>
              </a:rPr>
              <a:t> am y </a:t>
            </a:r>
            <a:r>
              <a:rPr lang="en-US" sz="2400" i="1" dirty="0" err="1">
                <a:latin typeface="Arial MT Bold"/>
              </a:rPr>
              <a:t>rownd</a:t>
            </a:r>
            <a:r>
              <a:rPr lang="en-US" sz="2400" i="1" dirty="0">
                <a:latin typeface="Arial MT Bold"/>
              </a:rPr>
              <a:t> </a:t>
            </a:r>
            <a:r>
              <a:rPr lang="en-US" sz="2400" i="1" dirty="0" err="1">
                <a:latin typeface="Arial MT Bold"/>
              </a:rPr>
              <a:t>yna</a:t>
            </a:r>
            <a:r>
              <a:rPr lang="en-US" sz="2400" i="1" dirty="0">
                <a:latin typeface="Arial MT Bold"/>
              </a:rPr>
              <a:t>, felly </a:t>
            </a:r>
            <a:r>
              <a:rPr lang="en-US" sz="2400" i="1" dirty="0" err="1">
                <a:latin typeface="Arial MT Bold"/>
              </a:rPr>
              <a:t>dewiswch</a:t>
            </a:r>
            <a:r>
              <a:rPr lang="en-US" sz="2400" i="1" dirty="0">
                <a:latin typeface="Arial MT Bold"/>
              </a:rPr>
              <a:t> </a:t>
            </a:r>
            <a:r>
              <a:rPr lang="en-US" sz="2400" i="1" dirty="0" err="1">
                <a:latin typeface="Arial MT Bold"/>
              </a:rPr>
              <a:t>yn</a:t>
            </a:r>
            <a:r>
              <a:rPr lang="en-US" sz="2400" i="1" dirty="0">
                <a:latin typeface="Arial MT Bold"/>
              </a:rPr>
              <a:t> </a:t>
            </a:r>
            <a:r>
              <a:rPr lang="en-US" sz="2400" i="1" dirty="0" err="1">
                <a:latin typeface="Arial MT Bold"/>
              </a:rPr>
              <a:t>ddoeth</a:t>
            </a:r>
            <a:r>
              <a:rPr lang="en-US" sz="2400" i="1" dirty="0">
                <a:latin typeface="Arial MT Bold"/>
              </a:rPr>
              <a:t>!</a:t>
            </a:r>
          </a:p>
          <a:p>
            <a:r>
              <a:rPr lang="en-US" sz="2400" b="1" i="1" dirty="0">
                <a:latin typeface="Arial MT Bold"/>
              </a:rPr>
              <a:t>MWYNHEWCH!!</a:t>
            </a:r>
            <a:endParaRPr lang="en-GB" sz="2400" i="1" dirty="0">
              <a:latin typeface="Arial MT Bold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98C78-75B9-44DB-AB9A-BA5447EDA54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04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E7648-FB8F-A6DC-8454-38482C263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8. What visitor attraction do all of these places have in </a:t>
            </a: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     common?</a:t>
            </a:r>
            <a:endParaRPr lang="en-GB" sz="36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D3A76-ADD6-F674-66A2-1B48EFD81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4741" y="3011347"/>
            <a:ext cx="3422517" cy="131848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4800" dirty="0">
                <a:solidFill>
                  <a:schemeClr val="accent4"/>
                </a:solidFill>
              </a:rPr>
              <a:t>  </a:t>
            </a:r>
            <a:r>
              <a:rPr lang="en-US" sz="4800" dirty="0" err="1">
                <a:solidFill>
                  <a:srgbClr val="7030A0"/>
                </a:solidFill>
              </a:rPr>
              <a:t>Caernarfon</a:t>
            </a:r>
            <a:endParaRPr lang="en-US" sz="4800" dirty="0">
              <a:solidFill>
                <a:srgbClr val="7030A0"/>
              </a:solidFill>
            </a:endParaRPr>
          </a:p>
        </p:txBody>
      </p:sp>
      <p:pic>
        <p:nvPicPr>
          <p:cNvPr id="3074" name="Picture 2" descr="Cadw (@cadwwales) / Twitter">
            <a:extLst>
              <a:ext uri="{FF2B5EF4-FFF2-40B4-BE49-F238E27FC236}">
                <a16:creationId xmlns:a16="http://schemas.microsoft.com/office/drawing/2014/main" id="{F0E0BF96-5A6A-30EE-3CB2-FB4F6644F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331" y="1412484"/>
            <a:ext cx="2881605" cy="2881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924B53-082E-6653-DEB2-BEB13B949837}"/>
              </a:ext>
            </a:extLst>
          </p:cNvPr>
          <p:cNvSpPr txBox="1"/>
          <p:nvPr/>
        </p:nvSpPr>
        <p:spPr>
          <a:xfrm rot="21180056">
            <a:off x="1110854" y="1990649"/>
            <a:ext cx="1989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167BEA"/>
                </a:solidFill>
              </a:rPr>
              <a:t>Conwy</a:t>
            </a:r>
            <a:endParaRPr lang="en-GB" sz="4800" dirty="0">
              <a:solidFill>
                <a:srgbClr val="167BEA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5A8067-8A6A-4C2C-0C14-07E679B9F169}"/>
              </a:ext>
            </a:extLst>
          </p:cNvPr>
          <p:cNvSpPr txBox="1"/>
          <p:nvPr/>
        </p:nvSpPr>
        <p:spPr>
          <a:xfrm rot="504748">
            <a:off x="4611185" y="1899696"/>
            <a:ext cx="1989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6">
                    <a:lumMod val="75000"/>
                  </a:schemeClr>
                </a:solidFill>
              </a:rPr>
              <a:t>Cardiff</a:t>
            </a:r>
            <a:endParaRPr lang="en-GB" sz="4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EFD30B-4430-27BB-80D0-F8BCEADAE7E4}"/>
              </a:ext>
            </a:extLst>
          </p:cNvPr>
          <p:cNvSpPr txBox="1"/>
          <p:nvPr/>
        </p:nvSpPr>
        <p:spPr>
          <a:xfrm rot="497178">
            <a:off x="2148684" y="3102670"/>
            <a:ext cx="1989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167BEA"/>
                </a:solidFill>
              </a:rPr>
              <a:t>Powys</a:t>
            </a:r>
            <a:endParaRPr lang="en-GB" sz="4800" dirty="0">
              <a:solidFill>
                <a:srgbClr val="167BEA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7A01E58-B85A-E9C9-F3AA-D71882FC9FD7}"/>
              </a:ext>
            </a:extLst>
          </p:cNvPr>
          <p:cNvSpPr txBox="1">
            <a:spLocks/>
          </p:cNvSpPr>
          <p:nvPr/>
        </p:nvSpPr>
        <p:spPr>
          <a:xfrm>
            <a:off x="726259" y="516731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+mn-lt"/>
              </a:rPr>
              <a:t>8. Pa </a:t>
            </a:r>
            <a:r>
              <a:rPr lang="en-US" sz="3600" dirty="0" err="1">
                <a:latin typeface="+mn-lt"/>
              </a:rPr>
              <a:t>atyniad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twristiaeth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sydd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gan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yr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ardaloedd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yma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yn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gyffredin</a:t>
            </a:r>
            <a:r>
              <a:rPr lang="en-US" sz="3600" dirty="0">
                <a:latin typeface="+mn-lt"/>
              </a:rPr>
              <a:t>?</a:t>
            </a:r>
            <a:endParaRPr lang="en-GB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7221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486" y="350646"/>
            <a:ext cx="10044937" cy="172819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>
                <a:latin typeface="+mn-lt"/>
              </a:rPr>
              <a:t>Round 3      Global connections</a:t>
            </a:r>
            <a:br>
              <a:rPr lang="en-US" sz="4400" b="1" dirty="0">
                <a:latin typeface="+mn-lt"/>
              </a:rPr>
            </a:br>
            <a:r>
              <a:rPr lang="en-US" sz="4400" b="1" dirty="0">
                <a:latin typeface="+mn-lt"/>
              </a:rPr>
              <a:t>Individual round</a:t>
            </a:r>
            <a:endParaRPr lang="en-GB" sz="4400" dirty="0">
              <a:latin typeface="+mn-lt"/>
            </a:endParaRPr>
          </a:p>
        </p:txBody>
      </p:sp>
      <p:pic>
        <p:nvPicPr>
          <p:cNvPr id="4098" name="Picture 2" descr="Globalization Icons Set. Cartoon Illustration Of 16 Globalization Vector  Icons For Web Royalty Free SVG, Cliparts, Vectors, And Stock Illustration.  Image 99172632.">
            <a:extLst>
              <a:ext uri="{FF2B5EF4-FFF2-40B4-BE49-F238E27FC236}">
                <a16:creationId xmlns:a16="http://schemas.microsoft.com/office/drawing/2014/main" id="{F30EF9E8-31FB-298E-DBB8-37AA47E2F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522" y="2273911"/>
            <a:ext cx="2306422" cy="2306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C6F99A5-5B51-42B2-BC97-1CE1712A3AFA}"/>
              </a:ext>
            </a:extLst>
          </p:cNvPr>
          <p:cNvSpPr txBox="1">
            <a:spLocks/>
          </p:cNvSpPr>
          <p:nvPr/>
        </p:nvSpPr>
        <p:spPr>
          <a:xfrm>
            <a:off x="944742" y="4779162"/>
            <a:ext cx="10044937" cy="17281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4400" b="1">
                <a:latin typeface="+mn-lt"/>
              </a:rPr>
              <a:t>Rownd 3      Cysylltiadau Byd-eang</a:t>
            </a:r>
            <a:br>
              <a:rPr lang="en-US" sz="4400" b="1">
                <a:latin typeface="+mn-lt"/>
              </a:rPr>
            </a:br>
            <a:r>
              <a:rPr lang="en-US" sz="4400" b="1">
                <a:latin typeface="+mn-lt"/>
              </a:rPr>
              <a:t>Rownd unigol</a:t>
            </a:r>
            <a:endParaRPr lang="en-GB" sz="4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72048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B06DA-E1CB-9C22-99E9-39BAC54ED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1. </a:t>
            </a:r>
            <a:r>
              <a:rPr lang="en-US" sz="3600" b="1" i="0" dirty="0">
                <a:solidFill>
                  <a:srgbClr val="111111"/>
                </a:solidFill>
                <a:effectLst/>
              </a:rPr>
              <a:t>In which region of a South American country is Welsh </a:t>
            </a:r>
            <a:br>
              <a:rPr lang="en-US" sz="3600" b="1" i="0" dirty="0">
                <a:solidFill>
                  <a:srgbClr val="111111"/>
                </a:solidFill>
                <a:effectLst/>
              </a:rPr>
            </a:br>
            <a:r>
              <a:rPr lang="en-US" sz="3600" b="1" i="0" dirty="0">
                <a:solidFill>
                  <a:srgbClr val="111111"/>
                </a:solidFill>
                <a:effectLst/>
              </a:rPr>
              <a:t>    spoken?</a:t>
            </a:r>
            <a:endParaRPr lang="en-GB" sz="3600" b="1" dirty="0"/>
          </a:p>
        </p:txBody>
      </p:sp>
      <p:pic>
        <p:nvPicPr>
          <p:cNvPr id="6148" name="Picture 4" descr="South America - Wikipedia">
            <a:extLst>
              <a:ext uri="{FF2B5EF4-FFF2-40B4-BE49-F238E27FC236}">
                <a16:creationId xmlns:a16="http://schemas.microsoft.com/office/drawing/2014/main" id="{0829CB71-DE96-54C4-F7CC-11AD86141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559" y="1459080"/>
            <a:ext cx="3465846" cy="3465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B85FCCEF-F7E6-D872-6906-34E81DE96FC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9120664"/>
                  </p:ext>
                </p:extLst>
              </p:nvPr>
            </p:nvGraphicFramePr>
            <p:xfrm>
              <a:off x="3515804" y="-1272383"/>
              <a:ext cx="3048000" cy="1714500"/>
            </p:xfrm>
            <a:graphic>
              <a:graphicData uri="http://schemas.microsoft.com/office/powerpoint/2016/slidezoom">
                <pslz:sldZm>
                  <pslz:sldZmObj sldId="445" cId="1834860586">
                    <pslz:zmPr id="{7602C652-B961-4583-BC57-211ED33499BA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Slide Zoom 3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B85FCCEF-F7E6-D872-6906-34E81DE96FC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15804" y="-1272383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5" name="Title 1">
            <a:extLst>
              <a:ext uri="{FF2B5EF4-FFF2-40B4-BE49-F238E27FC236}">
                <a16:creationId xmlns:a16="http://schemas.microsoft.com/office/drawing/2014/main" id="{F95309E3-EC87-479C-BFA2-EAB0CB65D411}"/>
              </a:ext>
            </a:extLst>
          </p:cNvPr>
          <p:cNvSpPr txBox="1">
            <a:spLocks/>
          </p:cNvSpPr>
          <p:nvPr/>
        </p:nvSpPr>
        <p:spPr>
          <a:xfrm>
            <a:off x="838200" y="499653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111111"/>
                </a:solidFill>
              </a:rPr>
              <a:t>1.  </a:t>
            </a:r>
            <a:r>
              <a:rPr lang="en-US" sz="3600" b="1" dirty="0" err="1">
                <a:solidFill>
                  <a:srgbClr val="111111"/>
                </a:solidFill>
              </a:rPr>
              <a:t>Ymha</a:t>
            </a:r>
            <a:r>
              <a:rPr lang="en-US" sz="3600" b="1" dirty="0">
                <a:solidFill>
                  <a:srgbClr val="111111"/>
                </a:solidFill>
              </a:rPr>
              <a:t> </a:t>
            </a:r>
            <a:r>
              <a:rPr lang="en-US" sz="3600" b="1" dirty="0" err="1">
                <a:solidFill>
                  <a:srgbClr val="111111"/>
                </a:solidFill>
              </a:rPr>
              <a:t>ranbarth</a:t>
            </a:r>
            <a:r>
              <a:rPr lang="en-US" sz="3600" b="1" dirty="0">
                <a:solidFill>
                  <a:srgbClr val="111111"/>
                </a:solidFill>
              </a:rPr>
              <a:t> o </a:t>
            </a:r>
            <a:r>
              <a:rPr lang="en-US" sz="3600" b="1" dirty="0" err="1">
                <a:solidFill>
                  <a:srgbClr val="111111"/>
                </a:solidFill>
              </a:rPr>
              <a:t>wlad</a:t>
            </a:r>
            <a:r>
              <a:rPr lang="en-US" sz="3600" b="1" dirty="0">
                <a:solidFill>
                  <a:srgbClr val="111111"/>
                </a:solidFill>
              </a:rPr>
              <a:t> </a:t>
            </a:r>
            <a:r>
              <a:rPr lang="en-US" sz="3600" b="1" dirty="0" err="1">
                <a:solidFill>
                  <a:srgbClr val="111111"/>
                </a:solidFill>
              </a:rPr>
              <a:t>yn</a:t>
            </a:r>
            <a:r>
              <a:rPr lang="en-US" sz="3600" b="1" dirty="0">
                <a:solidFill>
                  <a:srgbClr val="111111"/>
                </a:solidFill>
              </a:rPr>
              <a:t> Ne America </a:t>
            </a:r>
            <a:r>
              <a:rPr lang="en-US" sz="3600" b="1" dirty="0" err="1">
                <a:solidFill>
                  <a:srgbClr val="111111"/>
                </a:solidFill>
              </a:rPr>
              <a:t>caiff</a:t>
            </a:r>
            <a:r>
              <a:rPr lang="en-US" sz="3600" b="1" dirty="0">
                <a:solidFill>
                  <a:srgbClr val="111111"/>
                </a:solidFill>
              </a:rPr>
              <a:t> </a:t>
            </a:r>
            <a:r>
              <a:rPr lang="en-US" sz="3600" b="1" dirty="0" err="1">
                <a:solidFill>
                  <a:srgbClr val="111111"/>
                </a:solidFill>
              </a:rPr>
              <a:t>Cymraeg</a:t>
            </a:r>
            <a:r>
              <a:rPr lang="en-US" sz="3600" b="1" dirty="0">
                <a:solidFill>
                  <a:srgbClr val="111111"/>
                </a:solidFill>
              </a:rPr>
              <a:t> </a:t>
            </a:r>
            <a:r>
              <a:rPr lang="en-US" sz="3600" b="1" dirty="0" err="1">
                <a:solidFill>
                  <a:srgbClr val="111111"/>
                </a:solidFill>
              </a:rPr>
              <a:t>ei</a:t>
            </a:r>
            <a:r>
              <a:rPr lang="en-US" sz="3600" b="1" dirty="0">
                <a:solidFill>
                  <a:srgbClr val="111111"/>
                </a:solidFill>
              </a:rPr>
              <a:t> </a:t>
            </a:r>
          </a:p>
          <a:p>
            <a:r>
              <a:rPr lang="en-US" sz="3600" b="1" dirty="0">
                <a:solidFill>
                  <a:srgbClr val="111111"/>
                </a:solidFill>
              </a:rPr>
              <a:t>     </a:t>
            </a:r>
            <a:r>
              <a:rPr lang="en-US" sz="3600" b="1" dirty="0" err="1">
                <a:solidFill>
                  <a:srgbClr val="111111"/>
                </a:solidFill>
              </a:rPr>
              <a:t>siarad</a:t>
            </a:r>
            <a:r>
              <a:rPr lang="en-US" sz="3600" b="1" dirty="0">
                <a:solidFill>
                  <a:srgbClr val="111111"/>
                </a:solidFill>
              </a:rPr>
              <a:t>?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18348605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A1BBC-8834-A7E3-BBF4-189822D1E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/>
              <a:t>2. </a:t>
            </a:r>
            <a:r>
              <a:rPr lang="en-US" sz="3600" b="1" i="0" dirty="0">
                <a:solidFill>
                  <a:srgbClr val="111111"/>
                </a:solidFill>
                <a:effectLst/>
              </a:rPr>
              <a:t>Which BBC TV series has a global audience and has been </a:t>
            </a:r>
            <a:br>
              <a:rPr lang="en-US" sz="3600" b="1" i="0" dirty="0">
                <a:solidFill>
                  <a:srgbClr val="111111"/>
                </a:solidFill>
                <a:effectLst/>
              </a:rPr>
            </a:br>
            <a:r>
              <a:rPr lang="en-US" sz="3600" b="1" i="0" dirty="0">
                <a:solidFill>
                  <a:srgbClr val="111111"/>
                </a:solidFill>
                <a:effectLst/>
              </a:rPr>
              <a:t>     filmed in Cardiff since 2005?</a:t>
            </a:r>
            <a:endParaRPr lang="en-GB" sz="3600" b="1" dirty="0"/>
          </a:p>
        </p:txBody>
      </p:sp>
      <p:pic>
        <p:nvPicPr>
          <p:cNvPr id="7170" name="Picture 2" descr="Camera Cinema Cartoon Ⓒ - Film Camera Cartoon Png Transparent PNG -  2764x2480 - Free Download on NicePNG">
            <a:extLst>
              <a:ext uri="{FF2B5EF4-FFF2-40B4-BE49-F238E27FC236}">
                <a16:creationId xmlns:a16="http://schemas.microsoft.com/office/drawing/2014/main" id="{4173511A-D3A1-708C-9AED-A62DDE6CF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075" y="1690688"/>
            <a:ext cx="3281864" cy="3097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D74A161-29D8-430B-9DC3-259893E09410}"/>
              </a:ext>
            </a:extLst>
          </p:cNvPr>
          <p:cNvSpPr txBox="1">
            <a:spLocks/>
          </p:cNvSpPr>
          <p:nvPr/>
        </p:nvSpPr>
        <p:spPr>
          <a:xfrm>
            <a:off x="838200" y="508177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2. </a:t>
            </a:r>
            <a:r>
              <a:rPr lang="en-US" sz="3600" b="1" dirty="0">
                <a:solidFill>
                  <a:srgbClr val="111111"/>
                </a:solidFill>
              </a:rPr>
              <a:t>Pa </a:t>
            </a:r>
            <a:r>
              <a:rPr lang="en-US" sz="3600" b="1" dirty="0" err="1">
                <a:solidFill>
                  <a:srgbClr val="111111"/>
                </a:solidFill>
              </a:rPr>
              <a:t>gyfres</a:t>
            </a:r>
            <a:r>
              <a:rPr lang="en-US" sz="3600" b="1" dirty="0">
                <a:solidFill>
                  <a:srgbClr val="111111"/>
                </a:solidFill>
              </a:rPr>
              <a:t> </a:t>
            </a:r>
            <a:r>
              <a:rPr lang="en-US" sz="3600" b="1" dirty="0" err="1">
                <a:solidFill>
                  <a:srgbClr val="111111"/>
                </a:solidFill>
              </a:rPr>
              <a:t>deledu</a:t>
            </a:r>
            <a:r>
              <a:rPr lang="en-US" sz="3600" b="1" dirty="0">
                <a:solidFill>
                  <a:srgbClr val="111111"/>
                </a:solidFill>
              </a:rPr>
              <a:t> </a:t>
            </a:r>
            <a:r>
              <a:rPr lang="en-US" sz="3600" b="1" dirty="0" err="1">
                <a:solidFill>
                  <a:srgbClr val="111111"/>
                </a:solidFill>
              </a:rPr>
              <a:t>ar</a:t>
            </a:r>
            <a:r>
              <a:rPr lang="en-US" sz="3600" b="1" dirty="0">
                <a:solidFill>
                  <a:srgbClr val="111111"/>
                </a:solidFill>
              </a:rPr>
              <a:t> y BBC, </a:t>
            </a:r>
            <a:r>
              <a:rPr lang="en-US" sz="3600" b="1" dirty="0" err="1">
                <a:solidFill>
                  <a:srgbClr val="111111"/>
                </a:solidFill>
              </a:rPr>
              <a:t>sy’n</a:t>
            </a:r>
            <a:r>
              <a:rPr lang="en-US" sz="3600" b="1" dirty="0">
                <a:solidFill>
                  <a:srgbClr val="111111"/>
                </a:solidFill>
              </a:rPr>
              <a:t> </a:t>
            </a:r>
            <a:r>
              <a:rPr lang="en-US" sz="3600" b="1" dirty="0" err="1">
                <a:solidFill>
                  <a:srgbClr val="111111"/>
                </a:solidFill>
              </a:rPr>
              <a:t>boblogaidd</a:t>
            </a:r>
            <a:r>
              <a:rPr lang="en-US" sz="3600" b="1" dirty="0">
                <a:solidFill>
                  <a:srgbClr val="111111"/>
                </a:solidFill>
              </a:rPr>
              <a:t> </a:t>
            </a:r>
            <a:r>
              <a:rPr lang="en-US" sz="3600" b="1" dirty="0" err="1">
                <a:solidFill>
                  <a:srgbClr val="111111"/>
                </a:solidFill>
              </a:rPr>
              <a:t>yn</a:t>
            </a:r>
            <a:r>
              <a:rPr lang="en-US" sz="3600" b="1" dirty="0">
                <a:solidFill>
                  <a:srgbClr val="111111"/>
                </a:solidFill>
              </a:rPr>
              <a:t> </a:t>
            </a:r>
            <a:r>
              <a:rPr lang="en-US" sz="3600" b="1" dirty="0" err="1">
                <a:solidFill>
                  <a:srgbClr val="111111"/>
                </a:solidFill>
              </a:rPr>
              <a:t>fyd-eang</a:t>
            </a:r>
            <a:r>
              <a:rPr lang="en-US" sz="3600" b="1" dirty="0">
                <a:solidFill>
                  <a:srgbClr val="111111"/>
                </a:solidFill>
              </a:rPr>
              <a:t>, </a:t>
            </a:r>
          </a:p>
          <a:p>
            <a:r>
              <a:rPr lang="en-US" sz="3600" b="1" dirty="0">
                <a:solidFill>
                  <a:srgbClr val="111111"/>
                </a:solidFill>
              </a:rPr>
              <a:t>    </a:t>
            </a:r>
            <a:r>
              <a:rPr lang="en-US" sz="3600" b="1" dirty="0" err="1">
                <a:solidFill>
                  <a:srgbClr val="111111"/>
                </a:solidFill>
              </a:rPr>
              <a:t>sydd</a:t>
            </a:r>
            <a:r>
              <a:rPr lang="en-US" sz="3600" b="1" dirty="0">
                <a:solidFill>
                  <a:srgbClr val="111111"/>
                </a:solidFill>
              </a:rPr>
              <a:t> </a:t>
            </a:r>
            <a:r>
              <a:rPr lang="en-US" sz="3600" b="1" dirty="0" err="1">
                <a:solidFill>
                  <a:srgbClr val="111111"/>
                </a:solidFill>
              </a:rPr>
              <a:t>wedi</a:t>
            </a:r>
            <a:r>
              <a:rPr lang="en-US" sz="3600" b="1" dirty="0">
                <a:solidFill>
                  <a:srgbClr val="111111"/>
                </a:solidFill>
              </a:rPr>
              <a:t> </a:t>
            </a:r>
            <a:r>
              <a:rPr lang="en-US" sz="3600" b="1" dirty="0" err="1">
                <a:solidFill>
                  <a:srgbClr val="111111"/>
                </a:solidFill>
              </a:rPr>
              <a:t>ei</a:t>
            </a:r>
            <a:r>
              <a:rPr lang="en-US" sz="3600" b="1" dirty="0">
                <a:solidFill>
                  <a:srgbClr val="111111"/>
                </a:solidFill>
              </a:rPr>
              <a:t> </a:t>
            </a:r>
            <a:r>
              <a:rPr lang="en-US" sz="3600" b="1" dirty="0" err="1">
                <a:solidFill>
                  <a:srgbClr val="111111"/>
                </a:solidFill>
              </a:rPr>
              <a:t>ffilmio</a:t>
            </a:r>
            <a:r>
              <a:rPr lang="en-US" sz="3600" b="1" dirty="0">
                <a:solidFill>
                  <a:srgbClr val="111111"/>
                </a:solidFill>
              </a:rPr>
              <a:t> </a:t>
            </a:r>
            <a:r>
              <a:rPr lang="en-US" sz="3600" b="1" dirty="0" err="1">
                <a:solidFill>
                  <a:srgbClr val="111111"/>
                </a:solidFill>
              </a:rPr>
              <a:t>yng</a:t>
            </a:r>
            <a:r>
              <a:rPr lang="en-US" sz="3600" b="1" dirty="0">
                <a:solidFill>
                  <a:srgbClr val="111111"/>
                </a:solidFill>
              </a:rPr>
              <a:t> </a:t>
            </a:r>
            <a:r>
              <a:rPr lang="en-US" sz="3600" b="1" dirty="0" err="1">
                <a:solidFill>
                  <a:srgbClr val="111111"/>
                </a:solidFill>
              </a:rPr>
              <a:t>Nghaerdydd</a:t>
            </a:r>
            <a:r>
              <a:rPr lang="en-US" sz="3600" b="1" dirty="0">
                <a:solidFill>
                  <a:srgbClr val="111111"/>
                </a:solidFill>
              </a:rPr>
              <a:t> </a:t>
            </a:r>
            <a:r>
              <a:rPr lang="en-US" sz="3600" b="1" dirty="0" err="1">
                <a:solidFill>
                  <a:srgbClr val="111111"/>
                </a:solidFill>
              </a:rPr>
              <a:t>ers</a:t>
            </a:r>
            <a:r>
              <a:rPr lang="en-US" sz="3600" b="1" dirty="0">
                <a:solidFill>
                  <a:srgbClr val="111111"/>
                </a:solidFill>
              </a:rPr>
              <a:t> 2005?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32421202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321" y="680160"/>
            <a:ext cx="10471355" cy="1143000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3. </a:t>
            </a:r>
            <a:r>
              <a:rPr lang="en-GB" sz="3600" b="1" dirty="0"/>
              <a:t>How many countries attend the annual Llangollen </a:t>
            </a:r>
            <a:br>
              <a:rPr lang="en-GB" sz="3600" b="1" dirty="0"/>
            </a:br>
            <a:r>
              <a:rPr lang="en-GB" sz="3600" b="1" dirty="0"/>
              <a:t>    International Eisteddfod? (To the nearest 10)</a:t>
            </a:r>
            <a:br>
              <a:rPr lang="en-GB" sz="3600" b="1" dirty="0"/>
            </a:br>
            <a:endParaRPr lang="en-GB" sz="3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4012" y="1469837"/>
            <a:ext cx="3793232" cy="3565004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60322" y="5193804"/>
            <a:ext cx="104713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 algn="l">
              <a:buAutoNum type="arabicPeriod" startAt="3"/>
            </a:pPr>
            <a:r>
              <a:rPr lang="en-US" sz="3600" b="1" dirty="0"/>
              <a:t>Faint o </a:t>
            </a:r>
            <a:r>
              <a:rPr lang="en-US" sz="3600" b="1" dirty="0" err="1"/>
              <a:t>wledydd</a:t>
            </a:r>
            <a:r>
              <a:rPr lang="en-US" sz="3600" b="1" dirty="0"/>
              <a:t> </a:t>
            </a:r>
            <a:r>
              <a:rPr lang="en-US" sz="3600" b="1" dirty="0" err="1"/>
              <a:t>sy’n</a:t>
            </a:r>
            <a:r>
              <a:rPr lang="en-US" sz="3600" b="1" dirty="0"/>
              <a:t> </a:t>
            </a:r>
            <a:r>
              <a:rPr lang="en-US" sz="3600" b="1" dirty="0" err="1"/>
              <a:t>cymryd</a:t>
            </a:r>
            <a:r>
              <a:rPr lang="en-US" sz="3600" b="1" dirty="0"/>
              <a:t> </a:t>
            </a:r>
            <a:r>
              <a:rPr lang="en-US" sz="3600" b="1" dirty="0" err="1"/>
              <a:t>rhan</a:t>
            </a:r>
            <a:r>
              <a:rPr lang="en-US" sz="3600" b="1" dirty="0"/>
              <a:t> </a:t>
            </a:r>
            <a:r>
              <a:rPr lang="en-US" sz="3600" b="1" dirty="0" err="1"/>
              <a:t>yn</a:t>
            </a:r>
            <a:r>
              <a:rPr lang="en-US" sz="3600" b="1" dirty="0"/>
              <a:t> Eisteddfod </a:t>
            </a:r>
            <a:r>
              <a:rPr lang="en-US" sz="3600" b="1" dirty="0" err="1"/>
              <a:t>Ryngwladol</a:t>
            </a:r>
            <a:r>
              <a:rPr lang="en-US" sz="3600" b="1" dirty="0"/>
              <a:t> </a:t>
            </a:r>
            <a:r>
              <a:rPr lang="en-US" sz="3600" b="1" dirty="0" err="1"/>
              <a:t>Llangollen</a:t>
            </a:r>
            <a:r>
              <a:rPr lang="en-US" sz="3600" b="1" dirty="0"/>
              <a:t> bob </a:t>
            </a:r>
            <a:r>
              <a:rPr lang="en-US" sz="3600" b="1" dirty="0" err="1"/>
              <a:t>blwyddyn</a:t>
            </a:r>
            <a:r>
              <a:rPr lang="en-US" sz="3600" b="1" dirty="0"/>
              <a:t>? (</a:t>
            </a:r>
            <a:r>
              <a:rPr lang="en-US" sz="3600" b="1" dirty="0" err="1"/>
              <a:t>i’r</a:t>
            </a:r>
            <a:r>
              <a:rPr lang="en-US" sz="3600" b="1" dirty="0"/>
              <a:t> </a:t>
            </a:r>
            <a:r>
              <a:rPr lang="en-US" sz="3600" b="1" dirty="0" err="1"/>
              <a:t>deg</a:t>
            </a:r>
            <a:r>
              <a:rPr lang="en-US" sz="3600" b="1" dirty="0"/>
              <a:t> </a:t>
            </a:r>
            <a:r>
              <a:rPr lang="en-US" sz="3600" b="1" dirty="0" err="1"/>
              <a:t>agosaf</a:t>
            </a:r>
            <a:r>
              <a:rPr lang="en-US" sz="3600" b="1" dirty="0"/>
              <a:t>) </a:t>
            </a:r>
            <a:br>
              <a:rPr lang="en-GB" sz="3200" dirty="0"/>
            </a:b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8323731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47E28-EB49-176E-D4FD-5BB5E5A7C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US" b="1" dirty="0"/>
              <a:t>4. </a:t>
            </a:r>
            <a:r>
              <a:rPr lang="en-GB" sz="4000" b="1" dirty="0">
                <a:solidFill>
                  <a:srgbClr val="11111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Which state </a:t>
            </a:r>
            <a:r>
              <a:rPr lang="en-GB" sz="4000" b="1">
                <a:solidFill>
                  <a:srgbClr val="11111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 Australia, </a:t>
            </a:r>
            <a:r>
              <a:rPr lang="en-GB" sz="40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whose capital is     </a:t>
            </a:r>
            <a:br>
              <a:rPr lang="en-GB" sz="40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 Sydney, </a:t>
            </a:r>
            <a:r>
              <a:rPr lang="en-GB" sz="4000" b="1" dirty="0">
                <a:solidFill>
                  <a:srgbClr val="11111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is named after a region of Wales?</a:t>
            </a:r>
            <a:br>
              <a:rPr lang="en-GB" sz="4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4000" b="1" dirty="0"/>
          </a:p>
        </p:txBody>
      </p:sp>
      <p:pic>
        <p:nvPicPr>
          <p:cNvPr id="1028" name="Picture 4" descr="Australian States and Territories | Mappr">
            <a:extLst>
              <a:ext uri="{FF2B5EF4-FFF2-40B4-BE49-F238E27FC236}">
                <a16:creationId xmlns:a16="http://schemas.microsoft.com/office/drawing/2014/main" id="{1C11387B-6D38-18BA-5907-5A7DD2E20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638" y="1498959"/>
            <a:ext cx="4993815" cy="3525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D85A86-7177-BBA0-4625-AA12A21E7F54}"/>
              </a:ext>
            </a:extLst>
          </p:cNvPr>
          <p:cNvSpPr txBox="1"/>
          <p:nvPr/>
        </p:nvSpPr>
        <p:spPr>
          <a:xfrm>
            <a:off x="6592530" y="3547610"/>
            <a:ext cx="707922" cy="33121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EBA2E4-5303-F104-09A5-C3DE7166344B}"/>
              </a:ext>
            </a:extLst>
          </p:cNvPr>
          <p:cNvSpPr txBox="1"/>
          <p:nvPr/>
        </p:nvSpPr>
        <p:spPr>
          <a:xfrm>
            <a:off x="4385188" y="3097160"/>
            <a:ext cx="806244" cy="330217"/>
          </a:xfrm>
          <a:prstGeom prst="rect">
            <a:avLst/>
          </a:prstGeom>
          <a:solidFill>
            <a:srgbClr val="167BEA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857316-81B8-E81D-917F-A010F27D2A09}"/>
              </a:ext>
            </a:extLst>
          </p:cNvPr>
          <p:cNvSpPr txBox="1"/>
          <p:nvPr/>
        </p:nvSpPr>
        <p:spPr>
          <a:xfrm>
            <a:off x="5442155" y="2658914"/>
            <a:ext cx="712351" cy="32026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A603A0-DD9C-B642-DBA2-8FCDC5F32764}"/>
              </a:ext>
            </a:extLst>
          </p:cNvPr>
          <p:cNvSpPr txBox="1"/>
          <p:nvPr/>
        </p:nvSpPr>
        <p:spPr>
          <a:xfrm>
            <a:off x="6420783" y="2824522"/>
            <a:ext cx="707922" cy="331216"/>
          </a:xfrm>
          <a:prstGeom prst="rect">
            <a:avLst/>
          </a:prstGeom>
          <a:solidFill>
            <a:srgbClr val="5CCB35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F3BF27-3782-FDB9-7DAD-3556D7C7840D}"/>
              </a:ext>
            </a:extLst>
          </p:cNvPr>
          <p:cNvSpPr txBox="1"/>
          <p:nvPr/>
        </p:nvSpPr>
        <p:spPr>
          <a:xfrm>
            <a:off x="5595529" y="3341285"/>
            <a:ext cx="707922" cy="331216"/>
          </a:xfrm>
          <a:prstGeom prst="rect">
            <a:avLst/>
          </a:prstGeom>
          <a:solidFill>
            <a:srgbClr val="F0E73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0322C59-74B6-4FEC-A34A-3CBB96ADF1CE}"/>
              </a:ext>
            </a:extLst>
          </p:cNvPr>
          <p:cNvSpPr txBox="1">
            <a:spLocks/>
          </p:cNvSpPr>
          <p:nvPr/>
        </p:nvSpPr>
        <p:spPr>
          <a:xfrm>
            <a:off x="1045651" y="529622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0850" indent="-450850">
              <a:lnSpc>
                <a:spcPct val="100000"/>
              </a:lnSpc>
              <a:spcAft>
                <a:spcPts val="800"/>
              </a:spcAft>
            </a:pPr>
            <a:r>
              <a:rPr lang="en-US" sz="3600" b="1" dirty="0"/>
              <a:t>4. 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Pa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dalaith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Awstralia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ble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mae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Sydney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brifddinas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  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sydd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wedi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henwi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ôl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rhanbarth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yng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Nghymru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GB" sz="3600" b="1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1092707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79AB5-A073-BD9C-9D5C-401497ACB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941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5. </a:t>
            </a:r>
            <a:r>
              <a:rPr lang="en-GB" sz="3600" b="1" dirty="0">
                <a:solidFill>
                  <a:srgbClr val="11111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Which country was </a:t>
            </a:r>
            <a:r>
              <a:rPr lang="en-GB" sz="3600" b="1" dirty="0" err="1">
                <a:solidFill>
                  <a:srgbClr val="11111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Wales’</a:t>
            </a:r>
            <a:r>
              <a:rPr lang="en-GB" sz="3600" b="1" dirty="0">
                <a:solidFill>
                  <a:srgbClr val="11111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largest trading partner in </a:t>
            </a:r>
            <a:br>
              <a:rPr lang="en-GB" sz="3600" b="1" dirty="0">
                <a:solidFill>
                  <a:srgbClr val="11111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600" b="1" dirty="0">
                <a:solidFill>
                  <a:srgbClr val="11111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 terms of % of exports in 2021? </a:t>
            </a:r>
            <a:endParaRPr lang="en-GB" sz="36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847616-D68E-817F-0137-3AB1AC714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7845" y="1534161"/>
            <a:ext cx="3805084" cy="354278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 </a:t>
            </a:r>
            <a:r>
              <a:rPr lang="en-US" sz="3200" b="1" dirty="0">
                <a:solidFill>
                  <a:srgbClr val="FF0000"/>
                </a:solidFill>
              </a:rPr>
              <a:t>A   USA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200" b="1" dirty="0">
                <a:solidFill>
                  <a:srgbClr val="FF0000"/>
                </a:solidFill>
              </a:rPr>
              <a:t> B   Germany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3200" b="1" dirty="0">
                <a:solidFill>
                  <a:srgbClr val="FF0000"/>
                </a:solidFill>
              </a:rPr>
              <a:t> C   Ireland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3200" b="1" dirty="0">
                <a:solidFill>
                  <a:srgbClr val="FF0000"/>
                </a:solidFill>
              </a:rPr>
              <a:t> D  France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3" name="Picture 2" descr="Image result for exports clipart">
            <a:hlinkClick r:id="rId2"/>
            <a:extLst>
              <a:ext uri="{FF2B5EF4-FFF2-40B4-BE49-F238E27FC236}">
                <a16:creationId xmlns:a16="http://schemas.microsoft.com/office/drawing/2014/main" id="{B0C0D8FD-A7B5-C98C-85E7-96376D8A6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640" y="1491504"/>
            <a:ext cx="3628102" cy="362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7CF129E-6539-4A81-9F1F-F20CFCAD2AC6}"/>
              </a:ext>
            </a:extLst>
          </p:cNvPr>
          <p:cNvSpPr txBox="1">
            <a:spLocks/>
          </p:cNvSpPr>
          <p:nvPr/>
        </p:nvSpPr>
        <p:spPr>
          <a:xfrm>
            <a:off x="838200" y="536649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5. 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Pa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wlad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oedd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partner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masnachu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mwyaf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Cymru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2021 (%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allforion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)? 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3581653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02940-E65E-98AF-C7AF-AF2FE10C7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855"/>
            <a:ext cx="10515600" cy="976978"/>
          </a:xfrm>
        </p:spPr>
        <p:txBody>
          <a:bodyPr>
            <a:noAutofit/>
          </a:bodyPr>
          <a:lstStyle/>
          <a:p>
            <a:r>
              <a:rPr lang="en-US" sz="3600" b="1" dirty="0"/>
              <a:t>6. </a:t>
            </a:r>
            <a:r>
              <a:rPr lang="en-GB" sz="3600" b="1" dirty="0">
                <a:solidFill>
                  <a:srgbClr val="11111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Which Welsh town holds an international literary </a:t>
            </a:r>
            <a:br>
              <a:rPr lang="en-GB" sz="3600" b="1" dirty="0">
                <a:solidFill>
                  <a:srgbClr val="11111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600" b="1" dirty="0">
                <a:solidFill>
                  <a:srgbClr val="11111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festival every year?</a:t>
            </a:r>
            <a:br>
              <a:rPr lang="en-GB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3600" b="1" dirty="0"/>
          </a:p>
        </p:txBody>
      </p:sp>
      <p:pic>
        <p:nvPicPr>
          <p:cNvPr id="2050" name="Picture 2" descr="Hay-on-Wye: The Town of Books | Amusing Planet">
            <a:extLst>
              <a:ext uri="{FF2B5EF4-FFF2-40B4-BE49-F238E27FC236}">
                <a16:creationId xmlns:a16="http://schemas.microsoft.com/office/drawing/2014/main" id="{6B122AD8-C875-1649-BD28-93F27356A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830" y="1321585"/>
            <a:ext cx="5917493" cy="3937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0C3E2FB-0E85-43FC-81AC-DC8EADF6A708}"/>
              </a:ext>
            </a:extLst>
          </p:cNvPr>
          <p:cNvSpPr txBox="1">
            <a:spLocks/>
          </p:cNvSpPr>
          <p:nvPr/>
        </p:nvSpPr>
        <p:spPr>
          <a:xfrm>
            <a:off x="838200" y="5746204"/>
            <a:ext cx="10515600" cy="9769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6. 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Pa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dref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yng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Nghymru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sy’n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cynnal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gwyl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lenyddol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lwyddiannus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flynyddol</a:t>
            </a:r>
            <a:r>
              <a:rPr lang="en-GB" sz="36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GB" sz="3600" b="1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31078151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671" y="692696"/>
            <a:ext cx="10677832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/>
              <a:t>7. </a:t>
            </a:r>
            <a:r>
              <a:rPr lang="en-GB" sz="4000" b="1" dirty="0"/>
              <a:t>Which one of the world’s highest mountains is named </a:t>
            </a:r>
            <a:br>
              <a:rPr lang="en-GB" sz="4000" b="1" dirty="0"/>
            </a:br>
            <a:r>
              <a:rPr lang="en-GB" sz="4000" b="1" dirty="0"/>
              <a:t>     after a Welshman?</a:t>
            </a:r>
            <a:br>
              <a:rPr lang="en-GB" b="1" dirty="0"/>
            </a:br>
            <a:endParaRPr lang="en-GB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72711" y="5192969"/>
            <a:ext cx="10677832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/>
              <a:t>7</a:t>
            </a:r>
            <a:r>
              <a:rPr lang="en-US" sz="4000" b="1" dirty="0"/>
              <a:t>. Pa un o </a:t>
            </a:r>
            <a:r>
              <a:rPr lang="en-US" sz="4000" b="1" dirty="0" err="1"/>
              <a:t>fynyddoedd</a:t>
            </a:r>
            <a:r>
              <a:rPr lang="en-US" sz="4000" b="1" dirty="0"/>
              <a:t> </a:t>
            </a:r>
            <a:r>
              <a:rPr lang="en-US" sz="4000" b="1" dirty="0" err="1"/>
              <a:t>uchaf</a:t>
            </a:r>
            <a:r>
              <a:rPr lang="en-US" sz="4000" b="1" dirty="0"/>
              <a:t> y </a:t>
            </a:r>
            <a:r>
              <a:rPr lang="en-US" sz="4000" b="1" dirty="0" err="1"/>
              <a:t>byd</a:t>
            </a:r>
            <a:r>
              <a:rPr lang="en-US" sz="4000" b="1" dirty="0"/>
              <a:t> </a:t>
            </a:r>
            <a:r>
              <a:rPr lang="en-US" sz="4000" b="1" dirty="0" err="1"/>
              <a:t>sydd</a:t>
            </a:r>
            <a:r>
              <a:rPr lang="en-US" sz="4000" b="1" dirty="0"/>
              <a:t> </a:t>
            </a:r>
            <a:r>
              <a:rPr lang="en-US" sz="4000" b="1" dirty="0" err="1"/>
              <a:t>wedi</a:t>
            </a:r>
            <a:r>
              <a:rPr lang="en-US" sz="4000" b="1" dirty="0"/>
              <a:t> </a:t>
            </a:r>
            <a:r>
              <a:rPr lang="en-US" sz="4000" b="1" dirty="0" err="1"/>
              <a:t>ei</a:t>
            </a:r>
            <a:r>
              <a:rPr lang="en-US" sz="4000" b="1" dirty="0"/>
              <a:t> </a:t>
            </a:r>
            <a:r>
              <a:rPr lang="en-US" sz="4000" b="1" dirty="0" err="1"/>
              <a:t>enwi</a:t>
            </a:r>
            <a:r>
              <a:rPr lang="en-US" sz="4000" b="1" dirty="0"/>
              <a:t> </a:t>
            </a:r>
            <a:r>
              <a:rPr lang="en-US" sz="4000" b="1" dirty="0" err="1"/>
              <a:t>ar</a:t>
            </a:r>
            <a:r>
              <a:rPr lang="en-US" sz="4000" b="1" dirty="0"/>
              <a:t> </a:t>
            </a:r>
            <a:r>
              <a:rPr lang="en-GB" sz="4000" b="1" dirty="0" err="1"/>
              <a:t>ôl</a:t>
            </a:r>
            <a:r>
              <a:rPr lang="en-GB" sz="4000" b="1" dirty="0"/>
              <a:t> </a:t>
            </a:r>
          </a:p>
          <a:p>
            <a:pPr algn="l"/>
            <a:r>
              <a:rPr lang="en-GB" sz="4000" b="1" dirty="0"/>
              <a:t>    </a:t>
            </a:r>
            <a:r>
              <a:rPr lang="en-GB" sz="4000" b="1" dirty="0" err="1"/>
              <a:t>Cymro</a:t>
            </a:r>
            <a:r>
              <a:rPr lang="en-GB" sz="4000" b="1" dirty="0"/>
              <a:t>?</a:t>
            </a:r>
          </a:p>
          <a:p>
            <a:pPr algn="l"/>
            <a:r>
              <a:rPr lang="en-US" sz="3600" dirty="0"/>
              <a:t>  </a:t>
            </a:r>
            <a:endParaRPr lang="en-GB" dirty="0"/>
          </a:p>
        </p:txBody>
      </p:sp>
      <p:pic>
        <p:nvPicPr>
          <p:cNvPr id="2050" name="Picture 2" descr="Image result for mount everest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980" y="1700808"/>
            <a:ext cx="4533222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04635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6B67C9A-B901-6BCC-7101-2FD7EE09D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213" y="223941"/>
            <a:ext cx="10515600" cy="1124462"/>
          </a:xfrm>
        </p:spPr>
        <p:txBody>
          <a:bodyPr>
            <a:normAutofit/>
          </a:bodyPr>
          <a:lstStyle/>
          <a:p>
            <a:r>
              <a:rPr lang="en-US" sz="3600" b="1" dirty="0"/>
              <a:t>8. Which town is the ‘McDonald’s capital’ in Wales?</a:t>
            </a:r>
            <a:endParaRPr lang="en-GB" sz="3600" b="1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50E0471-64AB-318B-183D-FBF1625DA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285" y="1348403"/>
            <a:ext cx="5573608" cy="370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5">
            <a:extLst>
              <a:ext uri="{FF2B5EF4-FFF2-40B4-BE49-F238E27FC236}">
                <a16:creationId xmlns:a16="http://schemas.microsoft.com/office/drawing/2014/main" id="{27C24829-E0A1-45FE-B069-26B0605B2529}"/>
              </a:ext>
            </a:extLst>
          </p:cNvPr>
          <p:cNvSpPr txBox="1">
            <a:spLocks/>
          </p:cNvSpPr>
          <p:nvPr/>
        </p:nvSpPr>
        <p:spPr>
          <a:xfrm>
            <a:off x="720213" y="5304802"/>
            <a:ext cx="10515600" cy="1124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/>
              <a:t>8. Pa dref yw prifddinas ‘Prifddinas McDonald’s’ Cymru?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2564214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575D6A8-8200-4B22-AA53-193C94A05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779" y="610785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latin typeface="+mn-lt"/>
              </a:rPr>
              <a:t>Round 1</a:t>
            </a:r>
            <a:br>
              <a:rPr lang="en-US" b="1">
                <a:latin typeface="+mn-lt"/>
              </a:rPr>
            </a:br>
            <a:r>
              <a:rPr lang="en-US" b="1">
                <a:latin typeface="+mn-lt"/>
              </a:rPr>
              <a:t>Where </a:t>
            </a:r>
            <a:r>
              <a:rPr lang="en-US" b="1" dirty="0">
                <a:latin typeface="+mn-lt"/>
              </a:rPr>
              <a:t>am I?</a:t>
            </a:r>
            <a:endParaRPr lang="en-GB" b="1" dirty="0">
              <a:latin typeface="+mn-lt"/>
            </a:endParaRP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3DB8EEFD-0701-4499-95E5-CB2DAA19A25A}"/>
              </a:ext>
            </a:extLst>
          </p:cNvPr>
          <p:cNvSpPr txBox="1">
            <a:spLocks/>
          </p:cNvSpPr>
          <p:nvPr/>
        </p:nvSpPr>
        <p:spPr>
          <a:xfrm>
            <a:off x="660779" y="451478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>
                <a:latin typeface="+mn-lt"/>
              </a:rPr>
              <a:t>Rownd</a:t>
            </a:r>
            <a:r>
              <a:rPr lang="en-US" b="1" dirty="0">
                <a:latin typeface="+mn-lt"/>
              </a:rPr>
              <a:t> 1</a:t>
            </a:r>
          </a:p>
          <a:p>
            <a:pPr algn="ctr"/>
            <a:r>
              <a:rPr lang="en-US" b="1" dirty="0" err="1">
                <a:latin typeface="+mn-lt"/>
              </a:rPr>
              <a:t>Ble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ydw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i</a:t>
            </a:r>
            <a:r>
              <a:rPr lang="en-US" b="1" dirty="0">
                <a:latin typeface="+mn-lt"/>
              </a:rPr>
              <a:t>?</a:t>
            </a:r>
            <a:br>
              <a:rPr lang="en-US" b="1" dirty="0">
                <a:latin typeface="+mn-lt"/>
              </a:rPr>
            </a:br>
            <a:endParaRPr lang="en-GB" b="1" dirty="0"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9D5F9E-96AF-5A10-D37A-25CECF34B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58525"/>
            <a:ext cx="65" cy="2449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y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 descr="Welcomed Launch Of New Pensions Advice Service - Confused Person Icon  Clipart (#3838940) - PinClipart">
            <a:extLst>
              <a:ext uri="{FF2B5EF4-FFF2-40B4-BE49-F238E27FC236}">
                <a16:creationId xmlns:a16="http://schemas.microsoft.com/office/drawing/2014/main" id="{A5F376B6-73CE-3B88-0D05-6E1E34820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133" y="1981449"/>
            <a:ext cx="1596891" cy="210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3509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9114" y="863352"/>
            <a:ext cx="7772400" cy="2565648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Round 4 </a:t>
            </a:r>
            <a:br>
              <a:rPr lang="en-US" b="1" dirty="0">
                <a:latin typeface="+mn-lt"/>
              </a:rPr>
            </a:br>
            <a:r>
              <a:rPr lang="en-US" b="1" dirty="0">
                <a:latin typeface="+mn-lt"/>
              </a:rPr>
              <a:t>Fieldwork alphabet</a:t>
            </a:r>
          </a:p>
        </p:txBody>
      </p:sp>
      <p:pic>
        <p:nvPicPr>
          <p:cNvPr id="2050" name="Picture 2" descr="Free Field Work Cliparts, Download Free Field Work Cliparts png images,  Free ClipArts on Clipart Library">
            <a:extLst>
              <a:ext uri="{FF2B5EF4-FFF2-40B4-BE49-F238E27FC236}">
                <a16:creationId xmlns:a16="http://schemas.microsoft.com/office/drawing/2014/main" id="{DD6E3E2D-D3F1-790F-649A-B5799F33D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-144375"/>
            <a:ext cx="4687909" cy="51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159114" y="4990741"/>
            <a:ext cx="7036231" cy="15493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8000" b="1" err="1">
                <a:latin typeface="+mn-lt"/>
              </a:rPr>
              <a:t>Rownd</a:t>
            </a:r>
            <a:r>
              <a:rPr lang="en-US" sz="8000" b="1">
                <a:latin typeface="+mn-lt"/>
              </a:rPr>
              <a:t> 4</a:t>
            </a:r>
          </a:p>
          <a:p>
            <a:pPr algn="l"/>
            <a:r>
              <a:rPr lang="en-US" sz="8000" b="1">
                <a:latin typeface="+mn-lt"/>
              </a:rPr>
              <a:t>Yr wyddor gwaith maes </a:t>
            </a:r>
            <a:endParaRPr lang="en-US" sz="8000" b="1" dirty="0">
              <a:latin typeface="+mn-lt"/>
            </a:endParaRPr>
          </a:p>
          <a:p>
            <a:pPr algn="l"/>
            <a:r>
              <a:rPr lang="en-US" b="1" dirty="0">
                <a:latin typeface="+mn-lt"/>
              </a:rPr>
              <a:t> </a:t>
            </a:r>
            <a:br>
              <a:rPr lang="en-US" b="1" dirty="0">
                <a:latin typeface="+mn-lt"/>
              </a:rPr>
            </a:br>
            <a:endParaRPr lang="en-US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734148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2B0EC-76F0-A4D5-28E2-9219EBF89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5736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1.  What A measures wind speed?</a:t>
            </a:r>
            <a:endParaRPr lang="en-GB" sz="3600" dirty="0">
              <a:latin typeface="+mn-lt"/>
            </a:endParaRPr>
          </a:p>
        </p:txBody>
      </p:sp>
      <p:pic>
        <p:nvPicPr>
          <p:cNvPr id="2050" name="Picture 2" descr="letter a png PNG image with transparent background | TOPpng">
            <a:extLst>
              <a:ext uri="{FF2B5EF4-FFF2-40B4-BE49-F238E27FC236}">
                <a16:creationId xmlns:a16="http://schemas.microsoft.com/office/drawing/2014/main" id="{EF266064-FC5B-C00D-D0C3-8FA7F1EA6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975" y="1270862"/>
            <a:ext cx="3245579" cy="3318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3BFE204-8E0F-85E0-A397-BEDE8D663119}"/>
              </a:ext>
            </a:extLst>
          </p:cNvPr>
          <p:cNvSpPr txBox="1">
            <a:spLocks/>
          </p:cNvSpPr>
          <p:nvPr/>
        </p:nvSpPr>
        <p:spPr>
          <a:xfrm>
            <a:off x="1037095" y="5134271"/>
            <a:ext cx="10515600" cy="9057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194187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E8081-8E73-DBB4-97A7-5A3E0AC56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52517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2.  What sampling method gathers measurements at </a:t>
            </a: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     irregular intervals?</a:t>
            </a:r>
            <a:endParaRPr lang="en-GB" sz="3600" dirty="0">
              <a:latin typeface="+mn-lt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E8A9B9D-5289-1FEC-CD3A-5C8E6AC38212}"/>
              </a:ext>
            </a:extLst>
          </p:cNvPr>
          <p:cNvSpPr txBox="1">
            <a:spLocks/>
          </p:cNvSpPr>
          <p:nvPr/>
        </p:nvSpPr>
        <p:spPr>
          <a:xfrm>
            <a:off x="838200" y="507569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3600" dirty="0">
              <a:latin typeface="+mn-lt"/>
            </a:endParaRPr>
          </a:p>
        </p:txBody>
      </p:sp>
      <p:sp>
        <p:nvSpPr>
          <p:cNvPr id="3" name="AutoShape 2" descr="Alphabet Color Mandala R Letter PNG &amp; SVG Design For T-Shirts">
            <a:extLst>
              <a:ext uri="{FF2B5EF4-FFF2-40B4-BE49-F238E27FC236}">
                <a16:creationId xmlns:a16="http://schemas.microsoft.com/office/drawing/2014/main" id="{4BC4E963-1C9B-AAC5-3109-542F320F10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0932DB-EEFF-BBE5-7BDA-728FC716C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7566" y="1643627"/>
            <a:ext cx="3432068" cy="343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122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B6285-9AD3-5956-BA27-3DC7DED98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3228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3.  What Q gathers information from people?</a:t>
            </a:r>
            <a:endParaRPr lang="en-GB" sz="3600" dirty="0">
              <a:latin typeface="+mn-l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0764DC2-9972-5A51-9177-C35A884E4FE8}"/>
              </a:ext>
            </a:extLst>
          </p:cNvPr>
          <p:cNvSpPr txBox="1">
            <a:spLocks/>
          </p:cNvSpPr>
          <p:nvPr/>
        </p:nvSpPr>
        <p:spPr>
          <a:xfrm>
            <a:off x="838200" y="5322001"/>
            <a:ext cx="10515600" cy="983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3600" dirty="0">
              <a:latin typeface="+mn-lt"/>
            </a:endParaRPr>
          </a:p>
        </p:txBody>
      </p:sp>
      <p:pic>
        <p:nvPicPr>
          <p:cNvPr id="4098" name="Picture 2" descr="Letter q Vector Art Stock Images | Depositphotos">
            <a:extLst>
              <a:ext uri="{FF2B5EF4-FFF2-40B4-BE49-F238E27FC236}">
                <a16:creationId xmlns:a16="http://schemas.microsoft.com/office/drawing/2014/main" id="{5C1FFB27-6390-CBE8-C674-5B0D2A147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549" y="1203192"/>
            <a:ext cx="4263971" cy="4263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4802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63155-1599-7F25-5B38-E43C6602B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22712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4.  What H is a statement to be tested in fieldwork?</a:t>
            </a:r>
            <a:endParaRPr lang="en-GB" sz="3600" dirty="0">
              <a:latin typeface="+mn-l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EF20350-9120-8DAB-5906-B938C92B00BB}"/>
              </a:ext>
            </a:extLst>
          </p:cNvPr>
          <p:cNvSpPr txBox="1">
            <a:spLocks/>
          </p:cNvSpPr>
          <p:nvPr/>
        </p:nvSpPr>
        <p:spPr>
          <a:xfrm>
            <a:off x="838200" y="5043031"/>
            <a:ext cx="10515600" cy="112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3600" dirty="0">
              <a:latin typeface="+mn-lt"/>
            </a:endParaRPr>
          </a:p>
        </p:txBody>
      </p:sp>
      <p:pic>
        <p:nvPicPr>
          <p:cNvPr id="5122" name="Picture 2" descr="Letter H Stock Illustrations – 31,617 Letter H Stock Illustrations, Vectors  &amp; Clipart - Dreamstime">
            <a:extLst>
              <a:ext uri="{FF2B5EF4-FFF2-40B4-BE49-F238E27FC236}">
                <a16:creationId xmlns:a16="http://schemas.microsoft.com/office/drawing/2014/main" id="{997DBA63-F206-9A1F-DF2D-8D5E1959E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718" y="1487838"/>
            <a:ext cx="4760563" cy="387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0227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2E86A-78CA-2DA2-CEF8-E8C2A07B7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84706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5. What T is a line along which data is collected?</a:t>
            </a:r>
            <a:endParaRPr lang="en-GB" sz="3600" dirty="0">
              <a:latin typeface="+mn-l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9E92FC7-D8B4-9ABC-B7E5-05480818ADA1}"/>
              </a:ext>
            </a:extLst>
          </p:cNvPr>
          <p:cNvSpPr txBox="1">
            <a:spLocks/>
          </p:cNvSpPr>
          <p:nvPr/>
        </p:nvSpPr>
        <p:spPr>
          <a:xfrm>
            <a:off x="634139" y="5259092"/>
            <a:ext cx="10515600" cy="11847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3600" dirty="0">
              <a:latin typeface="+mn-lt"/>
            </a:endParaRPr>
          </a:p>
        </p:txBody>
      </p:sp>
      <p:pic>
        <p:nvPicPr>
          <p:cNvPr id="6148" name="Picture 4" descr="Letter T Modern Technology Royalty Free Vector Art Pattern Stock Clipart |  Royalty-Free | FreeImages">
            <a:extLst>
              <a:ext uri="{FF2B5EF4-FFF2-40B4-BE49-F238E27FC236}">
                <a16:creationId xmlns:a16="http://schemas.microsoft.com/office/drawing/2014/main" id="{FC11E34A-F3A4-6EA7-7395-1BF63E068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358" y="1549832"/>
            <a:ext cx="3278605" cy="413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7119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5CE3A-8784-F9D2-07EF-7DFF651F5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6. What type of graph best shows how river speed </a:t>
            </a: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     changes with distance downstream?</a:t>
            </a:r>
            <a:endParaRPr lang="en-GB" sz="3600" dirty="0">
              <a:latin typeface="+mn-l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4E76510-A5CB-E65E-796F-717DA88A5950}"/>
              </a:ext>
            </a:extLst>
          </p:cNvPr>
          <p:cNvSpPr txBox="1">
            <a:spLocks/>
          </p:cNvSpPr>
          <p:nvPr/>
        </p:nvSpPr>
        <p:spPr>
          <a:xfrm>
            <a:off x="838200" y="499327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3600" dirty="0">
              <a:latin typeface="+mn-lt"/>
            </a:endParaRPr>
          </a:p>
        </p:txBody>
      </p:sp>
      <p:pic>
        <p:nvPicPr>
          <p:cNvPr id="7170" name="Picture 2" descr="Letter l, letter, letters, alphabet, alphabets, HD phone wallpaper | Peakpx">
            <a:extLst>
              <a:ext uri="{FF2B5EF4-FFF2-40B4-BE49-F238E27FC236}">
                <a16:creationId xmlns:a16="http://schemas.microsoft.com/office/drawing/2014/main" id="{53439670-E587-97E5-22CE-8F0973A31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508" y="1807683"/>
            <a:ext cx="1934983" cy="324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6239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9CA30-5C28-A385-A116-4F48767FF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7. Which M describes what you actually did in your </a:t>
            </a: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     fieldwork?</a:t>
            </a:r>
            <a:endParaRPr lang="en-GB" sz="3600" dirty="0">
              <a:latin typeface="+mn-l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7439ECB-56F9-E6B5-8D90-DB416631CBAC}"/>
              </a:ext>
            </a:extLst>
          </p:cNvPr>
          <p:cNvSpPr txBox="1">
            <a:spLocks/>
          </p:cNvSpPr>
          <p:nvPr/>
        </p:nvSpPr>
        <p:spPr>
          <a:xfrm>
            <a:off x="838200" y="516731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3600" dirty="0">
              <a:latin typeface="+mn-lt"/>
            </a:endParaRPr>
          </a:p>
        </p:txBody>
      </p:sp>
      <p:pic>
        <p:nvPicPr>
          <p:cNvPr id="8194" name="Picture 2" descr="Letter, m, red, alphabet, letters icon - Free download">
            <a:extLst>
              <a:ext uri="{FF2B5EF4-FFF2-40B4-BE49-F238E27FC236}">
                <a16:creationId xmlns:a16="http://schemas.microsoft.com/office/drawing/2014/main" id="{DF86F7E0-33A3-2B20-1ED9-1E969ED13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356" y="1690688"/>
            <a:ext cx="3128211" cy="312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6732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7EA01-231B-924F-68F9-6C991F551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8.  What R should you consider before going out to do </a:t>
            </a: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     fieldwork?</a:t>
            </a:r>
            <a:endParaRPr lang="en-GB" sz="3600" dirty="0">
              <a:latin typeface="+mn-l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147EA44-305F-505D-6160-2B7BE22FF2DF}"/>
              </a:ext>
            </a:extLst>
          </p:cNvPr>
          <p:cNvSpPr txBox="1">
            <a:spLocks/>
          </p:cNvSpPr>
          <p:nvPr/>
        </p:nvSpPr>
        <p:spPr>
          <a:xfrm>
            <a:off x="838200" y="491306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3600" dirty="0">
              <a:latin typeface="+mn-lt"/>
            </a:endParaRPr>
          </a:p>
        </p:txBody>
      </p:sp>
      <p:pic>
        <p:nvPicPr>
          <p:cNvPr id="9218" name="Picture 2" descr="Free Printable Colorful Cartoon Letters: Cartoon Letter R - Freebie Finding  Mom">
            <a:extLst>
              <a:ext uri="{FF2B5EF4-FFF2-40B4-BE49-F238E27FC236}">
                <a16:creationId xmlns:a16="http://schemas.microsoft.com/office/drawing/2014/main" id="{212499A3-59A5-4050-90EF-CA16B1A69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707" y="1027906"/>
            <a:ext cx="3342272" cy="3819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4435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633491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latin typeface="+mn-lt"/>
              </a:rPr>
              <a:t>Break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22300" y="41910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 err="1">
                <a:latin typeface="+mn-lt"/>
              </a:rPr>
              <a:t>Egwyl</a:t>
            </a:r>
            <a:br>
              <a:rPr lang="en-GB" sz="4000" i="1" dirty="0"/>
            </a:br>
            <a:br>
              <a:rPr lang="en-GB" sz="4000" i="1" dirty="0"/>
            </a:br>
            <a:endParaRPr lang="en-GB" sz="4000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508" y="511206"/>
            <a:ext cx="4067082" cy="27113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88" y="3832194"/>
            <a:ext cx="4067082" cy="271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934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98F0542-2101-90EF-A353-5833065BF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 </a:t>
            </a:r>
            <a:endParaRPr lang="en-GB" dirty="0"/>
          </a:p>
        </p:txBody>
      </p:sp>
      <p:pic>
        <p:nvPicPr>
          <p:cNvPr id="3074" name="Picture 2" descr="National Botanic Garden of Wales Carmarthenshire">
            <a:extLst>
              <a:ext uri="{FF2B5EF4-FFF2-40B4-BE49-F238E27FC236}">
                <a16:creationId xmlns:a16="http://schemas.microsoft.com/office/drawing/2014/main" id="{7389014E-8642-42E2-B9D8-5E8B813B7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507" y="765109"/>
            <a:ext cx="7951885" cy="530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1614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3760" y="167898"/>
            <a:ext cx="8229600" cy="1143000"/>
          </a:xfrm>
        </p:spPr>
        <p:txBody>
          <a:bodyPr>
            <a:normAutofit/>
          </a:bodyPr>
          <a:lstStyle/>
          <a:p>
            <a:r>
              <a:rPr lang="en-GB" sz="4000" b="1" dirty="0"/>
              <a:t>Round 5   Maps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54444" y="53792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 err="1"/>
              <a:t>Rownd</a:t>
            </a:r>
            <a:r>
              <a:rPr lang="en-GB" sz="4000" b="1" dirty="0"/>
              <a:t> 5   </a:t>
            </a:r>
            <a:r>
              <a:rPr lang="en-GB" sz="4000" b="1" dirty="0" err="1"/>
              <a:t>Gwaith</a:t>
            </a:r>
            <a:r>
              <a:rPr lang="en-GB" sz="4000" b="1" dirty="0"/>
              <a:t> Map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3A606D-37FA-9077-1BE0-98069A096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5386" y="1231491"/>
            <a:ext cx="7247715" cy="422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2335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0DE31-095A-CEB6-B496-C64AD3530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22712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1.  What sort of woodland is found in square 6601?</a:t>
            </a:r>
            <a:endParaRPr lang="en-GB" sz="3600"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A0ADEE-3B40-E6F8-9499-619B8281E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8049" y="1796629"/>
            <a:ext cx="3072044" cy="307204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30BDFB9-63A6-694E-6F1E-917783E4B291}"/>
              </a:ext>
            </a:extLst>
          </p:cNvPr>
          <p:cNvSpPr txBox="1">
            <a:spLocks/>
          </p:cNvSpPr>
          <p:nvPr/>
        </p:nvSpPr>
        <p:spPr>
          <a:xfrm>
            <a:off x="838200" y="5177464"/>
            <a:ext cx="10515600" cy="112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+mn-lt"/>
              </a:rPr>
              <a:t>1</a:t>
            </a:r>
            <a:r>
              <a:rPr lang="en-US" sz="3600">
                <a:latin typeface="+mn-lt"/>
              </a:rPr>
              <a:t>. Pa fath o goetir sydd yn sgw</a:t>
            </a: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â</a:t>
            </a:r>
            <a:r>
              <a:rPr lang="en-US" sz="3600">
                <a:latin typeface="+mn-lt"/>
              </a:rPr>
              <a:t>r 6601? </a:t>
            </a:r>
            <a:endParaRPr lang="en-US" sz="3600" dirty="0">
              <a:latin typeface="+mn-lt"/>
            </a:endParaRPr>
          </a:p>
          <a:p>
            <a:endParaRPr lang="en-GB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919242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1A110B2-D269-384F-B8A9-0CB72AAB2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9241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2.  Is the drainage in 5801 natural or man-made?</a:t>
            </a:r>
            <a:endParaRPr lang="en-GB" sz="3600" dirty="0">
              <a:latin typeface="+mn-lt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0C500376-A63D-F4F7-0F68-58027D95C25E}"/>
              </a:ext>
            </a:extLst>
          </p:cNvPr>
          <p:cNvSpPr txBox="1">
            <a:spLocks/>
          </p:cNvSpPr>
          <p:nvPr/>
        </p:nvSpPr>
        <p:spPr>
          <a:xfrm>
            <a:off x="1006099" y="5399492"/>
            <a:ext cx="10515600" cy="8592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+mn-lt"/>
              </a:rPr>
              <a:t>2. A </a:t>
            </a:r>
            <a:r>
              <a:rPr lang="en-US" sz="3600" dirty="0" err="1">
                <a:latin typeface="+mn-lt"/>
              </a:rPr>
              <a:t>yw’r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patrwm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traeniad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yn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sgw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âr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>
                <a:latin typeface="+mn-lt"/>
              </a:rPr>
              <a:t>5801 </a:t>
            </a:r>
            <a:r>
              <a:rPr lang="en-US" sz="3600" dirty="0" err="1">
                <a:latin typeface="+mn-lt"/>
              </a:rPr>
              <a:t>yn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naturiol</a:t>
            </a:r>
            <a:r>
              <a:rPr lang="en-US" sz="3600" dirty="0">
                <a:latin typeface="+mn-lt"/>
              </a:rPr>
              <a:t> </a:t>
            </a:r>
          </a:p>
          <a:p>
            <a:r>
              <a:rPr lang="en-US" sz="3600" dirty="0">
                <a:latin typeface="+mn-lt"/>
              </a:rPr>
              <a:t>    neu o </a:t>
            </a:r>
            <a:r>
              <a:rPr lang="en-US" sz="3600" dirty="0" err="1">
                <a:latin typeface="+mn-lt"/>
              </a:rPr>
              <a:t>waith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dyn</a:t>
            </a:r>
            <a:r>
              <a:rPr lang="en-US" sz="3600" dirty="0">
                <a:latin typeface="+mn-lt"/>
              </a:rPr>
              <a:t>? </a:t>
            </a:r>
            <a:endParaRPr lang="en-GB" sz="3600" dirty="0"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91D859-C12A-4117-BCEC-0A9526AC6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064" y="1588859"/>
            <a:ext cx="2960177" cy="290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7354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3DC2A-4FA1-D737-D2B8-7ADF8B5B9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3.  What is the significance of the shaded yellow line on </a:t>
            </a: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     the map?</a:t>
            </a:r>
            <a:endParaRPr lang="en-GB" sz="3600" dirty="0">
              <a:latin typeface="+mn-l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E0D6F10-D6F1-2101-38D3-6C9AFA95A2F3}"/>
              </a:ext>
            </a:extLst>
          </p:cNvPr>
          <p:cNvSpPr txBox="1">
            <a:spLocks/>
          </p:cNvSpPr>
          <p:nvPr/>
        </p:nvSpPr>
        <p:spPr>
          <a:xfrm>
            <a:off x="838200" y="526667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+mn-lt"/>
              </a:rPr>
              <a:t>3. Beth </a:t>
            </a:r>
            <a:r>
              <a:rPr lang="en-US" sz="3600" dirty="0" err="1">
                <a:latin typeface="+mn-lt"/>
              </a:rPr>
              <a:t>yw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arwyddoc</a:t>
            </a:r>
            <a:r>
              <a:rPr lang="en-US" sz="3600" dirty="0" err="1">
                <a:latin typeface="+mn-lt"/>
                <a:cs typeface="Calibri" panose="020F0502020204030204" pitchFamily="34" charset="0"/>
              </a:rPr>
              <a:t>â</a:t>
            </a:r>
            <a:r>
              <a:rPr lang="en-US" sz="3600" dirty="0" err="1">
                <a:latin typeface="+mn-lt"/>
              </a:rPr>
              <a:t>d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yr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ardal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wedi’i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lliwio’n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felyn</a:t>
            </a:r>
            <a:r>
              <a:rPr lang="en-US" sz="3600" dirty="0">
                <a:latin typeface="+mn-lt"/>
              </a:rPr>
              <a:t>?  </a:t>
            </a:r>
            <a:endParaRPr lang="en-GB" sz="3600"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13B80A-4ED8-684A-0708-A70FCE7DD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6467" y="1111193"/>
            <a:ext cx="3068665" cy="415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5397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3F0D4-8DA9-C465-F585-518FE387F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4. How has the railway line been kept level in 5605 and     </a:t>
            </a: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    5606?</a:t>
            </a:r>
            <a:endParaRPr lang="en-GB" sz="3600" dirty="0">
              <a:latin typeface="+mn-l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A48035F-3D6F-4ACF-7982-3F422DA5736E}"/>
              </a:ext>
            </a:extLst>
          </p:cNvPr>
          <p:cNvSpPr txBox="1">
            <a:spLocks/>
          </p:cNvSpPr>
          <p:nvPr/>
        </p:nvSpPr>
        <p:spPr>
          <a:xfrm>
            <a:off x="838200" y="530650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+mn-lt"/>
              </a:rPr>
              <a:t>4. Sut </a:t>
            </a:r>
            <a:r>
              <a:rPr lang="en-US" sz="3600" dirty="0" err="1">
                <a:latin typeface="+mn-lt"/>
              </a:rPr>
              <a:t>mae’r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rheilffordd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wedi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ei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chadw’n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lefel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yn</a:t>
            </a:r>
            <a:r>
              <a:rPr lang="en-US" sz="3600" dirty="0">
                <a:latin typeface="+mn-lt"/>
              </a:rPr>
              <a:t> 5605 a </a:t>
            </a:r>
          </a:p>
          <a:p>
            <a:r>
              <a:rPr lang="en-US" sz="3600" dirty="0">
                <a:latin typeface="+mn-lt"/>
              </a:rPr>
              <a:t>    5606? </a:t>
            </a:r>
            <a:endParaRPr lang="en-GB" sz="3600"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7CC8C0-FC49-91C5-A5ED-1C1122F61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804" y="1690688"/>
            <a:ext cx="2591857" cy="320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1519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87AF1-02E4-7330-B157-A0A9F32A6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9722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5. What landform is found in square 6004?</a:t>
            </a:r>
            <a:endParaRPr lang="en-GB" sz="3600" dirty="0">
              <a:latin typeface="+mn-l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4F78F80-786D-F790-9F7A-B27593D0F573}"/>
              </a:ext>
            </a:extLst>
          </p:cNvPr>
          <p:cNvSpPr txBox="1">
            <a:spLocks/>
          </p:cNvSpPr>
          <p:nvPr/>
        </p:nvSpPr>
        <p:spPr>
          <a:xfrm>
            <a:off x="838200" y="5198014"/>
            <a:ext cx="10515600" cy="1029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latin typeface="+mn-lt"/>
              </a:rPr>
              <a:t>5. Pa dirffurf sydd yn sgw</a:t>
            </a: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â</a:t>
            </a:r>
            <a:r>
              <a:rPr lang="en-US" sz="3600">
                <a:latin typeface="+mn-lt"/>
              </a:rPr>
              <a:t>r 6004? </a:t>
            </a:r>
            <a:endParaRPr lang="en-GB" sz="3600"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D7EC01-69BD-12C0-111F-F9F383C17E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4061" y="1816588"/>
            <a:ext cx="3238900" cy="295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9544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F5AFE-3BB3-C386-F72E-9B543A8AB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6.  What is the most likely type of employment in </a:t>
            </a: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     </a:t>
            </a:r>
            <a:r>
              <a:rPr lang="en-US" sz="3600" dirty="0" err="1">
                <a:latin typeface="+mn-lt"/>
              </a:rPr>
              <a:t>Tywyn</a:t>
            </a:r>
            <a:r>
              <a:rPr lang="en-US" sz="3600" dirty="0">
                <a:latin typeface="+mn-lt"/>
              </a:rPr>
              <a:t>?</a:t>
            </a:r>
            <a:endParaRPr lang="en-GB" sz="3600" dirty="0">
              <a:latin typeface="+mn-l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379F6BD-CF1B-9F63-0C02-20168BE887BB}"/>
              </a:ext>
            </a:extLst>
          </p:cNvPr>
          <p:cNvSpPr txBox="1">
            <a:spLocks/>
          </p:cNvSpPr>
          <p:nvPr/>
        </p:nvSpPr>
        <p:spPr>
          <a:xfrm>
            <a:off x="838200" y="516731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+mn-lt"/>
              </a:rPr>
              <a:t>6</a:t>
            </a:r>
            <a:r>
              <a:rPr lang="en-US" sz="3600">
                <a:latin typeface="+mn-lt"/>
              </a:rPr>
              <a:t>. Beth yw’r math mwyaf tebygol o waith i bobl Tywyn?</a:t>
            </a:r>
            <a:endParaRPr lang="en-GB" sz="3600"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33B5F6-A5B2-F49B-0213-C8C537112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5092" y="1993360"/>
            <a:ext cx="4076053" cy="341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23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0DF49-572A-B6D2-3CC3-978EE3F2F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5736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7. What is the danger in square 6406?</a:t>
            </a:r>
            <a:endParaRPr lang="en-GB" sz="3600" dirty="0">
              <a:latin typeface="+mn-l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03EE2FB-6AF6-B3D5-2786-EAB23FB227A3}"/>
              </a:ext>
            </a:extLst>
          </p:cNvPr>
          <p:cNvSpPr txBox="1">
            <a:spLocks/>
          </p:cNvSpPr>
          <p:nvPr/>
        </p:nvSpPr>
        <p:spPr>
          <a:xfrm>
            <a:off x="838200" y="5587138"/>
            <a:ext cx="10515600" cy="9057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latin typeface="+mn-lt"/>
              </a:rPr>
              <a:t>7. Beth yw’r perygl yn sgw</a:t>
            </a: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â</a:t>
            </a:r>
            <a:r>
              <a:rPr lang="en-US" sz="3600">
                <a:latin typeface="+mn-lt"/>
              </a:rPr>
              <a:t>r 6406? </a:t>
            </a:r>
            <a:endParaRPr lang="en-GB" sz="3600"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E719D1-9A24-DA1A-51FF-951F03534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346" y="1816410"/>
            <a:ext cx="3799570" cy="360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6782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BA0B4-DCED-E5BE-177B-6452E98F7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4224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8. How is </a:t>
            </a:r>
            <a:r>
              <a:rPr lang="en-US" sz="3600" dirty="0" err="1">
                <a:latin typeface="+mn-lt"/>
              </a:rPr>
              <a:t>Tywyn</a:t>
            </a:r>
            <a:r>
              <a:rPr lang="en-US" sz="3600" dirty="0">
                <a:latin typeface="+mn-lt"/>
              </a:rPr>
              <a:t> trying to be more sustainable? </a:t>
            </a:r>
            <a:endParaRPr lang="en-GB" sz="3600" dirty="0">
              <a:latin typeface="+mn-l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BEBC8C8-88BA-D229-B4F0-D03AC46DBFA1}"/>
              </a:ext>
            </a:extLst>
          </p:cNvPr>
          <p:cNvSpPr txBox="1">
            <a:spLocks/>
          </p:cNvSpPr>
          <p:nvPr/>
        </p:nvSpPr>
        <p:spPr>
          <a:xfrm>
            <a:off x="838200" y="5445071"/>
            <a:ext cx="10515600" cy="1014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latin typeface="+mn-lt"/>
              </a:rPr>
              <a:t>8. Sut mae Tywyn yn ceisio bod yn fwy cynaliadwy? </a:t>
            </a:r>
            <a:endParaRPr lang="en-GB" sz="3600"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F9837D-9DD5-9F25-37C2-3E4FE7D41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7555" y="2087543"/>
            <a:ext cx="3775244" cy="268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5666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7048" y="283102"/>
            <a:ext cx="11457904" cy="1655762"/>
          </a:xfrm>
        </p:spPr>
        <p:txBody>
          <a:bodyPr>
            <a:normAutofit/>
          </a:bodyPr>
          <a:lstStyle/>
          <a:p>
            <a:r>
              <a:rPr lang="en-GB" sz="4400" b="1" dirty="0"/>
              <a:t>Round 6    Physical geography</a:t>
            </a:r>
          </a:p>
          <a:p>
            <a:r>
              <a:rPr lang="en-GB" sz="4400" b="1" dirty="0"/>
              <a:t>Individual Round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F48BAC8-FC0F-D173-9D83-D2A29408FDDE}"/>
              </a:ext>
            </a:extLst>
          </p:cNvPr>
          <p:cNvSpPr txBox="1">
            <a:spLocks/>
          </p:cNvSpPr>
          <p:nvPr/>
        </p:nvSpPr>
        <p:spPr>
          <a:xfrm>
            <a:off x="482960" y="5027451"/>
            <a:ext cx="11457904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b="1" err="1"/>
              <a:t>Rownd</a:t>
            </a:r>
            <a:r>
              <a:rPr lang="en-GB" sz="4400" b="1"/>
              <a:t> 6   Daearyddiaeth Ffisegol</a:t>
            </a:r>
            <a:endParaRPr lang="en-GB" sz="4400" b="1" dirty="0"/>
          </a:p>
          <a:p>
            <a:r>
              <a:rPr lang="en-GB" sz="4400" b="1" dirty="0" err="1"/>
              <a:t>Rownd</a:t>
            </a:r>
            <a:r>
              <a:rPr lang="en-GB" sz="4400" b="1" dirty="0"/>
              <a:t> </a:t>
            </a:r>
            <a:r>
              <a:rPr lang="en-GB" sz="4400" b="1" dirty="0" err="1"/>
              <a:t>Unigol</a:t>
            </a:r>
            <a:endParaRPr lang="en-GB" sz="4400" b="1" dirty="0"/>
          </a:p>
        </p:txBody>
      </p:sp>
      <p:pic>
        <p:nvPicPr>
          <p:cNvPr id="10242" name="Picture 2" descr="United Kingdom">
            <a:extLst>
              <a:ext uri="{FF2B5EF4-FFF2-40B4-BE49-F238E27FC236}">
                <a16:creationId xmlns:a16="http://schemas.microsoft.com/office/drawing/2014/main" id="{5AE52D7C-052E-1AF4-B2DD-786D38B64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543" y="1830549"/>
            <a:ext cx="5598738" cy="3135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039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906A6-F92F-CD83-6742-15F2C21A6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endParaRPr lang="en-GB" dirty="0"/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B173385D-14F9-0F85-7DD4-239EF69EB5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032" y="852408"/>
            <a:ext cx="9513768" cy="5352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1805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9811" y="1268761"/>
            <a:ext cx="10940715" cy="576064"/>
          </a:xfrm>
        </p:spPr>
        <p:txBody>
          <a:bodyPr>
            <a:normAutofit fontScale="90000"/>
          </a:bodyPr>
          <a:lstStyle/>
          <a:p>
            <a:pPr algn="l"/>
            <a:r>
              <a:rPr lang="en-GB" sz="4000" dirty="0">
                <a:latin typeface="+mn-lt"/>
              </a:rPr>
              <a:t>1. What is the name of the longest river wholly or </a:t>
            </a:r>
            <a:br>
              <a:rPr lang="en-GB" sz="4000" dirty="0">
                <a:latin typeface="+mn-lt"/>
              </a:rPr>
            </a:br>
            <a:r>
              <a:rPr lang="en-GB" sz="4000" dirty="0">
                <a:latin typeface="+mn-lt"/>
              </a:rPr>
              <a:t>     partially in Wales?</a:t>
            </a:r>
            <a:br>
              <a:rPr lang="en-GB" sz="4000" dirty="0">
                <a:latin typeface="+mn-lt"/>
              </a:rPr>
            </a:br>
            <a:br>
              <a:rPr lang="en-GB" sz="4000" dirty="0">
                <a:latin typeface="+mn-lt"/>
              </a:rPr>
            </a:br>
            <a:br>
              <a:rPr lang="en-GB" dirty="0"/>
            </a:b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2" y="1484784"/>
            <a:ext cx="3381028" cy="3381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33137" y="5373216"/>
            <a:ext cx="1132572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 algn="l">
              <a:buAutoNum type="arabicPeriod"/>
            </a:pPr>
            <a:r>
              <a:rPr lang="en-GB" sz="3600" dirty="0">
                <a:latin typeface="+mn-lt"/>
              </a:rPr>
              <a:t>Beth </a:t>
            </a:r>
            <a:r>
              <a:rPr lang="en-GB" sz="3600" dirty="0" err="1">
                <a:latin typeface="+mn-lt"/>
              </a:rPr>
              <a:t>yw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enw’r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afon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hiraf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sy’n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gyflawn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neu’n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rhannol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gyflawn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yng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Nghymru</a:t>
            </a:r>
            <a:r>
              <a:rPr lang="en-GB" sz="3600" dirty="0">
                <a:latin typeface="+mn-lt"/>
              </a:rPr>
              <a:t>?</a:t>
            </a:r>
            <a:br>
              <a:rPr lang="en-GB" sz="3200" i="1" dirty="0"/>
            </a:br>
            <a:endParaRPr lang="en-GB" sz="3200" i="1" dirty="0"/>
          </a:p>
        </p:txBody>
      </p:sp>
    </p:spTree>
    <p:extLst>
      <p:ext uri="{BB962C8B-B14F-4D97-AF65-F5344CB8AC3E}">
        <p14:creationId xmlns:p14="http://schemas.microsoft.com/office/powerpoint/2010/main" val="8306921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1991"/>
          </a:xfrm>
        </p:spPr>
        <p:txBody>
          <a:bodyPr>
            <a:normAutofit/>
          </a:bodyPr>
          <a:lstStyle/>
          <a:p>
            <a:pPr algn="l"/>
            <a:r>
              <a:rPr lang="en-GB" sz="3600" dirty="0">
                <a:latin typeface="+mn-lt"/>
              </a:rPr>
              <a:t>2.  Which Bay lies to the west of the </a:t>
            </a:r>
            <a:r>
              <a:rPr lang="en-GB" sz="3600">
                <a:latin typeface="+mn-lt"/>
              </a:rPr>
              <a:t>Wales coastline</a:t>
            </a:r>
            <a:r>
              <a:rPr lang="en-GB" sz="3600" dirty="0">
                <a:latin typeface="+mn-lt"/>
              </a:rPr>
              <a:t>?</a:t>
            </a:r>
          </a:p>
        </p:txBody>
      </p:sp>
      <p:pic>
        <p:nvPicPr>
          <p:cNvPr id="4098" name="Picture 2" descr="Image result for cardigan bay wale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56" y="1484784"/>
            <a:ext cx="5900936" cy="331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6"/>
          <p:cNvSpPr txBox="1">
            <a:spLocks/>
          </p:cNvSpPr>
          <p:nvPr/>
        </p:nvSpPr>
        <p:spPr>
          <a:xfrm>
            <a:off x="838200" y="5349875"/>
            <a:ext cx="109407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dirty="0">
                <a:latin typeface="+mn-lt"/>
              </a:rPr>
              <a:t>2. Pa fae </a:t>
            </a:r>
            <a:r>
              <a:rPr lang="en-GB" sz="3600" dirty="0" err="1">
                <a:latin typeface="+mn-lt"/>
              </a:rPr>
              <a:t>sydd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i’r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gorllewin</a:t>
            </a:r>
            <a:r>
              <a:rPr lang="en-GB" sz="3600" dirty="0">
                <a:latin typeface="+mn-lt"/>
              </a:rPr>
              <a:t> o </a:t>
            </a:r>
            <a:r>
              <a:rPr lang="en-GB" sz="3600" dirty="0" err="1">
                <a:latin typeface="+mn-lt"/>
              </a:rPr>
              <a:t>arfordir</a:t>
            </a:r>
            <a:r>
              <a:rPr lang="en-GB" sz="3600" dirty="0">
                <a:latin typeface="+mn-lt"/>
              </a:rPr>
              <a:t> Cymru?</a:t>
            </a:r>
          </a:p>
          <a:p>
            <a:pPr algn="l"/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9294917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5643"/>
          </a:xfrm>
        </p:spPr>
        <p:txBody>
          <a:bodyPr>
            <a:noAutofit/>
          </a:bodyPr>
          <a:lstStyle/>
          <a:p>
            <a:pPr algn="l"/>
            <a:r>
              <a:rPr lang="en-GB" sz="3600" dirty="0">
                <a:latin typeface="+mn-lt"/>
              </a:rPr>
              <a:t>3. What is the name of the flat area on either side of a </a:t>
            </a:r>
            <a:br>
              <a:rPr lang="en-GB" sz="3600" dirty="0">
                <a:latin typeface="+mn-lt"/>
              </a:rPr>
            </a:br>
            <a:r>
              <a:rPr lang="en-GB" sz="3600" dirty="0">
                <a:latin typeface="+mn-lt"/>
              </a:rPr>
              <a:t>     river? 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5693716"/>
            <a:ext cx="10732168" cy="975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900" dirty="0">
                <a:latin typeface="+mn-lt"/>
              </a:rPr>
              <a:t>3.  Beth </a:t>
            </a:r>
            <a:r>
              <a:rPr lang="en-GB" sz="3900" dirty="0" err="1">
                <a:latin typeface="+mn-lt"/>
              </a:rPr>
              <a:t>yw’r</a:t>
            </a:r>
            <a:r>
              <a:rPr lang="en-GB" sz="3900" dirty="0">
                <a:latin typeface="+mn-lt"/>
              </a:rPr>
              <a:t> </a:t>
            </a:r>
            <a:r>
              <a:rPr lang="en-GB" sz="3900" dirty="0" err="1">
                <a:latin typeface="+mn-lt"/>
              </a:rPr>
              <a:t>enw</a:t>
            </a:r>
            <a:r>
              <a:rPr lang="en-GB" sz="3900" dirty="0">
                <a:latin typeface="+mn-lt"/>
              </a:rPr>
              <a:t> a </a:t>
            </a:r>
            <a:r>
              <a:rPr lang="en-GB" sz="3900" dirty="0" err="1">
                <a:latin typeface="+mn-lt"/>
              </a:rPr>
              <a:t>roddir</a:t>
            </a:r>
            <a:r>
              <a:rPr lang="en-GB" sz="3900" dirty="0">
                <a:latin typeface="+mn-lt"/>
              </a:rPr>
              <a:t> </a:t>
            </a:r>
            <a:r>
              <a:rPr lang="en-GB" sz="3900" dirty="0" err="1">
                <a:latin typeface="+mn-lt"/>
              </a:rPr>
              <a:t>i’r</a:t>
            </a:r>
            <a:r>
              <a:rPr lang="en-GB" sz="3900" dirty="0">
                <a:latin typeface="+mn-lt"/>
              </a:rPr>
              <a:t> </a:t>
            </a:r>
            <a:r>
              <a:rPr lang="en-GB" sz="3900" dirty="0" err="1">
                <a:latin typeface="+mn-lt"/>
              </a:rPr>
              <a:t>tir</a:t>
            </a:r>
            <a:r>
              <a:rPr lang="en-GB" sz="3900" dirty="0">
                <a:latin typeface="+mn-lt"/>
              </a:rPr>
              <a:t> </a:t>
            </a:r>
            <a:r>
              <a:rPr lang="en-GB" sz="3900" dirty="0" err="1">
                <a:latin typeface="+mn-lt"/>
              </a:rPr>
              <a:t>gwastad</a:t>
            </a:r>
            <a:r>
              <a:rPr lang="en-GB" sz="3900" dirty="0">
                <a:latin typeface="+mn-lt"/>
              </a:rPr>
              <a:t> bob </a:t>
            </a:r>
            <a:r>
              <a:rPr lang="en-GB" sz="3900" dirty="0" err="1">
                <a:latin typeface="+mn-lt"/>
              </a:rPr>
              <a:t>ochr</a:t>
            </a:r>
            <a:r>
              <a:rPr lang="en-GB" sz="3900" dirty="0">
                <a:latin typeface="+mn-lt"/>
              </a:rPr>
              <a:t> </a:t>
            </a:r>
            <a:r>
              <a:rPr lang="en-GB" sz="3900" dirty="0" err="1">
                <a:latin typeface="+mn-lt"/>
              </a:rPr>
              <a:t>i</a:t>
            </a:r>
            <a:r>
              <a:rPr lang="en-GB" sz="3900" dirty="0">
                <a:latin typeface="+mn-lt"/>
              </a:rPr>
              <a:t> </a:t>
            </a:r>
            <a:r>
              <a:rPr lang="en-GB" sz="3900" dirty="0" err="1">
                <a:latin typeface="+mn-lt"/>
              </a:rPr>
              <a:t>afon</a:t>
            </a:r>
            <a:r>
              <a:rPr lang="en-GB" sz="3900" dirty="0">
                <a:latin typeface="+mn-lt"/>
              </a:rPr>
              <a:t>? </a:t>
            </a:r>
          </a:p>
          <a:p>
            <a:pPr algn="l"/>
            <a:r>
              <a:rPr lang="en-GB" sz="3200" dirty="0"/>
              <a:t>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169" y="1572763"/>
            <a:ext cx="3833136" cy="3888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18557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389" y="168121"/>
            <a:ext cx="11197390" cy="1224135"/>
          </a:xfrm>
        </p:spPr>
        <p:txBody>
          <a:bodyPr>
            <a:normAutofit/>
          </a:bodyPr>
          <a:lstStyle/>
          <a:p>
            <a:pPr marL="623888" indent="-623888">
              <a:buNone/>
            </a:pPr>
            <a:r>
              <a:rPr lang="en-GB" sz="3600" dirty="0"/>
              <a:t>4.   Which letter best represents the shape of most valleys in north Wales?</a:t>
            </a:r>
          </a:p>
        </p:txBody>
      </p:sp>
      <p:pic>
        <p:nvPicPr>
          <p:cNvPr id="6146" name="Picture 2" descr="https://encrypted-tbn3.gstatic.com/images?q=tbn:ANd9GcSak8jHw7sPq3YcyKJaQnquqfHY0sjgKQc6Mh-esC-ar1bz5Nx-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2291720"/>
            <a:ext cx="1855660" cy="1752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encrypted-tbn1.gstatic.com/images?q=tbn:ANd9GcQ4ULEu71D2Sm3cE4lEDpiTzx4uEbzTZ-tnTkJaMC8BdlqEeXVp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72" y="3320388"/>
            <a:ext cx="1841496" cy="1969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5" y="1268760"/>
            <a:ext cx="2208851" cy="1469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2939791"/>
            <a:ext cx="1539182" cy="1539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770021" y="5414442"/>
            <a:ext cx="10796337" cy="12241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3888" indent="-623888">
              <a:buNone/>
            </a:pPr>
            <a:r>
              <a:rPr lang="en-GB" sz="3600" dirty="0"/>
              <a:t>4.   Pa </a:t>
            </a:r>
            <a:r>
              <a:rPr lang="en-GB" sz="3600" dirty="0" err="1"/>
              <a:t>lythyren</a:t>
            </a:r>
            <a:r>
              <a:rPr lang="en-GB" sz="3600" dirty="0"/>
              <a:t> </a:t>
            </a:r>
            <a:r>
              <a:rPr lang="en-GB" sz="3600" dirty="0" err="1"/>
              <a:t>sy’n</a:t>
            </a:r>
            <a:r>
              <a:rPr lang="en-GB" sz="3600" dirty="0"/>
              <a:t> </a:t>
            </a:r>
            <a:r>
              <a:rPr lang="en-GB" sz="3600" dirty="0" err="1"/>
              <a:t>dangos</a:t>
            </a:r>
            <a:r>
              <a:rPr lang="en-GB" sz="3600" dirty="0"/>
              <a:t> </a:t>
            </a:r>
            <a:r>
              <a:rPr lang="en-GB" sz="3600" dirty="0" err="1"/>
              <a:t>siap</a:t>
            </a:r>
            <a:r>
              <a:rPr lang="en-GB" sz="3600" dirty="0"/>
              <a:t> </a:t>
            </a:r>
            <a:r>
              <a:rPr lang="en-GB" sz="3600" dirty="0" err="1"/>
              <a:t>dyffrynnoedd</a:t>
            </a:r>
            <a:r>
              <a:rPr lang="en-GB" sz="3600" dirty="0"/>
              <a:t> </a:t>
            </a:r>
            <a:r>
              <a:rPr lang="en-GB" sz="3600" dirty="0" err="1"/>
              <a:t>yng</a:t>
            </a:r>
            <a:r>
              <a:rPr lang="en-GB" sz="3600" dirty="0"/>
              <a:t> </a:t>
            </a:r>
            <a:r>
              <a:rPr lang="en-GB" sz="3600" dirty="0" err="1"/>
              <a:t>ngogledd</a:t>
            </a:r>
            <a:r>
              <a:rPr lang="en-GB" sz="3600" dirty="0"/>
              <a:t> Cymru </a:t>
            </a:r>
            <a:r>
              <a:rPr lang="en-GB" sz="3600" dirty="0" err="1"/>
              <a:t>orau</a:t>
            </a:r>
            <a:r>
              <a:rPr lang="en-GB" sz="3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558231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3E942-BCDD-BD2F-1F82-0BF282F6D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>
                <a:latin typeface="+mn-lt"/>
              </a:rPr>
              <a:t>5. Which direction best represents the flow of rivers in </a:t>
            </a:r>
            <a:br>
              <a:rPr lang="en-GB" sz="3600" dirty="0">
                <a:latin typeface="+mn-lt"/>
              </a:rPr>
            </a:br>
            <a:r>
              <a:rPr lang="en-GB" sz="3600" dirty="0">
                <a:latin typeface="+mn-lt"/>
              </a:rPr>
              <a:t>     south Wales?</a:t>
            </a:r>
            <a:br>
              <a:rPr lang="en-GB" sz="3600" dirty="0">
                <a:latin typeface="+mn-lt"/>
              </a:rPr>
            </a:br>
            <a:endParaRPr lang="en-GB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081337" cy="2833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b="1" dirty="0">
                <a:solidFill>
                  <a:srgbClr val="FF0000"/>
                </a:solidFill>
              </a:rPr>
              <a:t>North        	</a:t>
            </a:r>
            <a:r>
              <a:rPr lang="en-GB" sz="3600" b="1" i="1" dirty="0" err="1">
                <a:solidFill>
                  <a:srgbClr val="FF0000"/>
                </a:solidFill>
              </a:rPr>
              <a:t>Gogledd</a:t>
            </a:r>
            <a:endParaRPr lang="en-GB" sz="3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3600" b="1" dirty="0">
                <a:solidFill>
                  <a:srgbClr val="FF0000"/>
                </a:solidFill>
              </a:rPr>
              <a:t>South    		</a:t>
            </a:r>
            <a:r>
              <a:rPr lang="en-GB" sz="3600" b="1" i="1" dirty="0">
                <a:solidFill>
                  <a:srgbClr val="FF0000"/>
                </a:solidFill>
              </a:rPr>
              <a:t>De </a:t>
            </a:r>
            <a:endParaRPr lang="en-GB" sz="3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3600" b="1" dirty="0">
                <a:solidFill>
                  <a:srgbClr val="FF0000"/>
                </a:solidFill>
              </a:rPr>
              <a:t>East 			</a:t>
            </a:r>
            <a:r>
              <a:rPr lang="en-GB" sz="3600" b="1" i="1" dirty="0" err="1">
                <a:solidFill>
                  <a:srgbClr val="FF0000"/>
                </a:solidFill>
              </a:rPr>
              <a:t>Dwyrain</a:t>
            </a:r>
            <a:endParaRPr lang="en-GB" sz="3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3600" b="1" dirty="0">
                <a:solidFill>
                  <a:srgbClr val="FF0000"/>
                </a:solidFill>
              </a:rPr>
              <a:t>West		</a:t>
            </a:r>
            <a:r>
              <a:rPr lang="en-GB" sz="3600" b="1" i="1" dirty="0" err="1">
                <a:solidFill>
                  <a:srgbClr val="FF0000"/>
                </a:solidFill>
              </a:rPr>
              <a:t>Gorllewin</a:t>
            </a:r>
            <a:endParaRPr lang="en-GB" sz="3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endParaRPr lang="en-GB" sz="3600" i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909" y="1469625"/>
            <a:ext cx="3509954" cy="3432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378868" y="6195218"/>
            <a:ext cx="9765688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 startAt="7"/>
            </a:pPr>
            <a:endParaRPr lang="en-GB" sz="3600" i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A53E942-BCDD-BD2F-1F82-0BF282F6DC50}"/>
              </a:ext>
            </a:extLst>
          </p:cNvPr>
          <p:cNvSpPr txBox="1">
            <a:spLocks/>
          </p:cNvSpPr>
          <p:nvPr/>
        </p:nvSpPr>
        <p:spPr>
          <a:xfrm>
            <a:off x="661737" y="48536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latin typeface="+mn-lt"/>
              </a:rPr>
              <a:t>5. </a:t>
            </a:r>
            <a:r>
              <a:rPr lang="en-GB" sz="3600" dirty="0"/>
              <a:t>Pa </a:t>
            </a:r>
            <a:r>
              <a:rPr lang="en-GB" sz="3600" dirty="0" err="1"/>
              <a:t>gyfeiriad</a:t>
            </a:r>
            <a:r>
              <a:rPr lang="en-GB" sz="3600" dirty="0"/>
              <a:t> </a:t>
            </a:r>
            <a:r>
              <a:rPr lang="en-GB" sz="3600" dirty="0" err="1"/>
              <a:t>sy’n</a:t>
            </a:r>
            <a:r>
              <a:rPr lang="en-GB" sz="3600" dirty="0"/>
              <a:t> </a:t>
            </a:r>
            <a:r>
              <a:rPr lang="en-GB" sz="3600" dirty="0" err="1"/>
              <a:t>cynrychioli</a:t>
            </a:r>
            <a:r>
              <a:rPr lang="en-GB" sz="3600" dirty="0"/>
              <a:t> </a:t>
            </a:r>
            <a:r>
              <a:rPr lang="en-GB" sz="3600" dirty="0" err="1"/>
              <a:t>llif</a:t>
            </a:r>
            <a:r>
              <a:rPr lang="en-GB" sz="3600" dirty="0"/>
              <a:t> </a:t>
            </a:r>
            <a:r>
              <a:rPr lang="en-GB" sz="3600" dirty="0" err="1"/>
              <a:t>afonydd</a:t>
            </a:r>
            <a:r>
              <a:rPr lang="en-GB" sz="3600" dirty="0"/>
              <a:t> </a:t>
            </a:r>
            <a:r>
              <a:rPr lang="en-GB" sz="3600" dirty="0" err="1"/>
              <a:t>yn</a:t>
            </a:r>
            <a:r>
              <a:rPr lang="en-GB" sz="3600" dirty="0"/>
              <a:t> ne </a:t>
            </a:r>
            <a:r>
              <a:rPr lang="en-GB" sz="3600" dirty="0" err="1"/>
              <a:t>Cymru</a:t>
            </a:r>
            <a:r>
              <a:rPr lang="en-GB" sz="3600" dirty="0"/>
              <a:t> </a:t>
            </a:r>
            <a:r>
              <a:rPr lang="en-GB" sz="3600" dirty="0" err="1"/>
              <a:t>orau</a:t>
            </a:r>
            <a:r>
              <a:rPr lang="en-GB" sz="3600" dirty="0"/>
              <a:t>?</a:t>
            </a:r>
            <a:r>
              <a:rPr lang="en-GB" sz="3600" i="1" dirty="0"/>
              <a:t>   </a:t>
            </a:r>
          </a:p>
          <a:p>
            <a:endParaRPr lang="en-GB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383373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0" y="19051"/>
            <a:ext cx="10349282" cy="1325563"/>
          </a:xfrm>
        </p:spPr>
        <p:txBody>
          <a:bodyPr>
            <a:normAutofit/>
          </a:bodyPr>
          <a:lstStyle/>
          <a:p>
            <a:pPr algn="l"/>
            <a:r>
              <a:rPr lang="en-GB" sz="3600" dirty="0">
                <a:latin typeface="+mn-lt"/>
              </a:rPr>
              <a:t>6. Which of the following is the odd one out?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590" y="1692180"/>
            <a:ext cx="3047428" cy="2277316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lphaUcParenR"/>
            </a:pPr>
            <a:r>
              <a:rPr lang="en-GB" b="1" dirty="0">
                <a:solidFill>
                  <a:srgbClr val="FF0000"/>
                </a:solidFill>
              </a:rPr>
              <a:t>Hydraulic Action</a:t>
            </a:r>
          </a:p>
          <a:p>
            <a:pPr marL="514350" indent="-514350">
              <a:buAutoNum type="alphaUcParenR"/>
            </a:pPr>
            <a:r>
              <a:rPr lang="en-GB" b="1" dirty="0" err="1">
                <a:solidFill>
                  <a:srgbClr val="FF0000"/>
                </a:solidFill>
              </a:rPr>
              <a:t>Corrasion</a:t>
            </a:r>
            <a:endParaRPr lang="en-GB" b="1" dirty="0">
              <a:solidFill>
                <a:srgbClr val="FF0000"/>
              </a:solidFill>
            </a:endParaRPr>
          </a:p>
          <a:p>
            <a:pPr marL="514350" indent="-514350">
              <a:buAutoNum type="alphaUcParenR"/>
            </a:pPr>
            <a:r>
              <a:rPr lang="en-GB" b="1" dirty="0">
                <a:solidFill>
                  <a:srgbClr val="FF0000"/>
                </a:solidFill>
              </a:rPr>
              <a:t>Corrosion</a:t>
            </a:r>
          </a:p>
          <a:p>
            <a:pPr marL="514350" indent="-514350">
              <a:buAutoNum type="alphaUcParenR"/>
            </a:pPr>
            <a:r>
              <a:rPr lang="en-GB" b="1" dirty="0">
                <a:solidFill>
                  <a:srgbClr val="FF0000"/>
                </a:solidFill>
              </a:rPr>
              <a:t>Longshore Drift</a:t>
            </a:r>
          </a:p>
          <a:p>
            <a:pPr marL="514350" indent="-514350">
              <a:buAutoNum type="alphaUcParenR"/>
            </a:pPr>
            <a:endParaRPr lang="en-GB" sz="4400" dirty="0"/>
          </a:p>
        </p:txBody>
      </p:sp>
      <p:pic>
        <p:nvPicPr>
          <p:cNvPr id="2050" name="Picture 2" descr="http://www.research.plymouth.ac.uk/coastal-processes/images/xfs_600x300_c80_8405102147_9a34e96dc2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079" y="2713453"/>
            <a:ext cx="4615791" cy="2943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77932" y="5338335"/>
            <a:ext cx="851647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dirty="0">
                <a:latin typeface="+mn-lt"/>
              </a:rPr>
              <a:t>6. Pa un </a:t>
            </a:r>
            <a:r>
              <a:rPr lang="en-GB" sz="3600" dirty="0" err="1">
                <a:latin typeface="+mn-lt"/>
              </a:rPr>
              <a:t>sydd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ddim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yn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perthyn</a:t>
            </a:r>
            <a:r>
              <a:rPr lang="en-GB" sz="3600" dirty="0">
                <a:latin typeface="+mn-lt"/>
              </a:rPr>
              <a:t>?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919958" y="1634155"/>
            <a:ext cx="3856904" cy="24504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lphaUcParenR"/>
            </a:pPr>
            <a:r>
              <a:rPr lang="en-GB" sz="2800" b="1" dirty="0" err="1">
                <a:solidFill>
                  <a:srgbClr val="FF0000"/>
                </a:solidFill>
              </a:rPr>
              <a:t>Gweithred</a:t>
            </a:r>
            <a:r>
              <a:rPr lang="en-GB" sz="2800" b="1" dirty="0">
                <a:solidFill>
                  <a:srgbClr val="FF0000"/>
                </a:solidFill>
              </a:rPr>
              <a:t> </a:t>
            </a:r>
            <a:r>
              <a:rPr lang="en-GB" sz="2800" b="1" dirty="0" err="1">
                <a:solidFill>
                  <a:srgbClr val="FF0000"/>
                </a:solidFill>
              </a:rPr>
              <a:t>Hydrolig</a:t>
            </a:r>
            <a:endParaRPr lang="en-GB" sz="2800" b="1" dirty="0">
              <a:solidFill>
                <a:srgbClr val="FF0000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lphaUcParenR"/>
            </a:pPr>
            <a:r>
              <a:rPr lang="en-GB" sz="2800" b="1" dirty="0" err="1">
                <a:solidFill>
                  <a:srgbClr val="FF0000"/>
                </a:solidFill>
              </a:rPr>
              <a:t>Cyrathiad</a:t>
            </a:r>
            <a:endParaRPr lang="en-GB" sz="2800" b="1" dirty="0">
              <a:solidFill>
                <a:srgbClr val="FF0000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lphaUcParenR"/>
            </a:pPr>
            <a:r>
              <a:rPr lang="en-GB" sz="2800" b="1" dirty="0" err="1">
                <a:solidFill>
                  <a:srgbClr val="FF0000"/>
                </a:solidFill>
              </a:rPr>
              <a:t>Cyrydiad</a:t>
            </a:r>
            <a:endParaRPr lang="en-GB" sz="2800" b="1" dirty="0">
              <a:solidFill>
                <a:srgbClr val="FF0000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lphaUcParenR"/>
            </a:pPr>
            <a:r>
              <a:rPr lang="en-GB" sz="2800" b="1" dirty="0" err="1">
                <a:solidFill>
                  <a:srgbClr val="FF0000"/>
                </a:solidFill>
              </a:rPr>
              <a:t>Drifft</a:t>
            </a:r>
            <a:r>
              <a:rPr lang="en-GB" sz="2800" b="1" dirty="0">
                <a:solidFill>
                  <a:srgbClr val="FF0000"/>
                </a:solidFill>
              </a:rPr>
              <a:t> y </a:t>
            </a:r>
            <a:r>
              <a:rPr lang="en-GB" sz="2800" b="1" dirty="0" err="1">
                <a:solidFill>
                  <a:srgbClr val="FF0000"/>
                </a:solidFill>
              </a:rPr>
              <a:t>Glannau</a:t>
            </a:r>
            <a:endParaRPr lang="en-GB" sz="2800" b="1" dirty="0">
              <a:solidFill>
                <a:srgbClr val="FF0000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lphaUcParenR"/>
            </a:pP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38466319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066" y="5532437"/>
            <a:ext cx="8592671" cy="1325563"/>
          </a:xfrm>
        </p:spPr>
        <p:txBody>
          <a:bodyPr>
            <a:normAutofit/>
          </a:bodyPr>
          <a:lstStyle/>
          <a:p>
            <a:pPr algn="l"/>
            <a:r>
              <a:rPr lang="en-GB" sz="3600" dirty="0">
                <a:latin typeface="+mn-lt"/>
              </a:rPr>
              <a:t>7. </a:t>
            </a:r>
            <a:r>
              <a:rPr lang="en-GB" sz="3600" dirty="0" err="1">
                <a:latin typeface="+mn-lt"/>
              </a:rPr>
              <a:t>Enwch</a:t>
            </a:r>
            <a:r>
              <a:rPr lang="en-GB" sz="3600" dirty="0">
                <a:latin typeface="+mn-lt"/>
              </a:rPr>
              <a:t> y </a:t>
            </a:r>
            <a:r>
              <a:rPr lang="en-GB" sz="3600" dirty="0" err="1">
                <a:latin typeface="+mn-lt"/>
              </a:rPr>
              <a:t>tirffurf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arfordirol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yma</a:t>
            </a:r>
            <a:r>
              <a:rPr lang="en-GB" sz="3600" dirty="0">
                <a:latin typeface="+mn-lt"/>
              </a:rPr>
              <a:t>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9666" y="81624"/>
            <a:ext cx="8592671" cy="10010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dirty="0">
                <a:latin typeface="+mn-lt"/>
              </a:rPr>
              <a:t>7. Name the coastal landform.</a:t>
            </a:r>
          </a:p>
        </p:txBody>
      </p:sp>
      <p:pic>
        <p:nvPicPr>
          <p:cNvPr id="3" name="Picture 2" descr="https://upload.wikimedia.org/wikipedia/en/e/ea/Fairbourne_Spit,_Gwynedd,_Wales_-_geograph.org.uk_-_25653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082675"/>
            <a:ext cx="6816258" cy="4532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19715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821" y="73152"/>
            <a:ext cx="10651958" cy="1325563"/>
          </a:xfrm>
        </p:spPr>
        <p:txBody>
          <a:bodyPr>
            <a:normAutofit/>
          </a:bodyPr>
          <a:lstStyle/>
          <a:p>
            <a:pPr algn="l"/>
            <a:r>
              <a:rPr lang="en-GB" sz="3200" dirty="0">
                <a:latin typeface="+mn-lt"/>
              </a:rPr>
              <a:t>8.  What is the name of this type of coastal defence?</a:t>
            </a:r>
          </a:p>
        </p:txBody>
      </p:sp>
      <p:pic>
        <p:nvPicPr>
          <p:cNvPr id="6146" name="Picture 2" descr="http://s0.geograph.org.uk/geophotos/01/00/63/1006332_203f00c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565" y="1359852"/>
            <a:ext cx="6918627" cy="413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074821" y="5430253"/>
            <a:ext cx="947411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dirty="0">
                <a:latin typeface="+mn-lt"/>
              </a:rPr>
              <a:t>8. Beth </a:t>
            </a:r>
            <a:r>
              <a:rPr lang="en-GB" sz="3600" dirty="0" err="1">
                <a:latin typeface="+mn-lt"/>
              </a:rPr>
              <a:t>ydy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enw’r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strategaeth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yma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i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amddiffyn</a:t>
            </a:r>
            <a:r>
              <a:rPr lang="en-GB" sz="3600" dirty="0">
                <a:latin typeface="+mn-lt"/>
              </a:rPr>
              <a:t> y </a:t>
            </a:r>
          </a:p>
          <a:p>
            <a:pPr algn="l"/>
            <a:r>
              <a:rPr lang="en-GB" sz="3600" dirty="0">
                <a:latin typeface="+mn-lt"/>
              </a:rPr>
              <a:t>     </a:t>
            </a:r>
            <a:r>
              <a:rPr lang="en-GB" sz="3600" dirty="0" err="1">
                <a:latin typeface="+mn-lt"/>
              </a:rPr>
              <a:t>morlin</a:t>
            </a:r>
            <a:r>
              <a:rPr lang="en-GB" sz="3600" dirty="0">
                <a:latin typeface="+mn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210744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8198"/>
            <a:ext cx="9144000" cy="1655762"/>
          </a:xfrm>
        </p:spPr>
        <p:txBody>
          <a:bodyPr>
            <a:normAutofit/>
          </a:bodyPr>
          <a:lstStyle/>
          <a:p>
            <a:r>
              <a:rPr lang="en-GB" sz="4400" dirty="0"/>
              <a:t>Round 7</a:t>
            </a:r>
          </a:p>
          <a:p>
            <a:r>
              <a:rPr lang="en-GB" sz="4400" dirty="0"/>
              <a:t>Sporting Wales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5D5D4EF-079E-4451-8E9D-CDF917C7D1DB}"/>
              </a:ext>
            </a:extLst>
          </p:cNvPr>
          <p:cNvSpPr txBox="1">
            <a:spLocks/>
          </p:cNvSpPr>
          <p:nvPr/>
        </p:nvSpPr>
        <p:spPr>
          <a:xfrm>
            <a:off x="1730188" y="4884040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err="1"/>
              <a:t>Rownd</a:t>
            </a:r>
            <a:r>
              <a:rPr lang="en-GB" sz="4400"/>
              <a:t> 7</a:t>
            </a:r>
          </a:p>
          <a:p>
            <a:r>
              <a:rPr lang="en-GB" sz="4400"/>
              <a:t>Cymru mewn chwarareon </a:t>
            </a:r>
            <a:endParaRPr lang="en-GB" sz="4400" dirty="0"/>
          </a:p>
        </p:txBody>
      </p:sp>
      <p:pic>
        <p:nvPicPr>
          <p:cNvPr id="6146" name="Picture 2" descr="The top ten Welsh sporting moments of the decade | ITV News Wales">
            <a:extLst>
              <a:ext uri="{FF2B5EF4-FFF2-40B4-BE49-F238E27FC236}">
                <a16:creationId xmlns:a16="http://schemas.microsoft.com/office/drawing/2014/main" id="{BE7FF615-3308-4EF7-E47F-AEF1B9347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364" y="1973960"/>
            <a:ext cx="5011271" cy="281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18546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6CAAC-DA11-FE66-AF94-B23A93C41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latin typeface="+mn-lt"/>
              </a:rPr>
              <a:t>1. </a:t>
            </a:r>
            <a:r>
              <a:rPr lang="en-US" sz="3600" i="0" dirty="0">
                <a:solidFill>
                  <a:srgbClr val="212121"/>
                </a:solidFill>
                <a:effectLst/>
                <a:latin typeface="+mn-lt"/>
              </a:rPr>
              <a:t>What was the original name of the Principality </a:t>
            </a:r>
            <a:br>
              <a:rPr lang="en-US" sz="3600" i="0" dirty="0">
                <a:solidFill>
                  <a:srgbClr val="212121"/>
                </a:solidFill>
                <a:effectLst/>
                <a:latin typeface="+mn-lt"/>
              </a:rPr>
            </a:br>
            <a:r>
              <a:rPr lang="en-US" sz="3600" i="0" dirty="0">
                <a:solidFill>
                  <a:srgbClr val="212121"/>
                </a:solidFill>
                <a:effectLst/>
                <a:latin typeface="+mn-lt"/>
              </a:rPr>
              <a:t>     Stadium   in Cardiff?</a:t>
            </a:r>
            <a:endParaRPr lang="en-GB" sz="3600" dirty="0">
              <a:latin typeface="+mn-lt"/>
            </a:endParaRPr>
          </a:p>
        </p:txBody>
      </p:sp>
      <p:pic>
        <p:nvPicPr>
          <p:cNvPr id="5122" name="Picture 2" descr="Wales Stadium - Principality Stadium - Football Tripper">
            <a:extLst>
              <a:ext uri="{FF2B5EF4-FFF2-40B4-BE49-F238E27FC236}">
                <a16:creationId xmlns:a16="http://schemas.microsoft.com/office/drawing/2014/main" id="{43D58E7F-EBCF-B500-0832-33EF0B426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494" y="1591502"/>
            <a:ext cx="6382870" cy="282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5F732C2-CF90-7AF1-0895-40E029BC3E7D}"/>
              </a:ext>
            </a:extLst>
          </p:cNvPr>
          <p:cNvSpPr txBox="1">
            <a:spLocks/>
          </p:cNvSpPr>
          <p:nvPr/>
        </p:nvSpPr>
        <p:spPr>
          <a:xfrm>
            <a:off x="856129" y="497719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+mn-lt"/>
              </a:rPr>
              <a:t>1. Beth </a:t>
            </a:r>
            <a:r>
              <a:rPr lang="en-US" sz="3600" dirty="0" err="1">
                <a:latin typeface="+mn-lt"/>
              </a:rPr>
              <a:t>oedd</a:t>
            </a:r>
            <a:r>
              <a:rPr lang="en-US" sz="3600" dirty="0">
                <a:latin typeface="+mn-lt"/>
              </a:rPr>
              <a:t> new </a:t>
            </a:r>
            <a:r>
              <a:rPr lang="en-US" sz="3600" dirty="0" err="1">
                <a:latin typeface="+mn-lt"/>
              </a:rPr>
              <a:t>gwreiddiol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Stadiwm</a:t>
            </a:r>
            <a:r>
              <a:rPr lang="en-US" sz="3600" dirty="0">
                <a:latin typeface="+mn-lt"/>
              </a:rPr>
              <a:t> y Principality </a:t>
            </a:r>
            <a:r>
              <a:rPr lang="en-US" sz="3600" dirty="0" err="1">
                <a:latin typeface="+mn-lt"/>
              </a:rPr>
              <a:t>yng</a:t>
            </a:r>
            <a:r>
              <a:rPr lang="en-US" sz="3600" dirty="0">
                <a:latin typeface="+mn-lt"/>
              </a:rPr>
              <a:t> </a:t>
            </a:r>
          </a:p>
          <a:p>
            <a:r>
              <a:rPr lang="en-US" sz="3600" dirty="0">
                <a:latin typeface="+mn-lt"/>
              </a:rPr>
              <a:t>    </a:t>
            </a:r>
            <a:r>
              <a:rPr lang="en-US" sz="3600" dirty="0" err="1">
                <a:latin typeface="+mn-lt"/>
              </a:rPr>
              <a:t>Nghaerdydd</a:t>
            </a:r>
            <a:r>
              <a:rPr lang="en-US" sz="3600" dirty="0">
                <a:latin typeface="+mn-lt"/>
              </a:rPr>
              <a:t>? </a:t>
            </a:r>
            <a:endParaRPr lang="en-GB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2553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2373E-0EFD-5BC4-EC43-2EE587BCF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endParaRPr lang="en-GB" dirty="0"/>
          </a:p>
        </p:txBody>
      </p:sp>
      <p:pic>
        <p:nvPicPr>
          <p:cNvPr id="4098" name="Picture 2" descr="7-Night Brecon Beacons Guided Walking Holiday - HF Holidays">
            <a:extLst>
              <a:ext uri="{FF2B5EF4-FFF2-40B4-BE49-F238E27FC236}">
                <a16:creationId xmlns:a16="http://schemas.microsoft.com/office/drawing/2014/main" id="{889144E1-69A8-175F-918F-9B49BC6C3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219" y="999606"/>
            <a:ext cx="8912316" cy="549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04694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4F6EB-B9EE-E2E7-7B33-30908A8BB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4451"/>
            <a:ext cx="10515600" cy="1131469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+mn-lt"/>
              </a:rPr>
              <a:t>2. W</a:t>
            </a:r>
            <a:r>
              <a:rPr lang="en-US" sz="4000" dirty="0">
                <a:solidFill>
                  <a:srgbClr val="212121"/>
                </a:solidFill>
                <a:latin typeface="+mn-lt"/>
              </a:rPr>
              <a:t>hich event held, in mid Wales, </a:t>
            </a:r>
            <a:r>
              <a:rPr lang="en-US" sz="4000" i="0" dirty="0">
                <a:solidFill>
                  <a:srgbClr val="212121"/>
                </a:solidFill>
                <a:effectLst/>
                <a:latin typeface="+mn-lt"/>
              </a:rPr>
              <a:t>features wife </a:t>
            </a:r>
            <a:br>
              <a:rPr lang="en-US" sz="4000" i="0" dirty="0">
                <a:solidFill>
                  <a:srgbClr val="212121"/>
                </a:solidFill>
                <a:effectLst/>
                <a:latin typeface="+mn-lt"/>
              </a:rPr>
            </a:br>
            <a:r>
              <a:rPr lang="en-US" sz="4000" i="0" dirty="0">
                <a:solidFill>
                  <a:srgbClr val="212121"/>
                </a:solidFill>
                <a:effectLst/>
                <a:latin typeface="+mn-lt"/>
              </a:rPr>
              <a:t>     carrying, husband dragging, and bog </a:t>
            </a:r>
            <a:r>
              <a:rPr lang="en-US" sz="4000" i="0" dirty="0" err="1">
                <a:solidFill>
                  <a:srgbClr val="212121"/>
                </a:solidFill>
                <a:effectLst/>
                <a:latin typeface="+mn-lt"/>
              </a:rPr>
              <a:t>snorkelling</a:t>
            </a:r>
            <a:r>
              <a:rPr lang="en-US" sz="4000" i="0" dirty="0">
                <a:solidFill>
                  <a:srgbClr val="212121"/>
                </a:solidFill>
                <a:effectLst/>
                <a:latin typeface="+mn-lt"/>
              </a:rPr>
              <a:t>? </a:t>
            </a:r>
            <a:br>
              <a:rPr lang="en-US" sz="4000" b="1" i="0" dirty="0">
                <a:solidFill>
                  <a:srgbClr val="212121"/>
                </a:solidFill>
                <a:effectLst/>
              </a:rPr>
            </a:br>
            <a:endParaRPr lang="en-GB" sz="4000" b="1" dirty="0"/>
          </a:p>
        </p:txBody>
      </p:sp>
      <p:pic>
        <p:nvPicPr>
          <p:cNvPr id="4098" name="Picture 2" descr="Competitor Bog Editorial Stock Photo - Stock Image | Shutterstock Editorial">
            <a:extLst>
              <a:ext uri="{FF2B5EF4-FFF2-40B4-BE49-F238E27FC236}">
                <a16:creationId xmlns:a16="http://schemas.microsoft.com/office/drawing/2014/main" id="{7AB83F92-C6CF-663C-23D5-6913385D3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639" y="1520414"/>
            <a:ext cx="438150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World-Alternative-Games-2 – Visit Llanwrtyd Wells">
            <a:extLst>
              <a:ext uri="{FF2B5EF4-FFF2-40B4-BE49-F238E27FC236}">
                <a16:creationId xmlns:a16="http://schemas.microsoft.com/office/drawing/2014/main" id="{2F37D14F-0AF6-60FB-FB93-15A21A78A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578" y="1520414"/>
            <a:ext cx="3340378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88BB533-12A6-2C11-9A2D-24F18B1555D6}"/>
              </a:ext>
            </a:extLst>
          </p:cNvPr>
          <p:cNvSpPr txBox="1">
            <a:spLocks/>
          </p:cNvSpPr>
          <p:nvPr/>
        </p:nvSpPr>
        <p:spPr>
          <a:xfrm>
            <a:off x="838200" y="5441027"/>
            <a:ext cx="10515600" cy="1131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+mn-lt"/>
              </a:rPr>
              <a:t>2. Pa </a:t>
            </a:r>
            <a:r>
              <a:rPr lang="en-US" sz="3600" dirty="0" err="1">
                <a:latin typeface="+mn-lt"/>
              </a:rPr>
              <a:t>ddigwyddiad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yng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nghanolbarth</a:t>
            </a:r>
            <a:r>
              <a:rPr lang="en-US" sz="3600" dirty="0">
                <a:latin typeface="+mn-lt"/>
              </a:rPr>
              <a:t> Cymru </a:t>
            </a:r>
            <a:r>
              <a:rPr lang="en-US" sz="3600" dirty="0" err="1">
                <a:latin typeface="+mn-lt"/>
              </a:rPr>
              <a:t>sy’n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cynnwys</a:t>
            </a:r>
            <a:r>
              <a:rPr lang="en-US" sz="3600" dirty="0">
                <a:latin typeface="+mn-lt"/>
              </a:rPr>
              <a:t> </a:t>
            </a:r>
          </a:p>
          <a:p>
            <a:r>
              <a:rPr lang="en-US" sz="3600" dirty="0">
                <a:latin typeface="+mn-lt"/>
              </a:rPr>
              <a:t>    </a:t>
            </a:r>
            <a:r>
              <a:rPr lang="en-US" sz="3600" dirty="0" err="1">
                <a:latin typeface="+mn-lt"/>
              </a:rPr>
              <a:t>cario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eich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gwraig</a:t>
            </a:r>
            <a:r>
              <a:rPr lang="en-US" sz="3600" dirty="0">
                <a:latin typeface="+mn-lt"/>
              </a:rPr>
              <a:t>, </a:t>
            </a:r>
            <a:r>
              <a:rPr lang="en-US" sz="3600" dirty="0" err="1">
                <a:latin typeface="+mn-lt"/>
              </a:rPr>
              <a:t>llusgo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eich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g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ŵ</a:t>
            </a:r>
            <a:r>
              <a:rPr lang="en-US" sz="3600" dirty="0" err="1">
                <a:latin typeface="+mn-lt"/>
              </a:rPr>
              <a:t>r</a:t>
            </a:r>
            <a:r>
              <a:rPr lang="en-US" sz="3600" dirty="0">
                <a:latin typeface="+mn-lt"/>
              </a:rPr>
              <a:t> a </a:t>
            </a:r>
            <a:r>
              <a:rPr lang="en-US" sz="3600" dirty="0" err="1">
                <a:latin typeface="+mn-lt"/>
              </a:rPr>
              <a:t>snorclo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cors</a:t>
            </a:r>
            <a:r>
              <a:rPr lang="en-US" sz="3600" dirty="0">
                <a:latin typeface="+mn-lt"/>
              </a:rPr>
              <a:t>? 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394581214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36977-BD73-D6F7-E52C-1D68A4D6A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841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212121"/>
                </a:solidFill>
                <a:latin typeface="+mn-lt"/>
              </a:rPr>
              <a:t>3. How many trails are there </a:t>
            </a:r>
            <a:r>
              <a:rPr lang="en-US" sz="3600">
                <a:solidFill>
                  <a:srgbClr val="212121"/>
                </a:solidFill>
                <a:latin typeface="+mn-lt"/>
              </a:rPr>
              <a:t>in BikeP</a:t>
            </a:r>
            <a:r>
              <a:rPr lang="en-US" sz="3600" i="0">
                <a:solidFill>
                  <a:srgbClr val="212121"/>
                </a:solidFill>
                <a:effectLst/>
                <a:latin typeface="+mn-lt"/>
              </a:rPr>
              <a:t>ark </a:t>
            </a:r>
            <a:r>
              <a:rPr lang="en-US" sz="3600" i="0" dirty="0">
                <a:solidFill>
                  <a:srgbClr val="212121"/>
                </a:solidFill>
                <a:effectLst/>
                <a:latin typeface="+mn-lt"/>
              </a:rPr>
              <a:t>Wales? </a:t>
            </a:r>
            <a:br>
              <a:rPr lang="en-US" sz="3600" i="0" dirty="0">
                <a:solidFill>
                  <a:srgbClr val="212121"/>
                </a:solidFill>
                <a:effectLst/>
                <a:latin typeface="+mn-lt"/>
              </a:rPr>
            </a:br>
            <a:endParaRPr lang="en-GB" sz="36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4BD63E-0308-50E6-965E-D13648D40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829" y="1263536"/>
            <a:ext cx="2287385" cy="3112135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b="1" dirty="0">
                <a:solidFill>
                  <a:srgbClr val="FF0000"/>
                </a:solidFill>
              </a:rPr>
              <a:t>A  over 20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200" b="1" dirty="0">
                <a:solidFill>
                  <a:srgbClr val="FF0000"/>
                </a:solidFill>
              </a:rPr>
              <a:t>B  over 40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200" b="1" dirty="0">
                <a:solidFill>
                  <a:srgbClr val="FF0000"/>
                </a:solidFill>
              </a:rPr>
              <a:t>C  over 80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200" b="1" dirty="0">
                <a:solidFill>
                  <a:srgbClr val="FF0000"/>
                </a:solidFill>
              </a:rPr>
              <a:t>D over 100</a:t>
            </a:r>
            <a:endParaRPr lang="en-GB" sz="32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BikePark Wales - Home | Facebook">
            <a:extLst>
              <a:ext uri="{FF2B5EF4-FFF2-40B4-BE49-F238E27FC236}">
                <a16:creationId xmlns:a16="http://schemas.microsoft.com/office/drawing/2014/main" id="{8016E7D6-C138-8D3E-CE31-CFB685814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718" y="1285875"/>
            <a:ext cx="3268196" cy="326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98C82BC-4BA9-1328-9C4D-DFE1A5E3CE8D}"/>
              </a:ext>
            </a:extLst>
          </p:cNvPr>
          <p:cNvSpPr txBox="1">
            <a:spLocks/>
          </p:cNvSpPr>
          <p:nvPr/>
        </p:nvSpPr>
        <p:spPr>
          <a:xfrm>
            <a:off x="4242017" y="1263535"/>
            <a:ext cx="2287385" cy="31121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3200" b="1" dirty="0">
                <a:solidFill>
                  <a:srgbClr val="FF0000"/>
                </a:solidFill>
              </a:rPr>
              <a:t>A  </a:t>
            </a:r>
            <a:r>
              <a:rPr lang="en-US" sz="3200" b="1" dirty="0" err="1">
                <a:solidFill>
                  <a:srgbClr val="FF0000"/>
                </a:solidFill>
              </a:rPr>
              <a:t>dros</a:t>
            </a:r>
            <a:r>
              <a:rPr lang="en-US" sz="3200" b="1" dirty="0">
                <a:solidFill>
                  <a:srgbClr val="FF0000"/>
                </a:solidFill>
              </a:rPr>
              <a:t> 20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3200" b="1" dirty="0">
                <a:solidFill>
                  <a:srgbClr val="FF0000"/>
                </a:solidFill>
              </a:rPr>
              <a:t>B  </a:t>
            </a:r>
            <a:r>
              <a:rPr lang="en-US" sz="3200" b="1" dirty="0" err="1">
                <a:solidFill>
                  <a:srgbClr val="FF0000"/>
                </a:solidFill>
              </a:rPr>
              <a:t>dros</a:t>
            </a:r>
            <a:r>
              <a:rPr lang="en-US" sz="3200" b="1" dirty="0">
                <a:solidFill>
                  <a:srgbClr val="FF0000"/>
                </a:solidFill>
              </a:rPr>
              <a:t> 40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3200" b="1" dirty="0">
                <a:solidFill>
                  <a:srgbClr val="FF0000"/>
                </a:solidFill>
              </a:rPr>
              <a:t>C  </a:t>
            </a:r>
            <a:r>
              <a:rPr lang="en-US" sz="3200" b="1" dirty="0" err="1">
                <a:solidFill>
                  <a:srgbClr val="FF0000"/>
                </a:solidFill>
              </a:rPr>
              <a:t>dros</a:t>
            </a:r>
            <a:r>
              <a:rPr lang="en-US" sz="3200" b="1" dirty="0">
                <a:solidFill>
                  <a:srgbClr val="FF0000"/>
                </a:solidFill>
              </a:rPr>
              <a:t> 80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3200" b="1" dirty="0">
                <a:solidFill>
                  <a:srgbClr val="FF0000"/>
                </a:solidFill>
              </a:rPr>
              <a:t>D  </a:t>
            </a:r>
            <a:r>
              <a:rPr lang="en-US" sz="3200" b="1" dirty="0" err="1">
                <a:solidFill>
                  <a:srgbClr val="FF0000"/>
                </a:solidFill>
              </a:rPr>
              <a:t>dros</a:t>
            </a:r>
            <a:r>
              <a:rPr lang="en-US" sz="3200" b="1" dirty="0">
                <a:solidFill>
                  <a:srgbClr val="FF0000"/>
                </a:solidFill>
              </a:rPr>
              <a:t> 100</a:t>
            </a:r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CEF99C3-6AAC-6A3C-81B4-ED9A22AC7D6F}"/>
              </a:ext>
            </a:extLst>
          </p:cNvPr>
          <p:cNvSpPr txBox="1">
            <a:spLocks/>
          </p:cNvSpPr>
          <p:nvPr/>
        </p:nvSpPr>
        <p:spPr>
          <a:xfrm>
            <a:off x="987829" y="5572125"/>
            <a:ext cx="10515600" cy="8984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212121"/>
                </a:solidFill>
                <a:latin typeface="+mn-lt"/>
              </a:rPr>
              <a:t>3. Sawl llwybr sydd yn BikePark Cymru? </a:t>
            </a:r>
            <a:endParaRPr lang="en-GB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2284330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B24E5-CCF8-9819-807A-AD550FC32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197" y="681037"/>
            <a:ext cx="10515600" cy="1325563"/>
          </a:xfrm>
        </p:spPr>
        <p:txBody>
          <a:bodyPr>
            <a:noAutofit/>
          </a:bodyPr>
          <a:lstStyle/>
          <a:p>
            <a:r>
              <a:rPr lang="en-US" sz="3600" dirty="0">
                <a:latin typeface="+mn-lt"/>
              </a:rPr>
              <a:t>4. </a:t>
            </a:r>
            <a:r>
              <a:rPr lang="en-US" sz="3600" i="0" dirty="0">
                <a:solidFill>
                  <a:srgbClr val="212121"/>
                </a:solidFill>
                <a:effectLst/>
                <a:latin typeface="+mn-lt"/>
              </a:rPr>
              <a:t>What is the name of the challenge to reach the </a:t>
            </a:r>
            <a:br>
              <a:rPr lang="en-US" sz="3600" i="0" dirty="0">
                <a:solidFill>
                  <a:srgbClr val="212121"/>
                </a:solidFill>
                <a:effectLst/>
                <a:latin typeface="+mn-lt"/>
              </a:rPr>
            </a:br>
            <a:r>
              <a:rPr lang="en-US" sz="3600" i="0" dirty="0">
                <a:solidFill>
                  <a:srgbClr val="212121"/>
                </a:solidFill>
                <a:effectLst/>
                <a:latin typeface="+mn-lt"/>
              </a:rPr>
              <a:t>    summit of the 3 highest mountains in Wales within a </a:t>
            </a:r>
            <a:br>
              <a:rPr lang="en-US" sz="3600" i="0" dirty="0">
                <a:solidFill>
                  <a:srgbClr val="212121"/>
                </a:solidFill>
                <a:effectLst/>
                <a:latin typeface="+mn-lt"/>
              </a:rPr>
            </a:br>
            <a:r>
              <a:rPr lang="en-US" sz="3600" i="0" dirty="0">
                <a:solidFill>
                  <a:srgbClr val="212121"/>
                </a:solidFill>
                <a:effectLst/>
                <a:latin typeface="+mn-lt"/>
              </a:rPr>
              <a:t>    24-hour period? </a:t>
            </a:r>
            <a:br>
              <a:rPr lang="en-US" sz="3600" i="0" dirty="0">
                <a:solidFill>
                  <a:srgbClr val="212121"/>
                </a:solidFill>
                <a:effectLst/>
                <a:latin typeface="+mn-lt"/>
              </a:rPr>
            </a:br>
            <a:endParaRPr lang="en-GB" sz="3600" dirty="0">
              <a:latin typeface="+mn-lt"/>
            </a:endParaRPr>
          </a:p>
        </p:txBody>
      </p:sp>
      <p:pic>
        <p:nvPicPr>
          <p:cNvPr id="2050" name="Picture 2" descr="The Welsh Three Peaks Challenge">
            <a:extLst>
              <a:ext uri="{FF2B5EF4-FFF2-40B4-BE49-F238E27FC236}">
                <a16:creationId xmlns:a16="http://schemas.microsoft.com/office/drawing/2014/main" id="{6C453D21-C248-CEF6-839A-C2197C6A5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085" y="1661776"/>
            <a:ext cx="4182315" cy="318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57F784B-0401-BF8A-A79B-E86C471FB487}"/>
              </a:ext>
            </a:extLst>
          </p:cNvPr>
          <p:cNvSpPr txBox="1">
            <a:spLocks/>
          </p:cNvSpPr>
          <p:nvPr/>
        </p:nvSpPr>
        <p:spPr>
          <a:xfrm>
            <a:off x="940724" y="516935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+mn-lt"/>
              </a:rPr>
              <a:t>4. Beth </a:t>
            </a:r>
            <a:r>
              <a:rPr lang="en-US" sz="3600" dirty="0" err="1">
                <a:latin typeface="+mn-lt"/>
              </a:rPr>
              <a:t>yw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enw’r</a:t>
            </a:r>
            <a:r>
              <a:rPr lang="en-US" sz="3600" dirty="0">
                <a:latin typeface="+mn-lt"/>
              </a:rPr>
              <a:t> her </a:t>
            </a:r>
            <a:r>
              <a:rPr lang="en-US" sz="3600" dirty="0" err="1">
                <a:latin typeface="+mn-lt"/>
              </a:rPr>
              <a:t>i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gyrraedd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copaon</a:t>
            </a:r>
            <a:r>
              <a:rPr lang="en-US" sz="3600" dirty="0">
                <a:latin typeface="+mn-lt"/>
              </a:rPr>
              <a:t> tri </a:t>
            </a:r>
            <a:r>
              <a:rPr lang="en-US" sz="3600" dirty="0" err="1">
                <a:latin typeface="+mn-lt"/>
              </a:rPr>
              <a:t>phigyn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uchaf</a:t>
            </a:r>
            <a:r>
              <a:rPr lang="en-US" sz="3600" dirty="0">
                <a:latin typeface="+mn-lt"/>
              </a:rPr>
              <a:t> </a:t>
            </a:r>
          </a:p>
          <a:p>
            <a:r>
              <a:rPr lang="en-US" sz="3600" dirty="0">
                <a:latin typeface="+mn-lt"/>
              </a:rPr>
              <a:t>    Cymru </a:t>
            </a:r>
            <a:r>
              <a:rPr lang="en-US" sz="3600" dirty="0" err="1">
                <a:latin typeface="+mn-lt"/>
              </a:rPr>
              <a:t>mewn</a:t>
            </a:r>
            <a:r>
              <a:rPr lang="en-US" sz="3600" dirty="0">
                <a:latin typeface="+mn-lt"/>
              </a:rPr>
              <a:t> 24 </a:t>
            </a:r>
            <a:r>
              <a:rPr lang="en-US" sz="3600" dirty="0" err="1">
                <a:latin typeface="+mn-lt"/>
              </a:rPr>
              <a:t>awr</a:t>
            </a:r>
            <a:r>
              <a:rPr lang="en-US" sz="3600" dirty="0">
                <a:latin typeface="+mn-lt"/>
              </a:rPr>
              <a:t>? </a:t>
            </a:r>
            <a:endParaRPr lang="en-GB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8593204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6B6A4-07DD-1990-4C02-FCD5715E1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>
                <a:latin typeface="+mn-lt"/>
              </a:rPr>
              <a:t>5. </a:t>
            </a:r>
            <a:r>
              <a:rPr lang="en-US" sz="4000" i="0" dirty="0">
                <a:solidFill>
                  <a:srgbClr val="212121"/>
                </a:solidFill>
                <a:effectLst/>
                <a:latin typeface="+mn-lt"/>
              </a:rPr>
              <a:t>Which Welsh city is home to one of the world’s   </a:t>
            </a:r>
            <a:br>
              <a:rPr lang="en-US" sz="4000" i="0" dirty="0">
                <a:solidFill>
                  <a:srgbClr val="212121"/>
                </a:solidFill>
                <a:effectLst/>
                <a:latin typeface="+mn-lt"/>
              </a:rPr>
            </a:br>
            <a:r>
              <a:rPr lang="en-US" sz="4000" i="0" dirty="0">
                <a:solidFill>
                  <a:srgbClr val="212121"/>
                </a:solidFill>
                <a:effectLst/>
                <a:latin typeface="+mn-lt"/>
              </a:rPr>
              <a:t>    oldest football clubs?</a:t>
            </a:r>
            <a:br>
              <a:rPr lang="en-US" b="0" i="0" dirty="0">
                <a:solidFill>
                  <a:srgbClr val="212121"/>
                </a:solidFill>
                <a:effectLst/>
                <a:latin typeface="wf_segoe-ui_normal"/>
              </a:rPr>
            </a:br>
            <a:endParaRPr lang="en-GB" dirty="0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35534485-F5A0-24DD-E137-1011F88EE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1568093"/>
            <a:ext cx="5257800" cy="3721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519A41E-1CC6-E40A-E780-68D45F2D4098}"/>
              </a:ext>
            </a:extLst>
          </p:cNvPr>
          <p:cNvSpPr txBox="1">
            <a:spLocks/>
          </p:cNvSpPr>
          <p:nvPr/>
        </p:nvSpPr>
        <p:spPr>
          <a:xfrm>
            <a:off x="976745" y="5137074"/>
            <a:ext cx="10515600" cy="12029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+mn-lt"/>
              </a:rPr>
              <a:t>5. Pa </a:t>
            </a:r>
            <a:r>
              <a:rPr lang="en-US" sz="4000" dirty="0" err="1">
                <a:latin typeface="+mn-lt"/>
              </a:rPr>
              <a:t>ddinas</a:t>
            </a:r>
            <a:r>
              <a:rPr lang="en-US" sz="4000" dirty="0">
                <a:latin typeface="+mn-lt"/>
              </a:rPr>
              <a:t> </a:t>
            </a:r>
            <a:r>
              <a:rPr lang="en-US" sz="4000" dirty="0" err="1">
                <a:latin typeface="+mn-lt"/>
              </a:rPr>
              <a:t>yng</a:t>
            </a:r>
            <a:r>
              <a:rPr lang="en-US" sz="4000" dirty="0">
                <a:latin typeface="+mn-lt"/>
              </a:rPr>
              <a:t> </a:t>
            </a:r>
            <a:r>
              <a:rPr lang="en-US" sz="4000" dirty="0" err="1">
                <a:latin typeface="+mn-lt"/>
              </a:rPr>
              <a:t>Nghymru</a:t>
            </a:r>
            <a:r>
              <a:rPr lang="en-US" sz="4000" dirty="0">
                <a:latin typeface="+mn-lt"/>
              </a:rPr>
              <a:t> </a:t>
            </a:r>
            <a:r>
              <a:rPr lang="en-US" sz="4000" dirty="0" err="1">
                <a:latin typeface="+mn-lt"/>
              </a:rPr>
              <a:t>yw</a:t>
            </a:r>
            <a:r>
              <a:rPr lang="en-US" sz="4000" dirty="0">
                <a:latin typeface="+mn-lt"/>
              </a:rPr>
              <a:t> </a:t>
            </a:r>
            <a:r>
              <a:rPr lang="en-US" sz="4000" dirty="0" err="1">
                <a:latin typeface="+mn-lt"/>
              </a:rPr>
              <a:t>cartref</a:t>
            </a:r>
            <a:r>
              <a:rPr lang="en-US" sz="4000" dirty="0">
                <a:latin typeface="+mn-lt"/>
              </a:rPr>
              <a:t> un o </a:t>
            </a:r>
            <a:r>
              <a:rPr lang="en-US" sz="4000" dirty="0" err="1">
                <a:latin typeface="+mn-lt"/>
              </a:rPr>
              <a:t>dimau</a:t>
            </a:r>
            <a:r>
              <a:rPr lang="en-US" sz="4000" dirty="0">
                <a:latin typeface="+mn-lt"/>
              </a:rPr>
              <a:t> </a:t>
            </a:r>
          </a:p>
          <a:p>
            <a:r>
              <a:rPr lang="en-US" sz="4000" dirty="0">
                <a:latin typeface="+mn-lt"/>
              </a:rPr>
              <a:t>    p</a:t>
            </a:r>
            <a:r>
              <a:rPr lang="en-GB" sz="4000" dirty="0">
                <a:latin typeface="+mn-lt"/>
                <a:cs typeface="Arial"/>
              </a:rPr>
              <a:t>ê</a:t>
            </a:r>
            <a:r>
              <a:rPr lang="en-US" sz="4000" dirty="0">
                <a:latin typeface="+mn-lt"/>
              </a:rPr>
              <a:t>l-</a:t>
            </a:r>
            <a:r>
              <a:rPr lang="en-US" sz="4000" dirty="0" err="1">
                <a:latin typeface="+mn-lt"/>
              </a:rPr>
              <a:t>droed</a:t>
            </a:r>
            <a:r>
              <a:rPr lang="en-US" sz="4000" dirty="0">
                <a:latin typeface="+mn-lt"/>
              </a:rPr>
              <a:t> </a:t>
            </a:r>
            <a:r>
              <a:rPr lang="en-US" sz="4000" dirty="0" err="1">
                <a:latin typeface="+mn-lt"/>
              </a:rPr>
              <a:t>hynaf</a:t>
            </a:r>
            <a:r>
              <a:rPr lang="en-US" sz="4000" dirty="0">
                <a:latin typeface="+mn-lt"/>
              </a:rPr>
              <a:t> y </a:t>
            </a:r>
            <a:r>
              <a:rPr lang="en-US" sz="4000" dirty="0" err="1">
                <a:latin typeface="+mn-lt"/>
              </a:rPr>
              <a:t>byd</a:t>
            </a:r>
            <a:r>
              <a:rPr lang="en-US" sz="4000" dirty="0">
                <a:latin typeface="+mn-lt"/>
              </a:rPr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701649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3457"/>
          </a:xfrm>
        </p:spPr>
        <p:txBody>
          <a:bodyPr>
            <a:normAutofit/>
          </a:bodyPr>
          <a:lstStyle/>
          <a:p>
            <a:pPr algn="l"/>
            <a:r>
              <a:rPr lang="en-GB" sz="3600" dirty="0">
                <a:latin typeface="+mn-lt"/>
              </a:rPr>
              <a:t>6. How many medals did Wales win in the 2022 </a:t>
            </a:r>
            <a:br>
              <a:rPr lang="en-GB" sz="3600" dirty="0">
                <a:latin typeface="+mn-lt"/>
              </a:rPr>
            </a:br>
            <a:r>
              <a:rPr lang="en-GB" sz="3600" dirty="0">
                <a:latin typeface="+mn-lt"/>
              </a:rPr>
              <a:t>    Commonwealth games?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F1FDB-44A2-1BE4-8AA8-BBDD6640F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777836" cy="312644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b="1" dirty="0">
                <a:solidFill>
                  <a:srgbClr val="FF0000"/>
                </a:solidFill>
              </a:rPr>
              <a:t>A  10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200" b="1" dirty="0">
                <a:solidFill>
                  <a:srgbClr val="FF0000"/>
                </a:solidFill>
              </a:rPr>
              <a:t>B  15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200" b="1" dirty="0">
                <a:solidFill>
                  <a:srgbClr val="FF0000"/>
                </a:solidFill>
              </a:rPr>
              <a:t>C  20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200" b="1" dirty="0">
                <a:solidFill>
                  <a:srgbClr val="FF0000"/>
                </a:solidFill>
              </a:rPr>
              <a:t>D  28</a:t>
            </a:r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98C78-75B9-44DB-AB9A-BA5447EDA54C}" type="slidenum">
              <a:rPr lang="en-GB" smtClean="0"/>
              <a:t>64</a:t>
            </a:fld>
            <a:endParaRPr lang="en-GB"/>
          </a:p>
        </p:txBody>
      </p:sp>
      <p:pic>
        <p:nvPicPr>
          <p:cNvPr id="1026" name="Picture 2" descr="Commonwealth Games: Welsh squad celebrated at Senedd - BBC News">
            <a:extLst>
              <a:ext uri="{FF2B5EF4-FFF2-40B4-BE49-F238E27FC236}">
                <a16:creationId xmlns:a16="http://schemas.microsoft.com/office/drawing/2014/main" id="{1CF46F45-1E2C-202F-FFC4-6278BD4D5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191" y="1865779"/>
            <a:ext cx="5558118" cy="3126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67DAEC9-9CAA-2A47-0E85-8E607C49D052}"/>
              </a:ext>
            </a:extLst>
          </p:cNvPr>
          <p:cNvSpPr txBox="1">
            <a:spLocks/>
          </p:cNvSpPr>
          <p:nvPr/>
        </p:nvSpPr>
        <p:spPr>
          <a:xfrm>
            <a:off x="713509" y="5353558"/>
            <a:ext cx="10515600" cy="11034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latin typeface="+mn-lt"/>
              </a:rPr>
              <a:t>6. </a:t>
            </a:r>
            <a:r>
              <a:rPr lang="en-GB" sz="3600" dirty="0" err="1">
                <a:latin typeface="+mn-lt"/>
              </a:rPr>
              <a:t>Sawl</a:t>
            </a:r>
            <a:r>
              <a:rPr lang="en-GB" sz="3600" dirty="0">
                <a:latin typeface="+mn-lt"/>
              </a:rPr>
              <a:t> medal </a:t>
            </a:r>
            <a:r>
              <a:rPr lang="en-GB" sz="3600" dirty="0" err="1">
                <a:latin typeface="+mn-lt"/>
              </a:rPr>
              <a:t>enillodd</a:t>
            </a:r>
            <a:r>
              <a:rPr lang="en-GB" sz="3600" dirty="0">
                <a:latin typeface="+mn-lt"/>
              </a:rPr>
              <a:t> Cymru </a:t>
            </a:r>
            <a:r>
              <a:rPr lang="en-GB" sz="3600" dirty="0" err="1">
                <a:latin typeface="+mn-lt"/>
              </a:rPr>
              <a:t>yng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Ngemau’r</a:t>
            </a:r>
            <a:r>
              <a:rPr lang="en-GB" sz="3600" dirty="0">
                <a:latin typeface="+mn-lt"/>
              </a:rPr>
              <a:t> </a:t>
            </a:r>
          </a:p>
          <a:p>
            <a:r>
              <a:rPr lang="en-GB" sz="3600" dirty="0">
                <a:latin typeface="+mn-lt"/>
              </a:rPr>
              <a:t>    </a:t>
            </a:r>
            <a:r>
              <a:rPr lang="en-GB" sz="3600" dirty="0" err="1">
                <a:latin typeface="+mn-lt"/>
              </a:rPr>
              <a:t>Gymanwlad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yn</a:t>
            </a:r>
            <a:r>
              <a:rPr lang="en-GB" sz="3600" dirty="0">
                <a:latin typeface="+mn-lt"/>
              </a:rPr>
              <a:t> 2022? </a:t>
            </a:r>
          </a:p>
        </p:txBody>
      </p:sp>
    </p:spTree>
    <p:extLst>
      <p:ext uri="{BB962C8B-B14F-4D97-AF65-F5344CB8AC3E}">
        <p14:creationId xmlns:p14="http://schemas.microsoft.com/office/powerpoint/2010/main" val="134886234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841EF-E263-7ABE-DC9F-9CF412316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2702"/>
            <a:ext cx="10515600" cy="1105087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+mn-lt"/>
              </a:rPr>
              <a:t>7. </a:t>
            </a:r>
            <a:r>
              <a:rPr lang="en-US" sz="4000" i="0" dirty="0">
                <a:solidFill>
                  <a:srgbClr val="212121"/>
                </a:solidFill>
                <a:effectLst/>
                <a:latin typeface="+mn-lt"/>
              </a:rPr>
              <a:t>Which team, based in Cardiff, participates in "The   </a:t>
            </a:r>
            <a:br>
              <a:rPr lang="en-US" sz="4000" i="0" dirty="0">
                <a:solidFill>
                  <a:srgbClr val="212121"/>
                </a:solidFill>
                <a:effectLst/>
                <a:latin typeface="+mn-lt"/>
              </a:rPr>
            </a:br>
            <a:r>
              <a:rPr lang="en-US" sz="4000" i="0" dirty="0">
                <a:solidFill>
                  <a:srgbClr val="212121"/>
                </a:solidFill>
                <a:effectLst/>
                <a:latin typeface="+mn-lt"/>
              </a:rPr>
              <a:t>     Hundred" </a:t>
            </a:r>
            <a:r>
              <a:rPr lang="en-US" sz="4000" i="0">
                <a:solidFill>
                  <a:srgbClr val="212121"/>
                </a:solidFill>
                <a:effectLst/>
                <a:latin typeface="+mn-lt"/>
              </a:rPr>
              <a:t>cricket competition? </a:t>
            </a:r>
            <a:br>
              <a:rPr lang="en-US" b="0" i="0" dirty="0">
                <a:solidFill>
                  <a:srgbClr val="212121"/>
                </a:solidFill>
                <a:effectLst/>
                <a:latin typeface="wf_segoe-ui_normal"/>
              </a:rPr>
            </a:br>
            <a:endParaRPr lang="en-GB" dirty="0"/>
          </a:p>
        </p:txBody>
      </p:sp>
      <p:pic>
        <p:nvPicPr>
          <p:cNvPr id="7170" name="Picture 2" descr="The Hundred: Welsh Fire franchise to stay in Cardiff, says Mark Wallace -  BBC Sport">
            <a:extLst>
              <a:ext uri="{FF2B5EF4-FFF2-40B4-BE49-F238E27FC236}">
                <a16:creationId xmlns:a16="http://schemas.microsoft.com/office/drawing/2014/main" id="{984F6F6C-9B5D-8068-ECE7-FD4FD2370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459" y="1577789"/>
            <a:ext cx="594360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930E20B-DCF3-FFD7-CD47-3219A469FEC3}"/>
              </a:ext>
            </a:extLst>
          </p:cNvPr>
          <p:cNvSpPr txBox="1">
            <a:spLocks/>
          </p:cNvSpPr>
          <p:nvPr/>
        </p:nvSpPr>
        <p:spPr>
          <a:xfrm>
            <a:off x="949037" y="5155502"/>
            <a:ext cx="10515600" cy="12591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+mn-lt"/>
              </a:rPr>
              <a:t>7. Pa dim, o </a:t>
            </a:r>
            <a:r>
              <a:rPr lang="en-US" sz="3600" dirty="0" err="1">
                <a:latin typeface="+mn-lt"/>
              </a:rPr>
              <a:t>Gaerdydd</a:t>
            </a:r>
            <a:r>
              <a:rPr lang="en-US" sz="3600" dirty="0">
                <a:latin typeface="+mn-lt"/>
              </a:rPr>
              <a:t>, </a:t>
            </a:r>
            <a:r>
              <a:rPr lang="en-US" sz="3600" dirty="0" err="1">
                <a:latin typeface="+mn-lt"/>
              </a:rPr>
              <a:t>sy’n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cymryd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rhan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yn</a:t>
            </a:r>
            <a:r>
              <a:rPr lang="en-US" sz="3600" dirty="0">
                <a:latin typeface="+mn-lt"/>
              </a:rPr>
              <a:t> y </a:t>
            </a:r>
          </a:p>
          <a:p>
            <a:r>
              <a:rPr lang="en-US" sz="3600" dirty="0">
                <a:latin typeface="+mn-lt"/>
              </a:rPr>
              <a:t>    </a:t>
            </a:r>
            <a:r>
              <a:rPr lang="en-US" sz="3600" dirty="0" err="1">
                <a:latin typeface="+mn-lt"/>
              </a:rPr>
              <a:t>gystadleuaeth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griced</a:t>
            </a:r>
            <a:r>
              <a:rPr lang="en-US" sz="3600" dirty="0">
                <a:latin typeface="+mn-lt"/>
              </a:rPr>
              <a:t> ‘Can </a:t>
            </a:r>
            <a:r>
              <a:rPr lang="en-US" sz="3600" dirty="0" err="1">
                <a:latin typeface="+mn-lt"/>
              </a:rPr>
              <a:t>P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êl</a:t>
            </a:r>
            <a:r>
              <a:rPr lang="en-US" sz="3600" dirty="0">
                <a:latin typeface="+mn-lt"/>
              </a:rPr>
              <a:t>’?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36805424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789" y="747936"/>
            <a:ext cx="10723011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GB" sz="4000" dirty="0">
                <a:latin typeface="+mn-lt"/>
              </a:rPr>
              <a:t>8. Which is the only Welsh football team to have </a:t>
            </a:r>
            <a:br>
              <a:rPr lang="en-GB" sz="4000" dirty="0">
                <a:latin typeface="+mn-lt"/>
              </a:rPr>
            </a:br>
            <a:r>
              <a:rPr lang="en-GB" sz="4000" dirty="0">
                <a:latin typeface="+mn-lt"/>
              </a:rPr>
              <a:t>     won the FA Cup?</a:t>
            </a:r>
            <a:br>
              <a:rPr lang="en-GB" sz="4000" dirty="0">
                <a:latin typeface="+mn-lt"/>
              </a:rPr>
            </a:b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544" y="1624236"/>
            <a:ext cx="59055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98C78-75B9-44DB-AB9A-BA5447EDA54C}" type="slidenum">
              <a:rPr lang="en-GB" smtClean="0"/>
              <a:t>66</a:t>
            </a:fld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2D51E54-EDDD-45B6-4976-F5BC7DD3D35C}"/>
              </a:ext>
            </a:extLst>
          </p:cNvPr>
          <p:cNvSpPr txBox="1">
            <a:spLocks/>
          </p:cNvSpPr>
          <p:nvPr/>
        </p:nvSpPr>
        <p:spPr>
          <a:xfrm>
            <a:off x="630789" y="5538564"/>
            <a:ext cx="1044958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latin typeface="+mn-lt"/>
              </a:rPr>
              <a:t>8. Pa </a:t>
            </a:r>
            <a:r>
              <a:rPr lang="en-GB" sz="3600" dirty="0" err="1">
                <a:latin typeface="+mn-lt"/>
              </a:rPr>
              <a:t>glwb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p</a:t>
            </a:r>
            <a:r>
              <a:rPr lang="en-GB" sz="3600" dirty="0" err="1">
                <a:latin typeface="+mn-lt"/>
                <a:cs typeface="Arial"/>
              </a:rPr>
              <a:t>êl-droed</a:t>
            </a:r>
            <a:r>
              <a:rPr lang="en-GB" sz="3600" dirty="0">
                <a:latin typeface="+mn-lt"/>
                <a:cs typeface="Arial"/>
              </a:rPr>
              <a:t> </a:t>
            </a:r>
            <a:r>
              <a:rPr lang="en-GB" sz="3600" dirty="0" err="1">
                <a:latin typeface="+mn-lt"/>
                <a:cs typeface="Arial"/>
              </a:rPr>
              <a:t>Cymreig</a:t>
            </a:r>
            <a:r>
              <a:rPr lang="en-GB" sz="3600" dirty="0">
                <a:latin typeface="+mn-lt"/>
                <a:cs typeface="Arial"/>
              </a:rPr>
              <a:t> </a:t>
            </a:r>
            <a:r>
              <a:rPr lang="en-GB" sz="3600" dirty="0" err="1">
                <a:latin typeface="+mn-lt"/>
                <a:cs typeface="Arial"/>
              </a:rPr>
              <a:t>yw’r</a:t>
            </a:r>
            <a:r>
              <a:rPr lang="en-GB" sz="3600" dirty="0">
                <a:latin typeface="+mn-lt"/>
                <a:cs typeface="Arial"/>
              </a:rPr>
              <a:t> </a:t>
            </a:r>
            <a:r>
              <a:rPr lang="en-GB" sz="3600" dirty="0" err="1">
                <a:latin typeface="+mn-lt"/>
                <a:cs typeface="Arial"/>
              </a:rPr>
              <a:t>unig</a:t>
            </a:r>
            <a:r>
              <a:rPr lang="en-GB" sz="3600" dirty="0">
                <a:latin typeface="+mn-lt"/>
                <a:cs typeface="Arial"/>
              </a:rPr>
              <a:t> un </a:t>
            </a:r>
            <a:r>
              <a:rPr lang="en-GB" sz="3600" dirty="0" err="1">
                <a:latin typeface="+mn-lt"/>
                <a:cs typeface="Arial"/>
              </a:rPr>
              <a:t>i</a:t>
            </a:r>
            <a:r>
              <a:rPr lang="en-GB" sz="3600" dirty="0">
                <a:latin typeface="+mn-lt"/>
                <a:cs typeface="Arial"/>
              </a:rPr>
              <a:t> </a:t>
            </a:r>
            <a:r>
              <a:rPr lang="en-GB" sz="3600" dirty="0" err="1">
                <a:latin typeface="+mn-lt"/>
                <a:cs typeface="Arial"/>
              </a:rPr>
              <a:t>ennill</a:t>
            </a:r>
            <a:r>
              <a:rPr lang="en-GB" sz="3600" dirty="0">
                <a:latin typeface="+mn-lt"/>
                <a:cs typeface="Arial"/>
              </a:rPr>
              <a:t> </a:t>
            </a:r>
          </a:p>
          <a:p>
            <a:r>
              <a:rPr lang="en-GB" sz="3600" dirty="0">
                <a:latin typeface="+mn-lt"/>
                <a:cs typeface="Arial"/>
              </a:rPr>
              <a:t>     </a:t>
            </a:r>
            <a:r>
              <a:rPr lang="en-GB" sz="3600" dirty="0" err="1">
                <a:latin typeface="+mn-lt"/>
                <a:cs typeface="Arial"/>
              </a:rPr>
              <a:t>Cwpan</a:t>
            </a:r>
            <a:r>
              <a:rPr lang="en-GB" sz="3600" dirty="0">
                <a:latin typeface="+mn-lt"/>
                <a:cs typeface="Arial"/>
              </a:rPr>
              <a:t> F.A. </a:t>
            </a:r>
            <a:r>
              <a:rPr lang="en-GB" sz="3600" dirty="0" err="1">
                <a:latin typeface="+mn-lt"/>
                <a:cs typeface="Arial"/>
              </a:rPr>
              <a:t>Lloegr</a:t>
            </a:r>
            <a:r>
              <a:rPr lang="en-GB" sz="3600" dirty="0">
                <a:latin typeface="+mn-lt"/>
                <a:cs typeface="Arial"/>
              </a:rPr>
              <a:t>?</a:t>
            </a:r>
            <a:br>
              <a:rPr lang="en-GB" sz="3600" dirty="0">
                <a:latin typeface="+mn-lt"/>
              </a:rPr>
            </a:br>
            <a:endParaRPr lang="en-GB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807683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0568" y="376370"/>
            <a:ext cx="8229600" cy="103671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4400" b="1" dirty="0"/>
              <a:t>Round 8</a:t>
            </a:r>
          </a:p>
          <a:p>
            <a:pPr marL="0" indent="0" algn="ctr">
              <a:buNone/>
            </a:pPr>
            <a:r>
              <a:rPr lang="en-GB" sz="4400" b="1" dirty="0"/>
              <a:t>Wales from the air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797097" y="5722125"/>
            <a:ext cx="82296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err="1">
                <a:latin typeface="+mn-lt"/>
              </a:rPr>
              <a:t>Rownd</a:t>
            </a:r>
            <a:r>
              <a:rPr lang="en-GB" b="1">
                <a:latin typeface="+mn-lt"/>
              </a:rPr>
              <a:t> 8</a:t>
            </a:r>
          </a:p>
          <a:p>
            <a:r>
              <a:rPr lang="en-GB" b="1">
                <a:latin typeface="+mn-lt"/>
              </a:rPr>
              <a:t>Cymru o’r awyr</a:t>
            </a:r>
            <a:endParaRPr lang="en-GB" b="1" dirty="0">
              <a:latin typeface="+mn-lt"/>
            </a:endParaRPr>
          </a:p>
          <a:p>
            <a:endParaRPr lang="en-GB" b="1" dirty="0">
              <a:latin typeface="+mn-lt"/>
            </a:endParaRPr>
          </a:p>
          <a:p>
            <a:endParaRPr lang="en-GB" b="1" dirty="0">
              <a:latin typeface="+mn-lt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952725" y="5713074"/>
            <a:ext cx="8229600" cy="1036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4000" b="1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A95D8F6-6DF7-1FB2-2652-B47A653BCA5E}"/>
              </a:ext>
            </a:extLst>
          </p:cNvPr>
          <p:cNvSpPr txBox="1">
            <a:spLocks/>
          </p:cNvSpPr>
          <p:nvPr/>
        </p:nvSpPr>
        <p:spPr>
          <a:xfrm>
            <a:off x="1291389" y="818834"/>
            <a:ext cx="10515600" cy="9944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3200" b="1" dirty="0"/>
          </a:p>
        </p:txBody>
      </p:sp>
      <p:pic>
        <p:nvPicPr>
          <p:cNvPr id="1026" name="Picture 2" descr="How Does Google Maps Work? - YouTube">
            <a:extLst>
              <a:ext uri="{FF2B5EF4-FFF2-40B4-BE49-F238E27FC236}">
                <a16:creationId xmlns:a16="http://schemas.microsoft.com/office/drawing/2014/main" id="{666AD33A-060E-9968-4B19-2869971D80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399" y="1983892"/>
            <a:ext cx="4714996" cy="2652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45220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CC98D-7303-C0A1-EDEB-6FAC7F9EA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637"/>
            <a:ext cx="10515600" cy="925919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1. In which direction is north on the image below?</a:t>
            </a:r>
            <a:endParaRPr lang="en-GB" sz="3600" dirty="0"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FA8277-0A44-6F50-1528-CDAC9F54D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7506" y="2017533"/>
            <a:ext cx="3988826" cy="32033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333F47A-D19B-8EE1-EA51-D4EB4CB69DD4}"/>
              </a:ext>
            </a:extLst>
          </p:cNvPr>
          <p:cNvSpPr txBox="1"/>
          <p:nvPr/>
        </p:nvSpPr>
        <p:spPr>
          <a:xfrm>
            <a:off x="3398107" y="3044279"/>
            <a:ext cx="658368" cy="769441"/>
          </a:xfrm>
          <a:prstGeom prst="rect">
            <a:avLst/>
          </a:prstGeom>
          <a:noFill/>
          <a:ln w="539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/>
              <a:t>A</a:t>
            </a:r>
            <a:endParaRPr lang="en-GB" sz="4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DCD248-1EF6-0D40-CB88-F92F95C0C2DF}"/>
              </a:ext>
            </a:extLst>
          </p:cNvPr>
          <p:cNvSpPr txBox="1"/>
          <p:nvPr/>
        </p:nvSpPr>
        <p:spPr>
          <a:xfrm>
            <a:off x="6217148" y="1091614"/>
            <a:ext cx="573024" cy="769441"/>
          </a:xfrm>
          <a:prstGeom prst="rect">
            <a:avLst/>
          </a:prstGeom>
          <a:noFill/>
          <a:ln w="539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/>
              <a:t>B</a:t>
            </a:r>
            <a:endParaRPr lang="en-GB" sz="4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643E93-36A8-B7F3-3BD3-61F9CA9A8F4B}"/>
              </a:ext>
            </a:extLst>
          </p:cNvPr>
          <p:cNvSpPr txBox="1"/>
          <p:nvPr/>
        </p:nvSpPr>
        <p:spPr>
          <a:xfrm>
            <a:off x="8885410" y="4066688"/>
            <a:ext cx="658368" cy="769441"/>
          </a:xfrm>
          <a:prstGeom prst="rect">
            <a:avLst/>
          </a:prstGeom>
          <a:noFill/>
          <a:ln w="539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/>
              <a:t>C</a:t>
            </a:r>
            <a:endParaRPr lang="en-GB" sz="4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074D99-D67A-78ED-F8EE-04BB44F4EF0B}"/>
              </a:ext>
            </a:extLst>
          </p:cNvPr>
          <p:cNvSpPr txBox="1"/>
          <p:nvPr/>
        </p:nvSpPr>
        <p:spPr>
          <a:xfrm>
            <a:off x="3718623" y="4836129"/>
            <a:ext cx="658368" cy="769441"/>
          </a:xfrm>
          <a:prstGeom prst="rect">
            <a:avLst/>
          </a:prstGeom>
          <a:noFill/>
          <a:ln w="539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/>
              <a:t>D</a:t>
            </a:r>
            <a:endParaRPr lang="en-GB" sz="44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2E8054A-BDEC-AA05-052D-D82F1B87D88E}"/>
              </a:ext>
            </a:extLst>
          </p:cNvPr>
          <p:cNvSpPr txBox="1">
            <a:spLocks/>
          </p:cNvSpPr>
          <p:nvPr/>
        </p:nvSpPr>
        <p:spPr>
          <a:xfrm>
            <a:off x="1116106" y="5702060"/>
            <a:ext cx="10515600" cy="9259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+mn-lt"/>
              </a:rPr>
              <a:t>1</a:t>
            </a:r>
            <a:r>
              <a:rPr lang="en-US" sz="3600">
                <a:latin typeface="+mn-lt"/>
              </a:rPr>
              <a:t>. Ymha gyfeiriad mae’r gogledd ar y map uchod?</a:t>
            </a:r>
            <a:endParaRPr lang="en-GB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8314886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B62751-23A0-2283-0B57-70CE17585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034"/>
            <a:ext cx="10515600" cy="834714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2.  What economic activity is shown in this image?</a:t>
            </a:r>
            <a:endParaRPr lang="en-GB" sz="3600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626352-4D6A-E86A-3B6F-76FBAA331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0738" y="1076748"/>
            <a:ext cx="6026499" cy="3977999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D208F5B6-B3ED-B724-F635-8180D34A4E26}"/>
              </a:ext>
            </a:extLst>
          </p:cNvPr>
          <p:cNvSpPr txBox="1">
            <a:spLocks/>
          </p:cNvSpPr>
          <p:nvPr/>
        </p:nvSpPr>
        <p:spPr>
          <a:xfrm>
            <a:off x="838200" y="5472104"/>
            <a:ext cx="10515600" cy="834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latin typeface="+mn-lt"/>
              </a:rPr>
              <a:t>2. Pa weithgaredd economaidd welir yn y llun?  </a:t>
            </a:r>
            <a:endParaRPr lang="en-GB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474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08F13-FD8D-2681-D115-0B365F3A0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endParaRPr lang="en-GB" dirty="0"/>
          </a:p>
        </p:txBody>
      </p:sp>
      <p:pic>
        <p:nvPicPr>
          <p:cNvPr id="3" name="Picture 2" descr="File:St David's Cathedral and Bishop's Palace - geograph.org.uk - 774149.jpg">
            <a:hlinkClick r:id="rId2"/>
            <a:extLst>
              <a:ext uri="{FF2B5EF4-FFF2-40B4-BE49-F238E27FC236}">
                <a16:creationId xmlns:a16="http://schemas.microsoft.com/office/drawing/2014/main" id="{39F9BF80-11E1-0D7E-C379-3E8567ABF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1524" y="930771"/>
            <a:ext cx="9539040" cy="55621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316848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5C7BDE-DDF6-3B64-0FF2-CD223915D7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7" t="10099" r="56232" b="14676"/>
          <a:stretch/>
        </p:blipFill>
        <p:spPr>
          <a:xfrm>
            <a:off x="2781301" y="1424355"/>
            <a:ext cx="6629397" cy="33234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6787A0-D1DA-7233-15CA-BD6366245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108" y="329957"/>
            <a:ext cx="11049000" cy="918552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3.  What is the construction marked X on the photograph?</a:t>
            </a:r>
            <a:endParaRPr lang="en-GB" sz="36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690046-9014-A49F-5E3B-258F1CD7F924}"/>
              </a:ext>
            </a:extLst>
          </p:cNvPr>
          <p:cNvSpPr txBox="1"/>
          <p:nvPr/>
        </p:nvSpPr>
        <p:spPr>
          <a:xfrm>
            <a:off x="9988061" y="3323491"/>
            <a:ext cx="914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X</a:t>
            </a:r>
            <a:endParaRPr lang="en-GB" sz="66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8D557FB-8233-2E2C-0FC8-AA3E433728FA}"/>
              </a:ext>
            </a:extLst>
          </p:cNvPr>
          <p:cNvCxnSpPr>
            <a:cxnSpLocks/>
          </p:cNvCxnSpPr>
          <p:nvPr/>
        </p:nvCxnSpPr>
        <p:spPr>
          <a:xfrm flipH="1">
            <a:off x="6594231" y="3991708"/>
            <a:ext cx="3464169" cy="0"/>
          </a:xfrm>
          <a:prstGeom prst="straightConnector1">
            <a:avLst/>
          </a:prstGeom>
          <a:ln w="95250">
            <a:solidFill>
              <a:srgbClr val="F0E73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E0DA66A6-E755-BCBD-0EF9-90E80789C2A3}"/>
              </a:ext>
            </a:extLst>
          </p:cNvPr>
          <p:cNvSpPr txBox="1">
            <a:spLocks/>
          </p:cNvSpPr>
          <p:nvPr/>
        </p:nvSpPr>
        <p:spPr>
          <a:xfrm>
            <a:off x="715108" y="5416063"/>
            <a:ext cx="11049000" cy="9185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+mn-lt"/>
              </a:rPr>
              <a:t>3</a:t>
            </a:r>
            <a:r>
              <a:rPr lang="en-US" sz="3600">
                <a:latin typeface="+mn-lt"/>
              </a:rPr>
              <a:t>. Beth yw’r nodwedd sydd wedi ei farcio gyda X yn y llun? </a:t>
            </a:r>
            <a:endParaRPr lang="en-GB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621426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89608-583F-F077-395B-A033E919D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705"/>
            <a:ext cx="10515600" cy="91503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4.  Which area of housing is likely to be the oldest?</a:t>
            </a:r>
            <a:endParaRPr lang="en-GB" sz="3600"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C858FB-984A-CD2C-8946-5BAFB6062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97118"/>
            <a:ext cx="4315427" cy="36676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14FFF5-F98E-EF3C-134D-11205F02E1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8707" y="1797118"/>
            <a:ext cx="6109352" cy="36676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9F784C-539A-E3D3-E8D7-F05F1782E249}"/>
              </a:ext>
            </a:extLst>
          </p:cNvPr>
          <p:cNvSpPr txBox="1"/>
          <p:nvPr/>
        </p:nvSpPr>
        <p:spPr>
          <a:xfrm>
            <a:off x="838200" y="1089232"/>
            <a:ext cx="588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</a:t>
            </a:r>
            <a:endParaRPr lang="en-GB" sz="4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E31B03-C8DC-9181-D3FD-8CF2D3FF1FE7}"/>
              </a:ext>
            </a:extLst>
          </p:cNvPr>
          <p:cNvSpPr txBox="1"/>
          <p:nvPr/>
        </p:nvSpPr>
        <p:spPr>
          <a:xfrm>
            <a:off x="6027236" y="1089232"/>
            <a:ext cx="588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B</a:t>
            </a:r>
            <a:endParaRPr lang="en-GB" sz="40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518962A-72F6-E16F-8C88-B5D086FBDE66}"/>
              </a:ext>
            </a:extLst>
          </p:cNvPr>
          <p:cNvSpPr txBox="1">
            <a:spLocks/>
          </p:cNvSpPr>
          <p:nvPr/>
        </p:nvSpPr>
        <p:spPr>
          <a:xfrm>
            <a:off x="769436" y="5638165"/>
            <a:ext cx="10515600" cy="915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latin typeface="+mn-lt"/>
              </a:rPr>
              <a:t>4. Pa ardal o dai sy’n debygol o fod hynaf?  </a:t>
            </a:r>
            <a:endParaRPr lang="en-GB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60715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837FB-228E-6E9C-B869-54EF53EB9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939" y="682171"/>
            <a:ext cx="5227375" cy="1814286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5. What is the significance </a:t>
            </a: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    of the dashed line </a:t>
            </a:r>
            <a:r>
              <a:rPr lang="en-US" sz="3600">
                <a:latin typeface="+mn-lt"/>
              </a:rPr>
              <a:t>on </a:t>
            </a:r>
            <a:br>
              <a:rPr lang="en-US" sz="3600">
                <a:latin typeface="+mn-lt"/>
              </a:rPr>
            </a:br>
            <a:r>
              <a:rPr lang="en-US" sz="3600">
                <a:latin typeface="+mn-lt"/>
              </a:rPr>
              <a:t>    the </a:t>
            </a:r>
            <a:r>
              <a:rPr lang="en-US" sz="3600" dirty="0">
                <a:latin typeface="+mn-lt"/>
              </a:rPr>
              <a:t>map?</a:t>
            </a:r>
            <a:endParaRPr lang="en-GB" sz="4000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2A41BC-272C-7982-2E6E-032A06C62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0581" y="372848"/>
            <a:ext cx="4981480" cy="615104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0D37424-3D06-90E8-A309-5F7696BFF942}"/>
              </a:ext>
            </a:extLst>
          </p:cNvPr>
          <p:cNvSpPr txBox="1">
            <a:spLocks/>
          </p:cNvSpPr>
          <p:nvPr/>
        </p:nvSpPr>
        <p:spPr>
          <a:xfrm>
            <a:off x="679939" y="3364096"/>
            <a:ext cx="46657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+mn-lt"/>
              </a:rPr>
              <a:t>5. Beth </a:t>
            </a:r>
            <a:r>
              <a:rPr lang="en-US" sz="3600" dirty="0" err="1">
                <a:latin typeface="+mn-lt"/>
              </a:rPr>
              <a:t>yw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arwyddoc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â</a:t>
            </a:r>
            <a:r>
              <a:rPr lang="en-US" sz="3600" dirty="0" err="1">
                <a:latin typeface="+mn-lt"/>
              </a:rPr>
              <a:t>d</a:t>
            </a:r>
            <a:r>
              <a:rPr lang="en-US" sz="3600" dirty="0">
                <a:latin typeface="+mn-lt"/>
              </a:rPr>
              <a:t> </a:t>
            </a:r>
          </a:p>
          <a:p>
            <a:r>
              <a:rPr lang="en-US" sz="3600" dirty="0">
                <a:latin typeface="+mn-lt"/>
              </a:rPr>
              <a:t>    y </a:t>
            </a:r>
            <a:r>
              <a:rPr lang="en-US" sz="3600" dirty="0" err="1">
                <a:latin typeface="+mn-lt"/>
              </a:rPr>
              <a:t>llinell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doredig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ar</a:t>
            </a:r>
            <a:r>
              <a:rPr lang="en-US" sz="3600" dirty="0">
                <a:latin typeface="+mn-lt"/>
              </a:rPr>
              <a:t> y </a:t>
            </a:r>
          </a:p>
          <a:p>
            <a:r>
              <a:rPr lang="en-US" sz="3600" dirty="0">
                <a:latin typeface="+mn-lt"/>
              </a:rPr>
              <a:t>    map? </a:t>
            </a:r>
            <a:endParaRPr lang="en-GB" sz="3600" dirty="0">
              <a:latin typeface="+mn-lt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3C0D3CD-4A5C-B24C-A038-7BCE055B655D}"/>
              </a:ext>
            </a:extLst>
          </p:cNvPr>
          <p:cNvCxnSpPr>
            <a:cxnSpLocks/>
          </p:cNvCxnSpPr>
          <p:nvPr/>
        </p:nvCxnSpPr>
        <p:spPr>
          <a:xfrm>
            <a:off x="6923314" y="3033486"/>
            <a:ext cx="3352800" cy="0"/>
          </a:xfrm>
          <a:prstGeom prst="straightConnector1">
            <a:avLst/>
          </a:prstGeom>
          <a:ln w="952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75263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7BDA1-AD14-890F-90D5-ED4C5A99C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9957"/>
            <a:ext cx="10515600" cy="689952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6. What land use is shown in this image?</a:t>
            </a:r>
            <a:endParaRPr lang="en-GB" sz="3600" dirty="0"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89FDA1-E32D-EFD4-4691-314CAC2F8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215" y="1019909"/>
            <a:ext cx="6304167" cy="43522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AB7A375-6369-37CE-BF56-40E955102A44}"/>
              </a:ext>
            </a:extLst>
          </p:cNvPr>
          <p:cNvSpPr txBox="1">
            <a:spLocks/>
          </p:cNvSpPr>
          <p:nvPr/>
        </p:nvSpPr>
        <p:spPr>
          <a:xfrm>
            <a:off x="1200191" y="5576476"/>
            <a:ext cx="10515600" cy="689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+mn-lt"/>
              </a:rPr>
              <a:t>6</a:t>
            </a:r>
            <a:r>
              <a:rPr lang="en-US" sz="3600">
                <a:latin typeface="+mn-lt"/>
              </a:rPr>
              <a:t>. Pa ddefnydd tir welir yn y llun?</a:t>
            </a:r>
            <a:endParaRPr lang="en-GB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3564131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290AD-9BB0-A416-7ECA-6FD35E8FC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44" y="488603"/>
            <a:ext cx="5827911" cy="1506452"/>
          </a:xfrm>
        </p:spPr>
        <p:txBody>
          <a:bodyPr>
            <a:noAutofit/>
          </a:bodyPr>
          <a:lstStyle/>
          <a:p>
            <a:r>
              <a:rPr lang="en-US" sz="3600" dirty="0">
                <a:latin typeface="+mn-lt"/>
              </a:rPr>
              <a:t>7. What is the name for </a:t>
            </a: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     this pattern of settlement?</a:t>
            </a:r>
            <a:endParaRPr lang="en-GB" sz="3600"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3417F7-3BE0-81AB-8290-4DAC7782E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056" y="365125"/>
            <a:ext cx="4972744" cy="598253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4D42AEA-883B-8508-A497-B3C285F40236}"/>
              </a:ext>
            </a:extLst>
          </p:cNvPr>
          <p:cNvSpPr txBox="1">
            <a:spLocks/>
          </p:cNvSpPr>
          <p:nvPr/>
        </p:nvSpPr>
        <p:spPr>
          <a:xfrm>
            <a:off x="553145" y="4381053"/>
            <a:ext cx="5257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+mn-lt"/>
              </a:rPr>
              <a:t>7. Beth </a:t>
            </a:r>
            <a:r>
              <a:rPr lang="en-US" sz="3600" dirty="0" err="1">
                <a:latin typeface="+mn-lt"/>
              </a:rPr>
              <a:t>yw’r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enw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ar</a:t>
            </a:r>
            <a:r>
              <a:rPr lang="en-US" sz="3600" dirty="0">
                <a:latin typeface="+mn-lt"/>
              </a:rPr>
              <a:t> y </a:t>
            </a:r>
          </a:p>
          <a:p>
            <a:r>
              <a:rPr lang="en-US" sz="3600" dirty="0">
                <a:latin typeface="+mn-lt"/>
              </a:rPr>
              <a:t>    </a:t>
            </a:r>
            <a:r>
              <a:rPr lang="en-US" sz="3600" dirty="0" err="1">
                <a:latin typeface="+mn-lt"/>
              </a:rPr>
              <a:t>patrwm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anheddiad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yma</a:t>
            </a:r>
            <a:r>
              <a:rPr lang="en-US" sz="3600" dirty="0">
                <a:latin typeface="+mn-lt"/>
              </a:rPr>
              <a:t>? </a:t>
            </a:r>
            <a:endParaRPr lang="en-GB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5569167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CDE04-4DF0-CE13-9DF3-DB23BF387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8. What land use is found at point X ?</a:t>
            </a:r>
            <a:endParaRPr lang="en-GB" sz="3600" dirty="0">
              <a:latin typeface="+mn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32A741F-A3C7-D89E-B086-49CA44819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3728"/>
            <a:ext cx="2344616" cy="3309287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FF0000"/>
                </a:solidFill>
              </a:rPr>
              <a:t>A   arable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FF0000"/>
                </a:solidFill>
              </a:rPr>
              <a:t>B  woodland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FF0000"/>
                </a:solidFill>
              </a:rPr>
              <a:t>C  pasture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FF0000"/>
                </a:solidFill>
              </a:rPr>
              <a:t>D  quarry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E2098B-2483-FE88-305A-99AD71844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2185" y="1332196"/>
            <a:ext cx="5357446" cy="423193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8958182-4C59-D48C-FF7C-13C7DD6A7B0E}"/>
              </a:ext>
            </a:extLst>
          </p:cNvPr>
          <p:cNvSpPr txBox="1">
            <a:spLocks/>
          </p:cNvSpPr>
          <p:nvPr/>
        </p:nvSpPr>
        <p:spPr>
          <a:xfrm>
            <a:off x="682869" y="5516440"/>
            <a:ext cx="10861431" cy="10646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+mn-lt"/>
              </a:rPr>
              <a:t>8. Pa </a:t>
            </a:r>
            <a:r>
              <a:rPr lang="en-US" sz="3600" dirty="0" err="1">
                <a:latin typeface="+mn-lt"/>
              </a:rPr>
              <a:t>ddefnydd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tir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sydd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i’w</a:t>
            </a:r>
            <a:r>
              <a:rPr lang="en-US" sz="3600" dirty="0">
                <a:latin typeface="+mn-lt"/>
              </a:rPr>
              <a:t> weld </a:t>
            </a:r>
            <a:r>
              <a:rPr lang="en-US" sz="3600" dirty="0" err="1">
                <a:latin typeface="+mn-lt"/>
              </a:rPr>
              <a:t>ym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mhwynt</a:t>
            </a:r>
            <a:r>
              <a:rPr lang="en-US" sz="3600" dirty="0">
                <a:latin typeface="+mn-lt"/>
              </a:rPr>
              <a:t> X? </a:t>
            </a:r>
            <a:endParaRPr lang="en-GB" sz="3600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5DED6B-0069-7D23-0A15-2107DC33E4AD}"/>
              </a:ext>
            </a:extLst>
          </p:cNvPr>
          <p:cNvSpPr txBox="1"/>
          <p:nvPr/>
        </p:nvSpPr>
        <p:spPr>
          <a:xfrm>
            <a:off x="9020908" y="2967335"/>
            <a:ext cx="5978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FF00"/>
                </a:solidFill>
              </a:rPr>
              <a:t>X</a:t>
            </a:r>
            <a:endParaRPr lang="en-GB" sz="5400" dirty="0">
              <a:solidFill>
                <a:srgbClr val="FFFF00"/>
              </a:solidFill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3B74AA96-20B5-4951-C455-2D787E844B42}"/>
              </a:ext>
            </a:extLst>
          </p:cNvPr>
          <p:cNvSpPr txBox="1">
            <a:spLocks/>
          </p:cNvSpPr>
          <p:nvPr/>
        </p:nvSpPr>
        <p:spPr>
          <a:xfrm>
            <a:off x="3768969" y="1482071"/>
            <a:ext cx="2344616" cy="3309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FF0000"/>
                </a:solidFill>
              </a:rPr>
              <a:t>A    </a:t>
            </a:r>
            <a:r>
              <a:rPr lang="en-US" b="1" dirty="0" err="1">
                <a:solidFill>
                  <a:srgbClr val="FF0000"/>
                </a:solidFill>
              </a:rPr>
              <a:t>âr</a:t>
            </a:r>
            <a:r>
              <a:rPr lang="en-US" b="1" dirty="0">
                <a:solidFill>
                  <a:srgbClr val="FF0000"/>
                </a:solidFill>
              </a:rPr>
              <a:t>  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FF0000"/>
                </a:solidFill>
              </a:rPr>
              <a:t>B   </a:t>
            </a:r>
            <a:r>
              <a:rPr lang="en-US" b="1" dirty="0" err="1">
                <a:solidFill>
                  <a:srgbClr val="FF0000"/>
                </a:solidFill>
              </a:rPr>
              <a:t>coetir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FF0000"/>
                </a:solidFill>
              </a:rPr>
              <a:t>C    </a:t>
            </a:r>
            <a:r>
              <a:rPr lang="en-US" b="1" dirty="0" err="1">
                <a:solidFill>
                  <a:srgbClr val="FF0000"/>
                </a:solidFill>
              </a:rPr>
              <a:t>porfa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FF0000"/>
                </a:solidFill>
              </a:rPr>
              <a:t>D  </a:t>
            </a:r>
            <a:r>
              <a:rPr lang="en-US" b="1" dirty="0" err="1">
                <a:solidFill>
                  <a:srgbClr val="FF0000"/>
                </a:solidFill>
              </a:rPr>
              <a:t>chwarel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3F6B88E6-7CB3-C825-6EF0-7A4D20D33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y-GB" altLang="en-US" sz="2100" b="0" i="0" u="none" strike="noStrike" cap="none" normalizeH="0" baseline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âr</a:t>
            </a:r>
            <a:r>
              <a:rPr kumimoji="0" lang="cy-GB" altLang="en-US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cy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D19D9E32-23F4-FA8C-9F97-6FC018376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y-GB" altLang="en-US" sz="2100" b="0" i="0" u="none" strike="noStrike" cap="none" normalizeH="0" baseline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âr</a:t>
            </a:r>
            <a:r>
              <a:rPr kumimoji="0" lang="cy-GB" altLang="en-US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cy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54524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7568" y="2208946"/>
            <a:ext cx="7772400" cy="4532422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b="1" dirty="0"/>
              <a:t>Well done!</a:t>
            </a:r>
            <a:br>
              <a:rPr lang="en-GB" b="1" dirty="0"/>
            </a:br>
            <a:r>
              <a:rPr lang="en-GB" b="1" i="1" dirty="0"/>
              <a:t>Da </a:t>
            </a:r>
            <a:r>
              <a:rPr lang="en-GB" b="1" i="1" dirty="0" err="1"/>
              <a:t>iawn</a:t>
            </a:r>
            <a:r>
              <a:rPr lang="en-GB" b="1" i="1" dirty="0"/>
              <a:t>!</a:t>
            </a:r>
            <a:br>
              <a:rPr lang="en-US" b="1" dirty="0">
                <a:latin typeface="+mn-lt"/>
              </a:rPr>
            </a:br>
            <a:endParaRPr lang="en-GB" b="1" dirty="0">
              <a:latin typeface="+mn-lt"/>
            </a:endParaRPr>
          </a:p>
        </p:txBody>
      </p:sp>
      <p:pic>
        <p:nvPicPr>
          <p:cNvPr id="9218" name="Picture 2" descr="Image result for wales drag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452971"/>
            <a:ext cx="2885786" cy="2675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736" y="2610674"/>
            <a:ext cx="2784065" cy="18837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5EDD787-4C66-A5CF-2B42-1D69D53D2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453" y="334622"/>
            <a:ext cx="2793587" cy="279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64417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264DF-82F9-32A4-9D31-B54965E63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Tie breakers / Gwahanu’r goreuon!</a:t>
            </a:r>
            <a:endParaRPr lang="en-GB" dirty="0"/>
          </a:p>
        </p:txBody>
      </p:sp>
      <p:pic>
        <p:nvPicPr>
          <p:cNvPr id="1026" name="Picture 2" descr="Free Tug Of War Cartoon, Download Free Tug Of War Cartoon png images, Free  ClipArts on Clipart Library">
            <a:extLst>
              <a:ext uri="{FF2B5EF4-FFF2-40B4-BE49-F238E27FC236}">
                <a16:creationId xmlns:a16="http://schemas.microsoft.com/office/drawing/2014/main" id="{68CEDB6A-679B-4488-85E0-0E791732D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687" y="2583833"/>
            <a:ext cx="5606189" cy="2220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82949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8139" y="332656"/>
            <a:ext cx="9362661" cy="1152128"/>
          </a:xfrm>
        </p:spPr>
        <p:txBody>
          <a:bodyPr/>
          <a:lstStyle/>
          <a:p>
            <a:pPr marL="360363" indent="-360363">
              <a:buNone/>
            </a:pPr>
            <a:r>
              <a:rPr lang="en-GB" dirty="0"/>
              <a:t>1. </a:t>
            </a:r>
            <a:r>
              <a:rPr lang="en-GB" sz="3200" dirty="0"/>
              <a:t>In the World Wide Web what is the domain name for a welsh based website?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452" y="1484785"/>
            <a:ext cx="3731096" cy="3747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848139" y="5249896"/>
            <a:ext cx="8229600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indent="-360363">
              <a:buNone/>
            </a:pPr>
            <a:r>
              <a:rPr lang="en-GB" dirty="0"/>
              <a:t>1</a:t>
            </a:r>
            <a:r>
              <a:rPr lang="en-GB"/>
              <a:t>. Ar </a:t>
            </a:r>
            <a:r>
              <a:rPr lang="en-GB" dirty="0"/>
              <a:t>y We </a:t>
            </a:r>
            <a:r>
              <a:rPr lang="en-GB" dirty="0" err="1"/>
              <a:t>Byd-eang</a:t>
            </a:r>
            <a:r>
              <a:rPr lang="en-GB" dirty="0"/>
              <a:t> </a:t>
            </a:r>
            <a:r>
              <a:rPr lang="en-GB" dirty="0" err="1"/>
              <a:t>beth</a:t>
            </a:r>
            <a:r>
              <a:rPr lang="en-GB" dirty="0"/>
              <a:t> </a:t>
            </a:r>
            <a:r>
              <a:rPr lang="en-GB" dirty="0" err="1"/>
              <a:t>ydy’r</a:t>
            </a:r>
            <a:r>
              <a:rPr lang="en-GB" dirty="0"/>
              <a:t> </a:t>
            </a:r>
            <a:r>
              <a:rPr lang="en-GB" dirty="0" err="1"/>
              <a:t>enw</a:t>
            </a:r>
            <a:r>
              <a:rPr lang="en-GB" dirty="0"/>
              <a:t> a </a:t>
            </a:r>
            <a:r>
              <a:rPr lang="en-GB" dirty="0" err="1"/>
              <a:t>roddir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wefan</a:t>
            </a:r>
            <a:r>
              <a:rPr lang="en-GB" dirty="0"/>
              <a:t> a </a:t>
            </a:r>
            <a:r>
              <a:rPr lang="en-GB" dirty="0" err="1"/>
              <a:t>sefydlwyd</a:t>
            </a:r>
            <a:r>
              <a:rPr lang="en-GB" dirty="0"/>
              <a:t> </a:t>
            </a:r>
            <a:r>
              <a:rPr lang="en-GB" dirty="0" err="1"/>
              <a:t>yng</a:t>
            </a:r>
            <a:r>
              <a:rPr lang="en-GB" dirty="0"/>
              <a:t> </a:t>
            </a:r>
            <a:r>
              <a:rPr lang="en-GB" dirty="0" err="1"/>
              <a:t>Nghymru</a:t>
            </a: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5276597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620688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357" y="319403"/>
            <a:ext cx="9571787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/>
              <a:t>2. Which two lines of latitude lie across Wales?</a:t>
            </a:r>
          </a:p>
          <a:p>
            <a:pPr marL="0" indent="0">
              <a:buNone/>
            </a:pPr>
            <a:endParaRPr lang="en-GB" dirty="0"/>
          </a:p>
          <a:p>
            <a:pPr marL="514350" indent="-514350">
              <a:buFont typeface="+mj-lt"/>
              <a:buAutoNum type="alphaLcParenR"/>
            </a:pPr>
            <a:r>
              <a:rPr lang="en-GB" dirty="0"/>
              <a:t>51⁰N and 52⁰N</a:t>
            </a:r>
          </a:p>
          <a:p>
            <a:pPr marL="514350" indent="-514350">
              <a:buFont typeface="+mj-lt"/>
              <a:buAutoNum type="alphaLcParenR"/>
            </a:pPr>
            <a:r>
              <a:rPr lang="en-GB" dirty="0"/>
              <a:t>52⁰N and 53⁰N</a:t>
            </a:r>
          </a:p>
          <a:p>
            <a:pPr marL="514350" indent="-514350">
              <a:buFont typeface="+mj-lt"/>
              <a:buAutoNum type="alphaLcParenR"/>
            </a:pPr>
            <a:r>
              <a:rPr lang="en-GB" dirty="0"/>
              <a:t>53⁰N and 54⁰N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i="1" dirty="0"/>
              <a:t>2. </a:t>
            </a:r>
            <a:r>
              <a:rPr lang="en-GB" sz="3200" i="1"/>
              <a:t>Pa ddwy </a:t>
            </a:r>
            <a:r>
              <a:rPr lang="en-GB" sz="3200" i="1" err="1"/>
              <a:t>linell</a:t>
            </a:r>
            <a:r>
              <a:rPr lang="en-GB" sz="3200" i="1"/>
              <a:t> lledred </a:t>
            </a:r>
            <a:r>
              <a:rPr lang="en-GB" sz="3200" i="1" dirty="0" err="1"/>
              <a:t>sy’n</a:t>
            </a:r>
            <a:r>
              <a:rPr lang="en-GB" sz="3200" i="1" dirty="0"/>
              <a:t> </a:t>
            </a:r>
            <a:r>
              <a:rPr lang="en-GB" sz="3200" i="1" dirty="0" err="1"/>
              <a:t>gorwedd</a:t>
            </a:r>
            <a:r>
              <a:rPr lang="en-GB" sz="3200" i="1" dirty="0"/>
              <a:t> </a:t>
            </a:r>
            <a:r>
              <a:rPr lang="en-GB" sz="3200" i="1" dirty="0" err="1"/>
              <a:t>ar</a:t>
            </a:r>
            <a:r>
              <a:rPr lang="en-GB" sz="3200" i="1" dirty="0"/>
              <a:t> draws </a:t>
            </a:r>
            <a:r>
              <a:rPr lang="en-GB" sz="3200" i="1" dirty="0" err="1"/>
              <a:t>Cymru</a:t>
            </a:r>
            <a:r>
              <a:rPr lang="en-GB" sz="3200" i="1" dirty="0"/>
              <a:t>?</a:t>
            </a:r>
          </a:p>
          <a:p>
            <a:pPr marL="0" indent="0">
              <a:buNone/>
            </a:pPr>
            <a:r>
              <a:rPr lang="en-GB" b="1" i="1" dirty="0"/>
              <a:t>a) </a:t>
            </a:r>
            <a:r>
              <a:rPr lang="en-GB" dirty="0"/>
              <a:t>51⁰G and 52⁰G</a:t>
            </a:r>
          </a:p>
          <a:p>
            <a:pPr marL="0" indent="0">
              <a:buNone/>
            </a:pPr>
            <a:r>
              <a:rPr lang="en-GB" b="1" i="1" dirty="0"/>
              <a:t>b) </a:t>
            </a:r>
            <a:r>
              <a:rPr lang="en-GB" dirty="0"/>
              <a:t>52⁰G and 53⁰G</a:t>
            </a:r>
          </a:p>
          <a:p>
            <a:pPr marL="0" indent="0">
              <a:buNone/>
            </a:pPr>
            <a:r>
              <a:rPr lang="en-GB" b="1" i="1" dirty="0"/>
              <a:t>c) </a:t>
            </a:r>
            <a:r>
              <a:rPr lang="en-GB" dirty="0"/>
              <a:t>53⁰G and 54⁰G</a:t>
            </a:r>
          </a:p>
          <a:p>
            <a:pPr marL="0" indent="0">
              <a:buNone/>
            </a:pPr>
            <a:endParaRPr lang="en-GB" b="1" i="1" dirty="0"/>
          </a:p>
          <a:p>
            <a:endParaRPr lang="en-GB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168" y="1157287"/>
            <a:ext cx="3395053" cy="255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1804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F7081-52A7-94DE-2502-0FBE356EE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</a:t>
            </a:r>
            <a:endParaRPr lang="en-GB" dirty="0"/>
          </a:p>
        </p:txBody>
      </p:sp>
      <p:pic>
        <p:nvPicPr>
          <p:cNvPr id="3" name="Picture 2" descr="http://news.bbcimg.co.uk/media/images/61006000/jpg/_61006636_827e3286-e5f9-4966-91be-79d055c01d1c.jpg">
            <a:hlinkClick r:id="rId2"/>
            <a:extLst>
              <a:ext uri="{FF2B5EF4-FFF2-40B4-BE49-F238E27FC236}">
                <a16:creationId xmlns:a16="http://schemas.microsoft.com/office/drawing/2014/main" id="{0942FDA0-D05B-4F24-E024-A425FC032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0678" y="1027906"/>
            <a:ext cx="9603122" cy="54041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049529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78296" y="355774"/>
            <a:ext cx="99325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/>
              <a:t>3. Which village in South Wales saw a coal mine disaster in 1966 that killed 166 of the village’s school children?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-166977" y="5168949"/>
            <a:ext cx="11432385" cy="168905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-GB" dirty="0"/>
              <a:t>        3. Ym mha bentref yn Ne Cymru yn 1966 y gwelwyd    </a:t>
            </a:r>
          </a:p>
          <a:p>
            <a:pPr marL="0" indent="0">
              <a:buNone/>
            </a:pPr>
            <a:r>
              <a:rPr lang="cy-GB" dirty="0"/>
              <a:t>          trychineb lofaol a laddodd 166 o blant ysgol y pentref?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769" y="1772816"/>
            <a:ext cx="4292699" cy="320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00560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24070" y="116632"/>
            <a:ext cx="10136426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400" dirty="0"/>
              <a:t>4. Which King built a large, linear earthwork between </a:t>
            </a:r>
          </a:p>
          <a:p>
            <a:pPr algn="l"/>
            <a:r>
              <a:rPr lang="en-GB" sz="3400" dirty="0"/>
              <a:t>    Wales and England in the 8</a:t>
            </a:r>
            <a:r>
              <a:rPr lang="en-GB" sz="3400" baseline="30000" dirty="0"/>
              <a:t>th</a:t>
            </a:r>
            <a:r>
              <a:rPr lang="en-GB" sz="3400" dirty="0"/>
              <a:t> Century?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24070" y="5460082"/>
            <a:ext cx="1091316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3400" dirty="0"/>
              <a:t>4. Pa frenin adeiladodd glawdd rhwng Cymru a Lloegr yn yr    </a:t>
            </a:r>
          </a:p>
          <a:p>
            <a:pPr algn="l"/>
            <a:r>
              <a:rPr lang="cy-GB" sz="3400" dirty="0"/>
              <a:t>    8fed ganrif?</a:t>
            </a:r>
            <a:endParaRPr lang="en-GB" sz="3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8913" y="1816249"/>
            <a:ext cx="6734175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8628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5. Name the stadium in which the Ospreys rugby team play.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56591" y="5445224"/>
            <a:ext cx="1065474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/>
              <a:t>5. </a:t>
            </a:r>
            <a:r>
              <a:rPr lang="en-GB" sz="3600" dirty="0" err="1"/>
              <a:t>Enwch</a:t>
            </a:r>
            <a:r>
              <a:rPr lang="en-GB" sz="3600" dirty="0"/>
              <a:t> y </a:t>
            </a:r>
            <a:r>
              <a:rPr lang="en-GB" sz="3600" dirty="0" err="1"/>
              <a:t>stadiwm</a:t>
            </a:r>
            <a:r>
              <a:rPr lang="en-GB" sz="3600" dirty="0"/>
              <a:t> </a:t>
            </a:r>
            <a:r>
              <a:rPr lang="en-GB" sz="3600" dirty="0" err="1"/>
              <a:t>lle</a:t>
            </a:r>
            <a:r>
              <a:rPr lang="en-GB" sz="3600" dirty="0"/>
              <a:t> </a:t>
            </a:r>
            <a:r>
              <a:rPr lang="en-GB" sz="3600" dirty="0" err="1"/>
              <a:t>mae</a:t>
            </a:r>
            <a:r>
              <a:rPr lang="en-GB" sz="3600" dirty="0"/>
              <a:t> </a:t>
            </a:r>
            <a:r>
              <a:rPr lang="en-GB" sz="3600" dirty="0" err="1"/>
              <a:t>tim</a:t>
            </a:r>
            <a:r>
              <a:rPr lang="en-GB" sz="3600" dirty="0"/>
              <a:t> </a:t>
            </a:r>
            <a:r>
              <a:rPr lang="en-GB" sz="3600" dirty="0" err="1"/>
              <a:t>rygbi’r</a:t>
            </a:r>
            <a:r>
              <a:rPr lang="en-GB" sz="3600" dirty="0"/>
              <a:t> </a:t>
            </a:r>
            <a:r>
              <a:rPr lang="en-GB" sz="3600" dirty="0" err="1"/>
              <a:t>Gweilch</a:t>
            </a:r>
            <a:r>
              <a:rPr lang="en-GB" sz="3600" dirty="0"/>
              <a:t> </a:t>
            </a:r>
            <a:r>
              <a:rPr lang="en-GB" sz="3600" dirty="0" err="1"/>
              <a:t>yn</a:t>
            </a:r>
            <a:r>
              <a:rPr lang="en-GB" sz="3600" dirty="0"/>
              <a:t> </a:t>
            </a:r>
            <a:r>
              <a:rPr lang="en-GB" sz="3600" dirty="0" err="1"/>
              <a:t>chwarae</a:t>
            </a:r>
            <a:r>
              <a:rPr lang="en-GB" i="1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680" y="1628801"/>
            <a:ext cx="5688632" cy="366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580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37029-FF0A-5319-DF7F-A0F483F6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6. </a:t>
            </a:r>
            <a:endParaRPr lang="en-GB" dirty="0"/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73A7ACBE-99BA-7FD2-B1A4-57EA1E78F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626" y="1027906"/>
            <a:ext cx="9838255" cy="515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613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6873</TotalTime>
  <Words>2268</Words>
  <Application>Microsoft Office PowerPoint</Application>
  <PresentationFormat>Widescreen</PresentationFormat>
  <Paragraphs>283</Paragraphs>
  <Slides>82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9" baseType="lpstr">
      <vt:lpstr>Arial</vt:lpstr>
      <vt:lpstr>Arial MT Bold</vt:lpstr>
      <vt:lpstr>Calibri</vt:lpstr>
      <vt:lpstr>Calibri Light</vt:lpstr>
      <vt:lpstr>inherit</vt:lpstr>
      <vt:lpstr>wf_segoe-ui_normal</vt:lpstr>
      <vt:lpstr>Office Theme</vt:lpstr>
      <vt:lpstr>WELCOME!  WelshWise Quiz 2023  Cwis ‘WelshWise’ 2023  CROESO! </vt:lpstr>
      <vt:lpstr>PowerPoint Presentation</vt:lpstr>
      <vt:lpstr>Round 1 Where am I?</vt:lpstr>
      <vt:lpstr>1.  </vt:lpstr>
      <vt:lpstr>2. </vt:lpstr>
      <vt:lpstr>3. </vt:lpstr>
      <vt:lpstr>4. </vt:lpstr>
      <vt:lpstr>5.</vt:lpstr>
      <vt:lpstr>6. </vt:lpstr>
      <vt:lpstr>7. </vt:lpstr>
      <vt:lpstr>8.</vt:lpstr>
      <vt:lpstr>PowerPoint Presentation</vt:lpstr>
      <vt:lpstr>1. What percentage of the Welsh economy depends on       tourism?  </vt:lpstr>
      <vt:lpstr>2. Which attraction in Wales has the most visitors each      year? </vt:lpstr>
      <vt:lpstr>3.  Which large resort and spa was built to attract        international  tourists to the 2010 Ryder Cup golf        tournament? </vt:lpstr>
      <vt:lpstr>4. Why did these photographs of the lonely tree  on      Llyn Padarn Llanberis, and Blue Lagoon Abereiddy,      become tourist hotspots? </vt:lpstr>
      <vt:lpstr>5.  Which village near Porthmadog on the west coast of         Wales is famous for its pottery and ceramics?</vt:lpstr>
      <vt:lpstr>6.  What do these areas of Wales, shaded green, have in       common?</vt:lpstr>
      <vt:lpstr>7. Where in Wales can you fly for 1.5kms, over a lake, at       up to 125mph? </vt:lpstr>
      <vt:lpstr>8. What visitor attraction do all of these places have in       common?</vt:lpstr>
      <vt:lpstr>Round 3      Global connections Individual round</vt:lpstr>
      <vt:lpstr>1. In which region of a South American country is Welsh      spoken?</vt:lpstr>
      <vt:lpstr>2. Which BBC TV series has a global audience and has been       filmed in Cardiff since 2005?</vt:lpstr>
      <vt:lpstr>3. How many countries attend the annual Llangollen      International Eisteddfod? (To the nearest 10) </vt:lpstr>
      <vt:lpstr>4. Which state in Australia, whose capital is           Sydney, is named after a region of Wales? </vt:lpstr>
      <vt:lpstr>5. Which country was Wales’ largest trading partner in       terms of % of exports in 2021? </vt:lpstr>
      <vt:lpstr>6. Which Welsh town holds an international literary      festival every year? </vt:lpstr>
      <vt:lpstr>7. Which one of the world’s highest mountains is named       after a Welshman? </vt:lpstr>
      <vt:lpstr>8. Which town is the ‘McDonald’s capital’ in Wales?</vt:lpstr>
      <vt:lpstr>Round 4  Fieldwork alphabet</vt:lpstr>
      <vt:lpstr>1.  What A measures wind speed?</vt:lpstr>
      <vt:lpstr>2.  What sampling method gathers measurements at       irregular intervals?</vt:lpstr>
      <vt:lpstr>3.  What Q gathers information from people?</vt:lpstr>
      <vt:lpstr>4.  What H is a statement to be tested in fieldwork?</vt:lpstr>
      <vt:lpstr>5. What T is a line along which data is collected?</vt:lpstr>
      <vt:lpstr>6. What type of graph best shows how river speed       changes with distance downstream?</vt:lpstr>
      <vt:lpstr>7. Which M describes what you actually did in your       fieldwork?</vt:lpstr>
      <vt:lpstr>8.  What R should you consider before going out to do       fieldwork?</vt:lpstr>
      <vt:lpstr>Break  </vt:lpstr>
      <vt:lpstr>Round 5   Maps</vt:lpstr>
      <vt:lpstr>1.  What sort of woodland is found in square 6601?</vt:lpstr>
      <vt:lpstr>2.  Is the drainage in 5801 natural or man-made?</vt:lpstr>
      <vt:lpstr>3.  What is the significance of the shaded yellow line on       the map?</vt:lpstr>
      <vt:lpstr>4. How has the railway line been kept level in 5605 and          5606?</vt:lpstr>
      <vt:lpstr>5. What landform is found in square 6004?</vt:lpstr>
      <vt:lpstr>6.  What is the most likely type of employment in       Tywyn?</vt:lpstr>
      <vt:lpstr>7. What is the danger in square 6406?</vt:lpstr>
      <vt:lpstr>8. How is Tywyn trying to be more sustainable? </vt:lpstr>
      <vt:lpstr>PowerPoint Presentation</vt:lpstr>
      <vt:lpstr>1. What is the name of the longest river wholly or       partially in Wales?   </vt:lpstr>
      <vt:lpstr>2.  Which Bay lies to the west of the Wales coastline?</vt:lpstr>
      <vt:lpstr>3. What is the name of the flat area on either side of a       river? </vt:lpstr>
      <vt:lpstr>PowerPoint Presentation</vt:lpstr>
      <vt:lpstr>5. Which direction best represents the flow of rivers in       south Wales? </vt:lpstr>
      <vt:lpstr>6. Which of the following is the odd one out?</vt:lpstr>
      <vt:lpstr>7. Enwch y tirffurf arfordirol yma.</vt:lpstr>
      <vt:lpstr>8.  What is the name of this type of coastal defence?</vt:lpstr>
      <vt:lpstr>PowerPoint Presentation</vt:lpstr>
      <vt:lpstr>1. What was the original name of the Principality       Stadium   in Cardiff?</vt:lpstr>
      <vt:lpstr>2. Which event held, in mid Wales, features wife       carrying, husband dragging, and bog snorkelling?  </vt:lpstr>
      <vt:lpstr>3. How many trails are there in BikePark Wales?  </vt:lpstr>
      <vt:lpstr>4. What is the name of the challenge to reach the      summit of the 3 highest mountains in Wales within a      24-hour period?  </vt:lpstr>
      <vt:lpstr>5. Which Welsh city is home to one of the world’s        oldest football clubs? </vt:lpstr>
      <vt:lpstr>6. How many medals did Wales win in the 2022      Commonwealth games?</vt:lpstr>
      <vt:lpstr>7. Which team, based in Cardiff, participates in "The         Hundred" cricket competition?  </vt:lpstr>
      <vt:lpstr>8. Which is the only Welsh football team to have       won the FA Cup? </vt:lpstr>
      <vt:lpstr>PowerPoint Presentation</vt:lpstr>
      <vt:lpstr>1. In which direction is north on the image below?</vt:lpstr>
      <vt:lpstr>2.  What economic activity is shown in this image?</vt:lpstr>
      <vt:lpstr>3.  What is the construction marked X on the photograph?</vt:lpstr>
      <vt:lpstr>4.  Which area of housing is likely to be the oldest?</vt:lpstr>
      <vt:lpstr>5. What is the significance      of the dashed line on      the map?</vt:lpstr>
      <vt:lpstr>6. What land use is shown in this image?</vt:lpstr>
      <vt:lpstr>7. What is the name for       this pattern of settlement?</vt:lpstr>
      <vt:lpstr>8. What land use is found at point X ?</vt:lpstr>
      <vt:lpstr>      Well done! Da iawn! </vt:lpstr>
      <vt:lpstr>Tie breakers / Gwahanu’r goreuon!</vt:lpstr>
      <vt:lpstr>PowerPoint Presentation</vt:lpstr>
      <vt:lpstr>  </vt:lpstr>
      <vt:lpstr>PowerPoint Presentation</vt:lpstr>
      <vt:lpstr>PowerPoint Presentation</vt:lpstr>
      <vt:lpstr>5. Name the stadium in which the Ospreys rugby team play.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WELCOME!  WelshWise Quiz 2023  Cwis ‘WelshWise’ 2023  CROESO!</dc:title>
  <dc:creator>Gill Miller</dc:creator>
  <cp:lastModifiedBy>Gill Miller</cp:lastModifiedBy>
  <cp:revision>22</cp:revision>
  <dcterms:created xsi:type="dcterms:W3CDTF">2022-12-20T15:30:40Z</dcterms:created>
  <dcterms:modified xsi:type="dcterms:W3CDTF">2023-02-01T16:02:13Z</dcterms:modified>
</cp:coreProperties>
</file>