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309" r:id="rId6"/>
    <p:sldId id="337" r:id="rId7"/>
    <p:sldId id="303" r:id="rId8"/>
    <p:sldId id="258" r:id="rId9"/>
    <p:sldId id="339" r:id="rId10"/>
    <p:sldId id="340" r:id="rId11"/>
    <p:sldId id="310" r:id="rId12"/>
    <p:sldId id="279" r:id="rId13"/>
    <p:sldId id="311" r:id="rId14"/>
    <p:sldId id="312" r:id="rId15"/>
    <p:sldId id="313" r:id="rId16"/>
    <p:sldId id="324" r:id="rId17"/>
    <p:sldId id="329" r:id="rId18"/>
    <p:sldId id="330" r:id="rId19"/>
    <p:sldId id="327" r:id="rId20"/>
    <p:sldId id="326" r:id="rId21"/>
    <p:sldId id="341" r:id="rId22"/>
    <p:sldId id="34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00FF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63" autoAdjust="0"/>
    <p:restoredTop sz="84900"/>
  </p:normalViewPr>
  <p:slideViewPr>
    <p:cSldViewPr snapToGrid="0">
      <p:cViewPr varScale="1">
        <p:scale>
          <a:sx n="74" d="100"/>
          <a:sy n="74" d="100"/>
        </p:scale>
        <p:origin x="9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BDE3A9-D247-BC4B-B988-282526EB7142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F51A79F-F162-EC4F-8C6F-ABD9B44A49DC}">
      <dgm:prSet phldrT="[Text]"/>
      <dgm:spPr/>
      <dgm:t>
        <a:bodyPr/>
        <a:lstStyle/>
        <a:p>
          <a:r>
            <a:rPr lang="en-GB" dirty="0"/>
            <a:t>Plan</a:t>
          </a:r>
        </a:p>
      </dgm:t>
    </dgm:pt>
    <dgm:pt modelId="{E752E17C-37A6-824A-B485-2024AE2F9F11}" type="parTrans" cxnId="{9D7CDCA2-1CC1-8A44-A00E-EEB14BC8A579}">
      <dgm:prSet/>
      <dgm:spPr/>
      <dgm:t>
        <a:bodyPr/>
        <a:lstStyle/>
        <a:p>
          <a:endParaRPr lang="en-GB"/>
        </a:p>
      </dgm:t>
    </dgm:pt>
    <dgm:pt modelId="{BEE2B959-57AF-B245-B45B-3DA09A365DDF}" type="sibTrans" cxnId="{9D7CDCA2-1CC1-8A44-A00E-EEB14BC8A579}">
      <dgm:prSet/>
      <dgm:spPr/>
      <dgm:t>
        <a:bodyPr/>
        <a:lstStyle/>
        <a:p>
          <a:endParaRPr lang="en-GB"/>
        </a:p>
      </dgm:t>
    </dgm:pt>
    <dgm:pt modelId="{308060CA-E0BC-8846-97D7-E5817144E95E}">
      <dgm:prSet phldrT="[Text]" custT="1"/>
      <dgm:spPr/>
      <dgm:t>
        <a:bodyPr/>
        <a:lstStyle/>
        <a:p>
          <a:pPr>
            <a:buNone/>
          </a:pPr>
          <a:r>
            <a:rPr lang="en-GB" sz="2000" dirty="0"/>
            <a:t>Design the quiz</a:t>
          </a:r>
        </a:p>
      </dgm:t>
    </dgm:pt>
    <dgm:pt modelId="{53D8F4F0-4429-C344-8EF9-E2715767D795}" type="parTrans" cxnId="{9F9F55CB-C72D-974B-B995-C6B1794C8A80}">
      <dgm:prSet/>
      <dgm:spPr/>
      <dgm:t>
        <a:bodyPr/>
        <a:lstStyle/>
        <a:p>
          <a:endParaRPr lang="en-GB"/>
        </a:p>
      </dgm:t>
    </dgm:pt>
    <dgm:pt modelId="{7AEF78AE-EB0E-CE4F-B9A3-FEB7897C8E02}" type="sibTrans" cxnId="{9F9F55CB-C72D-974B-B995-C6B1794C8A80}">
      <dgm:prSet/>
      <dgm:spPr/>
      <dgm:t>
        <a:bodyPr/>
        <a:lstStyle/>
        <a:p>
          <a:endParaRPr lang="en-GB"/>
        </a:p>
      </dgm:t>
    </dgm:pt>
    <dgm:pt modelId="{72A07E42-AA9D-454E-8170-711D3073ABEE}">
      <dgm:prSet phldrT="[Text]"/>
      <dgm:spPr/>
      <dgm:t>
        <a:bodyPr/>
        <a:lstStyle/>
        <a:p>
          <a:r>
            <a:rPr lang="en-GB" dirty="0"/>
            <a:t>Monitor</a:t>
          </a:r>
        </a:p>
      </dgm:t>
    </dgm:pt>
    <dgm:pt modelId="{03792E97-2D29-D14D-9095-7F790021F054}" type="parTrans" cxnId="{1AC81510-4C1A-4841-929B-F03707777D26}">
      <dgm:prSet/>
      <dgm:spPr/>
      <dgm:t>
        <a:bodyPr/>
        <a:lstStyle/>
        <a:p>
          <a:endParaRPr lang="en-GB"/>
        </a:p>
      </dgm:t>
    </dgm:pt>
    <dgm:pt modelId="{FA60B40B-8480-344B-8B5A-EE79725C37BF}" type="sibTrans" cxnId="{1AC81510-4C1A-4841-929B-F03707777D26}">
      <dgm:prSet/>
      <dgm:spPr/>
      <dgm:t>
        <a:bodyPr/>
        <a:lstStyle/>
        <a:p>
          <a:endParaRPr lang="en-GB"/>
        </a:p>
      </dgm:t>
    </dgm:pt>
    <dgm:pt modelId="{ADE60F42-73E2-6A4D-AEEE-B7A93135F6AC}">
      <dgm:prSet phldrT="[Text]" custT="1"/>
      <dgm:spPr/>
      <dgm:t>
        <a:bodyPr/>
        <a:lstStyle/>
        <a:p>
          <a:pPr>
            <a:buNone/>
          </a:pPr>
          <a:r>
            <a:rPr lang="en-GB" sz="2000" dirty="0"/>
            <a:t>Complete and mark the quiz</a:t>
          </a:r>
        </a:p>
      </dgm:t>
    </dgm:pt>
    <dgm:pt modelId="{58C9E4E5-FE70-A44D-A9FA-2B20F5CAAF2E}" type="parTrans" cxnId="{619D0C50-74E5-D841-A2E8-BCDFF7370601}">
      <dgm:prSet/>
      <dgm:spPr/>
      <dgm:t>
        <a:bodyPr/>
        <a:lstStyle/>
        <a:p>
          <a:endParaRPr lang="en-GB"/>
        </a:p>
      </dgm:t>
    </dgm:pt>
    <dgm:pt modelId="{CC0444A8-3A03-F844-81EC-234EE4F8FCA7}" type="sibTrans" cxnId="{619D0C50-74E5-D841-A2E8-BCDFF7370601}">
      <dgm:prSet/>
      <dgm:spPr/>
      <dgm:t>
        <a:bodyPr/>
        <a:lstStyle/>
        <a:p>
          <a:endParaRPr lang="en-GB"/>
        </a:p>
      </dgm:t>
    </dgm:pt>
    <dgm:pt modelId="{48C2666A-94AC-7D4D-90EE-211F4E4C9681}">
      <dgm:prSet phldrT="[Text]"/>
      <dgm:spPr/>
      <dgm:t>
        <a:bodyPr/>
        <a:lstStyle/>
        <a:p>
          <a:r>
            <a:rPr lang="en-GB" dirty="0"/>
            <a:t>Evaluate</a:t>
          </a:r>
        </a:p>
      </dgm:t>
    </dgm:pt>
    <dgm:pt modelId="{0424C085-9084-4D41-A7C7-51085629F53E}" type="parTrans" cxnId="{4CC7F3E8-A054-3F40-815C-73F36265AB28}">
      <dgm:prSet/>
      <dgm:spPr/>
      <dgm:t>
        <a:bodyPr/>
        <a:lstStyle/>
        <a:p>
          <a:endParaRPr lang="en-GB"/>
        </a:p>
      </dgm:t>
    </dgm:pt>
    <dgm:pt modelId="{4FEB57A3-555D-DC41-9AEB-05F9B5EB83A1}" type="sibTrans" cxnId="{4CC7F3E8-A054-3F40-815C-73F36265AB28}">
      <dgm:prSet/>
      <dgm:spPr/>
      <dgm:t>
        <a:bodyPr/>
        <a:lstStyle/>
        <a:p>
          <a:endParaRPr lang="en-GB"/>
        </a:p>
      </dgm:t>
    </dgm:pt>
    <dgm:pt modelId="{CEBA0D92-A4B1-2C47-BF24-E82F7D2C2D76}">
      <dgm:prSet phldrT="[Text]" custT="1"/>
      <dgm:spPr/>
      <dgm:t>
        <a:bodyPr/>
        <a:lstStyle/>
        <a:p>
          <a:pPr>
            <a:buNone/>
          </a:pPr>
          <a:r>
            <a:rPr lang="en-GB" sz="2000" dirty="0"/>
            <a:t>What do I now need to revise?</a:t>
          </a:r>
        </a:p>
      </dgm:t>
    </dgm:pt>
    <dgm:pt modelId="{CBA01266-4D31-A44F-8D4F-81A9F52366E7}" type="parTrans" cxnId="{27E4AEFE-5F1F-F244-ABDD-059A37BD04E1}">
      <dgm:prSet/>
      <dgm:spPr/>
      <dgm:t>
        <a:bodyPr/>
        <a:lstStyle/>
        <a:p>
          <a:endParaRPr lang="en-GB"/>
        </a:p>
      </dgm:t>
    </dgm:pt>
    <dgm:pt modelId="{323CE365-ED85-D743-B537-6D2FF8E1A9FB}" type="sibTrans" cxnId="{27E4AEFE-5F1F-F244-ABDD-059A37BD04E1}">
      <dgm:prSet/>
      <dgm:spPr/>
      <dgm:t>
        <a:bodyPr/>
        <a:lstStyle/>
        <a:p>
          <a:endParaRPr lang="en-GB"/>
        </a:p>
      </dgm:t>
    </dgm:pt>
    <dgm:pt modelId="{DC724615-1F03-C249-9C9D-164A0F220BF6}" type="pres">
      <dgm:prSet presAssocID="{C5BDE3A9-D247-BC4B-B988-282526EB7142}" presName="rootnode" presStyleCnt="0">
        <dgm:presLayoutVars>
          <dgm:chMax/>
          <dgm:chPref/>
          <dgm:dir/>
          <dgm:animLvl val="lvl"/>
        </dgm:presLayoutVars>
      </dgm:prSet>
      <dgm:spPr/>
    </dgm:pt>
    <dgm:pt modelId="{50F0DB22-831B-6F48-89CE-006728559478}" type="pres">
      <dgm:prSet presAssocID="{7F51A79F-F162-EC4F-8C6F-ABD9B44A49DC}" presName="composite" presStyleCnt="0"/>
      <dgm:spPr/>
    </dgm:pt>
    <dgm:pt modelId="{6936659D-E707-974A-B8E8-B161C823F337}" type="pres">
      <dgm:prSet presAssocID="{7F51A79F-F162-EC4F-8C6F-ABD9B44A49DC}" presName="bentUpArrow1" presStyleLbl="alignImgPlace1" presStyleIdx="0" presStyleCnt="2"/>
      <dgm:spPr/>
    </dgm:pt>
    <dgm:pt modelId="{72D819D7-BB68-E64E-B66F-DF2A15D7CEE5}" type="pres">
      <dgm:prSet presAssocID="{7F51A79F-F162-EC4F-8C6F-ABD9B44A49DC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3D5F606B-D0DA-4746-9E11-2D61A26BD607}" type="pres">
      <dgm:prSet presAssocID="{7F51A79F-F162-EC4F-8C6F-ABD9B44A49DC}" presName="ChildText" presStyleLbl="revTx" presStyleIdx="0" presStyleCnt="3" custScaleX="194013" custLinFactNeighborX="50443">
        <dgm:presLayoutVars>
          <dgm:chMax val="0"/>
          <dgm:chPref val="0"/>
          <dgm:bulletEnabled val="1"/>
        </dgm:presLayoutVars>
      </dgm:prSet>
      <dgm:spPr/>
    </dgm:pt>
    <dgm:pt modelId="{60550308-F837-6344-8476-7EF4B79F5985}" type="pres">
      <dgm:prSet presAssocID="{BEE2B959-57AF-B245-B45B-3DA09A365DDF}" presName="sibTrans" presStyleCnt="0"/>
      <dgm:spPr/>
    </dgm:pt>
    <dgm:pt modelId="{C531F4EC-43EB-9C44-98B9-AFB36EB59A01}" type="pres">
      <dgm:prSet presAssocID="{72A07E42-AA9D-454E-8170-711D3073ABEE}" presName="composite" presStyleCnt="0"/>
      <dgm:spPr/>
    </dgm:pt>
    <dgm:pt modelId="{201E609F-BFE4-C245-82A7-39461DFA8BFC}" type="pres">
      <dgm:prSet presAssocID="{72A07E42-AA9D-454E-8170-711D3073ABEE}" presName="bentUpArrow1" presStyleLbl="alignImgPlace1" presStyleIdx="1" presStyleCnt="2"/>
      <dgm:spPr/>
    </dgm:pt>
    <dgm:pt modelId="{F0D393EC-0904-184F-82B3-F8F3A90F3C0A}" type="pres">
      <dgm:prSet presAssocID="{72A07E42-AA9D-454E-8170-711D3073ABE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FB675189-FD79-9E44-9950-35B6842C8895}" type="pres">
      <dgm:prSet presAssocID="{72A07E42-AA9D-454E-8170-711D3073ABEE}" presName="ChildText" presStyleLbl="revTx" presStyleIdx="1" presStyleCnt="3" custScaleX="172873" custLinFactNeighborX="36031" custLinFactNeighborY="4669">
        <dgm:presLayoutVars>
          <dgm:chMax val="0"/>
          <dgm:chPref val="0"/>
          <dgm:bulletEnabled val="1"/>
        </dgm:presLayoutVars>
      </dgm:prSet>
      <dgm:spPr/>
    </dgm:pt>
    <dgm:pt modelId="{EB0EF44C-7447-8545-8C48-350A674789DE}" type="pres">
      <dgm:prSet presAssocID="{FA60B40B-8480-344B-8B5A-EE79725C37BF}" presName="sibTrans" presStyleCnt="0"/>
      <dgm:spPr/>
    </dgm:pt>
    <dgm:pt modelId="{0B34EAC4-ADEA-4540-BFE0-87BBD3434338}" type="pres">
      <dgm:prSet presAssocID="{48C2666A-94AC-7D4D-90EE-211F4E4C9681}" presName="composite" presStyleCnt="0"/>
      <dgm:spPr/>
    </dgm:pt>
    <dgm:pt modelId="{060FB794-06F0-1443-AECC-29896603B6E7}" type="pres">
      <dgm:prSet presAssocID="{48C2666A-94AC-7D4D-90EE-211F4E4C968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7311D9F3-F116-204D-9620-764E42F2F4D5}" type="pres">
      <dgm:prSet presAssocID="{48C2666A-94AC-7D4D-90EE-211F4E4C9681}" presName="FinalChildText" presStyleLbl="revTx" presStyleIdx="2" presStyleCnt="3" custScaleX="143398" custLinFactNeighborX="33725" custLinFactNeighborY="2321">
        <dgm:presLayoutVars>
          <dgm:chMax val="0"/>
          <dgm:chPref val="0"/>
          <dgm:bulletEnabled val="1"/>
        </dgm:presLayoutVars>
      </dgm:prSet>
      <dgm:spPr/>
    </dgm:pt>
  </dgm:ptLst>
  <dgm:cxnLst>
    <dgm:cxn modelId="{1AC81510-4C1A-4841-929B-F03707777D26}" srcId="{C5BDE3A9-D247-BC4B-B988-282526EB7142}" destId="{72A07E42-AA9D-454E-8170-711D3073ABEE}" srcOrd="1" destOrd="0" parTransId="{03792E97-2D29-D14D-9095-7F790021F054}" sibTransId="{FA60B40B-8480-344B-8B5A-EE79725C37BF}"/>
    <dgm:cxn modelId="{F3F1A260-3D9B-9B4F-BE9B-09AD7714A62D}" type="presOf" srcId="{308060CA-E0BC-8846-97D7-E5817144E95E}" destId="{3D5F606B-D0DA-4746-9E11-2D61A26BD607}" srcOrd="0" destOrd="0" presId="urn:microsoft.com/office/officeart/2005/8/layout/StepDownProcess"/>
    <dgm:cxn modelId="{619D0C50-74E5-D841-A2E8-BCDFF7370601}" srcId="{72A07E42-AA9D-454E-8170-711D3073ABEE}" destId="{ADE60F42-73E2-6A4D-AEEE-B7A93135F6AC}" srcOrd="0" destOrd="0" parTransId="{58C9E4E5-FE70-A44D-A9FA-2B20F5CAAF2E}" sibTransId="{CC0444A8-3A03-F844-81EC-234EE4F8FCA7}"/>
    <dgm:cxn modelId="{9D7CDCA2-1CC1-8A44-A00E-EEB14BC8A579}" srcId="{C5BDE3A9-D247-BC4B-B988-282526EB7142}" destId="{7F51A79F-F162-EC4F-8C6F-ABD9B44A49DC}" srcOrd="0" destOrd="0" parTransId="{E752E17C-37A6-824A-B485-2024AE2F9F11}" sibTransId="{BEE2B959-57AF-B245-B45B-3DA09A365DDF}"/>
    <dgm:cxn modelId="{E0EADFB8-3231-4245-9A62-1EA857C99455}" type="presOf" srcId="{7F51A79F-F162-EC4F-8C6F-ABD9B44A49DC}" destId="{72D819D7-BB68-E64E-B66F-DF2A15D7CEE5}" srcOrd="0" destOrd="0" presId="urn:microsoft.com/office/officeart/2005/8/layout/StepDownProcess"/>
    <dgm:cxn modelId="{E897ECB8-8FAD-BB40-879F-B17E2EE9BCC4}" type="presOf" srcId="{C5BDE3A9-D247-BC4B-B988-282526EB7142}" destId="{DC724615-1F03-C249-9C9D-164A0F220BF6}" srcOrd="0" destOrd="0" presId="urn:microsoft.com/office/officeart/2005/8/layout/StepDownProcess"/>
    <dgm:cxn modelId="{3B3C1AB9-F4BE-AA45-A969-4FD49F1D525C}" type="presOf" srcId="{ADE60F42-73E2-6A4D-AEEE-B7A93135F6AC}" destId="{FB675189-FD79-9E44-9950-35B6842C8895}" srcOrd="0" destOrd="0" presId="urn:microsoft.com/office/officeart/2005/8/layout/StepDownProcess"/>
    <dgm:cxn modelId="{9F9F55CB-C72D-974B-B995-C6B1794C8A80}" srcId="{7F51A79F-F162-EC4F-8C6F-ABD9B44A49DC}" destId="{308060CA-E0BC-8846-97D7-E5817144E95E}" srcOrd="0" destOrd="0" parTransId="{53D8F4F0-4429-C344-8EF9-E2715767D795}" sibTransId="{7AEF78AE-EB0E-CE4F-B9A3-FEB7897C8E02}"/>
    <dgm:cxn modelId="{94F734DD-4120-1B45-9D41-28FBDA23AF91}" type="presOf" srcId="{48C2666A-94AC-7D4D-90EE-211F4E4C9681}" destId="{060FB794-06F0-1443-AECC-29896603B6E7}" srcOrd="0" destOrd="0" presId="urn:microsoft.com/office/officeart/2005/8/layout/StepDownProcess"/>
    <dgm:cxn modelId="{3F9926E0-5B0D-A948-BFB9-3B24C144CD92}" type="presOf" srcId="{CEBA0D92-A4B1-2C47-BF24-E82F7D2C2D76}" destId="{7311D9F3-F116-204D-9620-764E42F2F4D5}" srcOrd="0" destOrd="0" presId="urn:microsoft.com/office/officeart/2005/8/layout/StepDownProcess"/>
    <dgm:cxn modelId="{4CC7F3E8-A054-3F40-815C-73F36265AB28}" srcId="{C5BDE3A9-D247-BC4B-B988-282526EB7142}" destId="{48C2666A-94AC-7D4D-90EE-211F4E4C9681}" srcOrd="2" destOrd="0" parTransId="{0424C085-9084-4D41-A7C7-51085629F53E}" sibTransId="{4FEB57A3-555D-DC41-9AEB-05F9B5EB83A1}"/>
    <dgm:cxn modelId="{F631ABF9-E2C4-5145-9C68-1D7E7686A457}" type="presOf" srcId="{72A07E42-AA9D-454E-8170-711D3073ABEE}" destId="{F0D393EC-0904-184F-82B3-F8F3A90F3C0A}" srcOrd="0" destOrd="0" presId="urn:microsoft.com/office/officeart/2005/8/layout/StepDownProcess"/>
    <dgm:cxn modelId="{27E4AEFE-5F1F-F244-ABDD-059A37BD04E1}" srcId="{48C2666A-94AC-7D4D-90EE-211F4E4C9681}" destId="{CEBA0D92-A4B1-2C47-BF24-E82F7D2C2D76}" srcOrd="0" destOrd="0" parTransId="{CBA01266-4D31-A44F-8D4F-81A9F52366E7}" sibTransId="{323CE365-ED85-D743-B537-6D2FF8E1A9FB}"/>
    <dgm:cxn modelId="{3E0D948F-7536-B846-AE11-84055596794C}" type="presParOf" srcId="{DC724615-1F03-C249-9C9D-164A0F220BF6}" destId="{50F0DB22-831B-6F48-89CE-006728559478}" srcOrd="0" destOrd="0" presId="urn:microsoft.com/office/officeart/2005/8/layout/StepDownProcess"/>
    <dgm:cxn modelId="{6033F732-24C9-0545-9F16-CFC2ABBAE3B1}" type="presParOf" srcId="{50F0DB22-831B-6F48-89CE-006728559478}" destId="{6936659D-E707-974A-B8E8-B161C823F337}" srcOrd="0" destOrd="0" presId="urn:microsoft.com/office/officeart/2005/8/layout/StepDownProcess"/>
    <dgm:cxn modelId="{77178EE1-74B9-EA4F-9B43-51A64DE31A8D}" type="presParOf" srcId="{50F0DB22-831B-6F48-89CE-006728559478}" destId="{72D819D7-BB68-E64E-B66F-DF2A15D7CEE5}" srcOrd="1" destOrd="0" presId="urn:microsoft.com/office/officeart/2005/8/layout/StepDownProcess"/>
    <dgm:cxn modelId="{5F6A93F4-2156-6C41-8F33-4B301EBABE41}" type="presParOf" srcId="{50F0DB22-831B-6F48-89CE-006728559478}" destId="{3D5F606B-D0DA-4746-9E11-2D61A26BD607}" srcOrd="2" destOrd="0" presId="urn:microsoft.com/office/officeart/2005/8/layout/StepDownProcess"/>
    <dgm:cxn modelId="{765E6E57-928C-1B42-B752-997849C4086D}" type="presParOf" srcId="{DC724615-1F03-C249-9C9D-164A0F220BF6}" destId="{60550308-F837-6344-8476-7EF4B79F5985}" srcOrd="1" destOrd="0" presId="urn:microsoft.com/office/officeart/2005/8/layout/StepDownProcess"/>
    <dgm:cxn modelId="{0ADAF16D-EB2E-2240-9FBA-943DA22DB67F}" type="presParOf" srcId="{DC724615-1F03-C249-9C9D-164A0F220BF6}" destId="{C531F4EC-43EB-9C44-98B9-AFB36EB59A01}" srcOrd="2" destOrd="0" presId="urn:microsoft.com/office/officeart/2005/8/layout/StepDownProcess"/>
    <dgm:cxn modelId="{788B1201-8CEB-5F40-A558-8CAD44259185}" type="presParOf" srcId="{C531F4EC-43EB-9C44-98B9-AFB36EB59A01}" destId="{201E609F-BFE4-C245-82A7-39461DFA8BFC}" srcOrd="0" destOrd="0" presId="urn:microsoft.com/office/officeart/2005/8/layout/StepDownProcess"/>
    <dgm:cxn modelId="{2D4A5D8E-1F78-444C-ABA7-E0617CC59889}" type="presParOf" srcId="{C531F4EC-43EB-9C44-98B9-AFB36EB59A01}" destId="{F0D393EC-0904-184F-82B3-F8F3A90F3C0A}" srcOrd="1" destOrd="0" presId="urn:microsoft.com/office/officeart/2005/8/layout/StepDownProcess"/>
    <dgm:cxn modelId="{0BE79018-6F57-B941-BF03-A890B46F8E54}" type="presParOf" srcId="{C531F4EC-43EB-9C44-98B9-AFB36EB59A01}" destId="{FB675189-FD79-9E44-9950-35B6842C8895}" srcOrd="2" destOrd="0" presId="urn:microsoft.com/office/officeart/2005/8/layout/StepDownProcess"/>
    <dgm:cxn modelId="{C152D047-4DDA-2F45-8E5E-FEC6E711AE52}" type="presParOf" srcId="{DC724615-1F03-C249-9C9D-164A0F220BF6}" destId="{EB0EF44C-7447-8545-8C48-350A674789DE}" srcOrd="3" destOrd="0" presId="urn:microsoft.com/office/officeart/2005/8/layout/StepDownProcess"/>
    <dgm:cxn modelId="{6C39C929-1A70-0A49-8A3A-E62F4748A126}" type="presParOf" srcId="{DC724615-1F03-C249-9C9D-164A0F220BF6}" destId="{0B34EAC4-ADEA-4540-BFE0-87BBD3434338}" srcOrd="4" destOrd="0" presId="urn:microsoft.com/office/officeart/2005/8/layout/StepDownProcess"/>
    <dgm:cxn modelId="{C9F7484A-75BD-924A-BE69-128004672372}" type="presParOf" srcId="{0B34EAC4-ADEA-4540-BFE0-87BBD3434338}" destId="{060FB794-06F0-1443-AECC-29896603B6E7}" srcOrd="0" destOrd="0" presId="urn:microsoft.com/office/officeart/2005/8/layout/StepDownProcess"/>
    <dgm:cxn modelId="{2224AEBB-4A79-AD42-8A1A-01F06700CEDC}" type="presParOf" srcId="{0B34EAC4-ADEA-4540-BFE0-87BBD3434338}" destId="{7311D9F3-F116-204D-9620-764E42F2F4D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6659D-E707-974A-B8E8-B161C823F337}">
      <dsp:nvSpPr>
        <dsp:cNvPr id="0" name=""/>
        <dsp:cNvSpPr/>
      </dsp:nvSpPr>
      <dsp:spPr>
        <a:xfrm rot="5400000">
          <a:off x="803496" y="1218247"/>
          <a:ext cx="1077434" cy="122662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D819D7-BB68-E64E-B66F-DF2A15D7CEE5}">
      <dsp:nvSpPr>
        <dsp:cNvPr id="0" name=""/>
        <dsp:cNvSpPr/>
      </dsp:nvSpPr>
      <dsp:spPr>
        <a:xfrm>
          <a:off x="518041" y="23889"/>
          <a:ext cx="1813765" cy="126957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Plan</a:t>
          </a:r>
        </a:p>
      </dsp:txBody>
      <dsp:txXfrm>
        <a:off x="580028" y="85876"/>
        <a:ext cx="1689791" cy="1145603"/>
      </dsp:txXfrm>
    </dsp:sp>
    <dsp:sp modelId="{3D5F606B-D0DA-4746-9E11-2D61A26BD607}">
      <dsp:nvSpPr>
        <dsp:cNvPr id="0" name=""/>
        <dsp:cNvSpPr/>
      </dsp:nvSpPr>
      <dsp:spPr>
        <a:xfrm>
          <a:off x="2377140" y="144972"/>
          <a:ext cx="2559342" cy="1026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/>
            <a:t>Design the quiz</a:t>
          </a:r>
        </a:p>
      </dsp:txBody>
      <dsp:txXfrm>
        <a:off x="2377140" y="144972"/>
        <a:ext cx="2559342" cy="1026128"/>
      </dsp:txXfrm>
    </dsp:sp>
    <dsp:sp modelId="{201E609F-BFE4-C245-82A7-39461DFA8BFC}">
      <dsp:nvSpPr>
        <dsp:cNvPr id="0" name=""/>
        <dsp:cNvSpPr/>
      </dsp:nvSpPr>
      <dsp:spPr>
        <a:xfrm rot="5400000">
          <a:off x="2604944" y="2644401"/>
          <a:ext cx="1077434" cy="122662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D393EC-0904-184F-82B3-F8F3A90F3C0A}">
      <dsp:nvSpPr>
        <dsp:cNvPr id="0" name=""/>
        <dsp:cNvSpPr/>
      </dsp:nvSpPr>
      <dsp:spPr>
        <a:xfrm>
          <a:off x="2319489" y="1450043"/>
          <a:ext cx="1813765" cy="126957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Monitor</a:t>
          </a:r>
        </a:p>
      </dsp:txBody>
      <dsp:txXfrm>
        <a:off x="2381476" y="1512030"/>
        <a:ext cx="1689791" cy="1145603"/>
      </dsp:txXfrm>
    </dsp:sp>
    <dsp:sp modelId="{FB675189-FD79-9E44-9950-35B6842C8895}">
      <dsp:nvSpPr>
        <dsp:cNvPr id="0" name=""/>
        <dsp:cNvSpPr/>
      </dsp:nvSpPr>
      <dsp:spPr>
        <a:xfrm>
          <a:off x="4127906" y="1619036"/>
          <a:ext cx="2280472" cy="1026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/>
            <a:t>Complete and mark the quiz</a:t>
          </a:r>
        </a:p>
      </dsp:txBody>
      <dsp:txXfrm>
        <a:off x="4127906" y="1619036"/>
        <a:ext cx="2280472" cy="1026128"/>
      </dsp:txXfrm>
    </dsp:sp>
    <dsp:sp modelId="{060FB794-06F0-1443-AECC-29896603B6E7}">
      <dsp:nvSpPr>
        <dsp:cNvPr id="0" name=""/>
        <dsp:cNvSpPr/>
      </dsp:nvSpPr>
      <dsp:spPr>
        <a:xfrm>
          <a:off x="4120937" y="2876197"/>
          <a:ext cx="1813765" cy="126957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Evaluate</a:t>
          </a:r>
        </a:p>
      </dsp:txBody>
      <dsp:txXfrm>
        <a:off x="4182924" y="2938184"/>
        <a:ext cx="1689791" cy="1145603"/>
      </dsp:txXfrm>
    </dsp:sp>
    <dsp:sp modelId="{7311D9F3-F116-204D-9620-764E42F2F4D5}">
      <dsp:nvSpPr>
        <dsp:cNvPr id="0" name=""/>
        <dsp:cNvSpPr/>
      </dsp:nvSpPr>
      <dsp:spPr>
        <a:xfrm>
          <a:off x="6093345" y="3021097"/>
          <a:ext cx="1891649" cy="1026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/>
            <a:t>What do I now need to revise?</a:t>
          </a:r>
        </a:p>
      </dsp:txBody>
      <dsp:txXfrm>
        <a:off x="6093345" y="3021097"/>
        <a:ext cx="1891649" cy="1026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B9551-9E32-4E08-AE27-A68C1E09F16D}" type="datetimeFigureOut">
              <a:rPr lang="en-GB"/>
              <a:t>07/04/2021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F8A1B-AC5E-4B2A-8C69-469C7550B18B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50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 research, helps with knowledge retention, making links, revision (spaced practice)</a:t>
            </a:r>
          </a:p>
          <a:p>
            <a:r>
              <a:rPr lang="en-US" dirty="0"/>
              <a:t>Schema – we draw on our prior knowledge to help us make connections and create meanings (which helps us to remember new information </a:t>
            </a:r>
            <a:r>
              <a:rPr lang="en-US"/>
              <a:t>more easily)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540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 research, helps with knowledge retention, making links, revision (spaced practice)</a:t>
            </a:r>
          </a:p>
          <a:p>
            <a:r>
              <a:rPr lang="en-US" dirty="0"/>
              <a:t>Schema – we draw on our prior knowledge to help us make connections and create meanings (which helps us to remember new information </a:t>
            </a:r>
            <a:r>
              <a:rPr lang="en-US"/>
              <a:t>more easily)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402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misconception</a:t>
            </a:r>
          </a:p>
          <a:p>
            <a:r>
              <a:rPr lang="en-US" dirty="0"/>
              <a:t>High impact, low economic cost</a:t>
            </a:r>
          </a:p>
          <a:p>
            <a:r>
              <a:rPr lang="en-US" dirty="0"/>
              <a:t>Highly useful for disadvantaged and SEND students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B96FB-2610-9643-88B3-90C2132E02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6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93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in class (evaluation is the easiest stage)</a:t>
            </a:r>
          </a:p>
          <a:p>
            <a:r>
              <a:rPr lang="en-US" dirty="0"/>
              <a:t>Check-in and context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33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>
              <a:spcAft>
                <a:spcPts val="0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2DD563B8-5B8C-4F79-A0C1-22BE395F01B0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4606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Modelling which questions to ask themselves </a:t>
            </a:r>
          </a:p>
          <a:p>
            <a:endParaRPr lang="en-US" dirty="0"/>
          </a:p>
          <a:p>
            <a:r>
              <a:rPr lang="en-US" dirty="0"/>
              <a:t>If they are not used to retrieval and it’s effectiveness they will quite simply cheat and not do it properly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520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168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2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Conversations need to continue in lesson once the students are doing it independently</a:t>
            </a:r>
          </a:p>
          <a:p>
            <a:r>
              <a:rPr lang="en-US" dirty="0"/>
              <a:t>They can reuse quizzes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7F8A1B-AC5E-4B2A-8C69-469C7550B18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91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D8D6-D0D6-4CD9-819A-B7DD5A215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71A082-813B-4D24-8A54-6D175D6C1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16DAF-6BD4-4D99-9E7F-205C4B82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5F36B-413C-4B16-A9AF-D121C3BE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32A65-899D-4003-B8D1-C6BD3A05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14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465D6-E106-40B7-A2FC-0523AA85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9D739-0A7D-464E-927E-36636E3B8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F151C-B191-4DCE-ABD2-3EA66980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B42B5-2B7C-4B04-BF4A-6E0DE68B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FF1A2-C43B-40E1-9474-D9FF3845D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30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077AF-8D7B-40B8-BD0B-7E1D8C4F4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187BB-6E17-426F-A476-29800E829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DF9AE-045C-4A6A-927F-6117A673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9967A-1F5A-4CEA-994D-B0E47091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AB7B9-BCF0-4073-AB13-736ACE79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47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EED9-E0A2-4804-8742-29AEC8203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AE412-FE36-4DA3-A589-160C65A40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03AD2-FA3A-474E-A8D4-DE961AE85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F09A5-F438-4CFA-871F-DD8B946AD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062B2-80A8-4E02-B1C5-A4DE91A9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54E23-B525-4A26-B2CA-73CD586B6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76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463F2-9BFF-4DA9-8097-1FBE92DA1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DD8CB-92FE-4C1B-853F-F67C530C9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3C613-7E70-4C42-B2E6-526CB72CA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F322B8-A8F6-4C80-BB82-1F017EF1E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20A1EC-4F62-418B-B4BA-C96D1D9014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5DC415-677F-4FDA-9B38-405A0B0F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55394-31FF-4B12-AC3B-A8AF9F3D1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5204F1-6AA8-4311-ACC1-E0E93121E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76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CFAF8-C2CD-40AA-B335-2880D51C0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202ACE-A688-4A84-BB94-FE200310B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316E2-71D8-482D-B3B4-BD1972CD2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FA576-FD40-4D81-BE9D-9ADD64BE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20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E50F82-DD75-49FA-8626-B2890EA2C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52DD8-ABC2-428F-9C71-0C3BF21F9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6C42E-B958-47E0-82EE-E0F2A2822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14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855FE-923B-44FC-8A31-0BAB0196A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146A1-6680-4AE0-84AE-5F30E32D2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479AD-5801-4C4D-9A19-F6D0E6922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A3E44-B2E5-494A-9E41-BAC416DEE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5DEA-3FC5-45F9-8C06-C74BD449E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FB20C-C7DF-43FB-B85E-32E54CF2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52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465B-3833-4CB8-AC6A-4EB639DA9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BAFE64-A8B8-4141-AF95-489159F830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200B0-4ECB-42B2-93BF-99318B686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5419A-FD68-4BA8-83B5-08AC9729C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7951C-34A7-4F1F-ACB3-1FBC1112E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3F5D2-DF6F-4F6B-B754-2E14C1FF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01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3863-DE02-4DDD-9079-D3DB595D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CFFC42-ED41-4FA6-BBEA-06DFCD919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1827D-C7CA-435B-8049-2CEB19A5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0456E-762A-4A30-A0E9-7CC5DE3EB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0B0E6-78DC-4C36-AEEE-40981B3E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64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AA3F4-963F-40E2-93BB-4D387320C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EB762F-ABBB-43A5-933C-D39CD2254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A0F45-4721-4C12-B731-1F0D4041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BD8D2-A6A7-4E91-9C0C-83E9D044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C5B7A-8367-4CBA-9843-4A54C9D9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371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30289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6828E5-8365-4C2B-97DC-477589367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52644-29E1-4607-B754-FE4528629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AB9B0-B1EB-4688-B8ED-D1AD56160D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7231B-7DD8-4615-AFD5-DC6D67E84A5C}" type="datetimeFigureOut">
              <a:rPr lang="en-GB" smtClean="0"/>
              <a:t>07/04/2021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ED74D-7D6A-4DCA-B017-C9A740390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710A0-1660-4553-BFE2-BD6C5BC2E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94C7-B0EF-47EE-A293-E9DE6773F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6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D1835-3763-F547-AE17-C53324D92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967" y="496721"/>
            <a:ext cx="11450472" cy="2387600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</a:rPr>
              <a:t>Retrieval practice: How can students use it metacognitively to monitor and improve their learning in Geography</a:t>
            </a:r>
            <a:endParaRPr lang="en-US" sz="4800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A434C4-9C89-6C4E-8E27-085BF2E3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71" y="3548995"/>
            <a:ext cx="7624864" cy="1655762"/>
          </a:xfrm>
        </p:spPr>
        <p:txBody>
          <a:bodyPr>
            <a:normAutofit/>
          </a:bodyPr>
          <a:lstStyle/>
          <a:p>
            <a:r>
              <a:rPr lang="en-US" dirty="0"/>
              <a:t>Dr J Campbell</a:t>
            </a:r>
          </a:p>
          <a:p>
            <a:r>
              <a:rPr lang="en-US" dirty="0"/>
              <a:t>Subject Leader for Geography at President Kennedy School</a:t>
            </a:r>
          </a:p>
          <a:p>
            <a:r>
              <a:rPr lang="en-US" dirty="0"/>
              <a:t>MA in Teaching Studies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EC3DD8-7156-7D46-A9E0-C705A8AF0A54}"/>
              </a:ext>
            </a:extLst>
          </p:cNvPr>
          <p:cNvSpPr txBox="1"/>
          <p:nvPr/>
        </p:nvSpPr>
        <p:spPr>
          <a:xfrm>
            <a:off x="8590249" y="6157077"/>
            <a:ext cx="362120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campbellj@pks.coventry.sch.uk</a:t>
            </a:r>
            <a:endParaRPr lang="en-US" sz="2000" dirty="0"/>
          </a:p>
          <a:p>
            <a:r>
              <a:rPr lang="en-US" sz="2000" dirty="0"/>
              <a:t>@jennycampbell90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7DC847-9618-BC40-A1E8-0CBCA98957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78590"/>
            <a:ext cx="3530600" cy="106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2137D-B99C-2D4E-99E7-638D2D886E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446" y="5869431"/>
            <a:ext cx="1980473" cy="99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12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9C5-4C5C-904D-9757-01905D37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4729163"/>
          </a:xfrm>
        </p:spPr>
        <p:txBody>
          <a:bodyPr>
            <a:normAutofit/>
          </a:bodyPr>
          <a:lstStyle/>
          <a:p>
            <a:r>
              <a:rPr lang="en-US" dirty="0"/>
              <a:t>Helps with the activation of prior knowledge, helping to free-up the working memory.</a:t>
            </a:r>
          </a:p>
          <a:p>
            <a:r>
              <a:rPr lang="en-US" dirty="0"/>
              <a:t>Self-testing is also a way for students to </a:t>
            </a:r>
            <a:r>
              <a:rPr lang="en-US" i="1" dirty="0"/>
              <a:t>learn</a:t>
            </a:r>
            <a:r>
              <a:rPr lang="en-US" dirty="0"/>
              <a:t>.</a:t>
            </a:r>
          </a:p>
          <a:p>
            <a:r>
              <a:rPr lang="en-US" dirty="0"/>
              <a:t>Not just for recalling facts – evidence suggests it helps with systemic and synoptic thinking.</a:t>
            </a:r>
          </a:p>
          <a:p>
            <a:r>
              <a:rPr lang="en-US" dirty="0"/>
              <a:t>It is a crucial revision tool.</a:t>
            </a:r>
          </a:p>
          <a:p>
            <a:r>
              <a:rPr lang="en-US" dirty="0"/>
              <a:t>Schema building.</a:t>
            </a:r>
          </a:p>
          <a:p>
            <a:r>
              <a:rPr lang="en-US" dirty="0"/>
              <a:t>Opportunity for check-in.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9CDF1-2897-C641-92B9-FAAB9F1E936F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power of retrieval practice</a:t>
            </a:r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A57952-37B3-974F-8DAD-5A1A1A6D3D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261" y="3767328"/>
            <a:ext cx="3828539" cy="275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50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9C5-4C5C-904D-9757-01905D37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4713"/>
            <a:ext cx="6438089" cy="4729163"/>
          </a:xfrm>
        </p:spPr>
        <p:txBody>
          <a:bodyPr>
            <a:normAutofit/>
          </a:bodyPr>
          <a:lstStyle/>
          <a:p>
            <a:r>
              <a:rPr lang="en-GB" dirty="0"/>
              <a:t>Retrieving information is not just useful for recalling facts, but is used when explaining or analysing a concept, transferring knowledge to solve a new problem and when stimulating new ideas (Karpicke and Grimaldi, 2012).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four domains of learning, adapted from </a:t>
            </a:r>
            <a:r>
              <a:rPr lang="en-GB" dirty="0" err="1"/>
              <a:t>Krathwol</a:t>
            </a:r>
            <a:r>
              <a:rPr lang="en-GB" dirty="0"/>
              <a:t> et al. (1964).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9CDF1-2897-C641-92B9-FAAB9F1E936F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power of retrieval practice</a:t>
            </a:r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8DEFD-02D1-CF40-A9A6-059437AE7A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8009" y="1378424"/>
            <a:ext cx="3123779" cy="483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3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D22D5-B196-DF42-AABC-A025FDEB9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610" y="1643148"/>
            <a:ext cx="10962305" cy="4880728"/>
          </a:xfrm>
        </p:spPr>
        <p:txBody>
          <a:bodyPr>
            <a:normAutofit/>
          </a:bodyPr>
          <a:lstStyle/>
          <a:p>
            <a:r>
              <a:rPr lang="en-US" dirty="0"/>
              <a:t>Cognition is the process of learning</a:t>
            </a:r>
          </a:p>
          <a:p>
            <a:r>
              <a:rPr lang="en-US" dirty="0"/>
              <a:t>Metacognition is </a:t>
            </a:r>
            <a:r>
              <a:rPr lang="en-US" i="1" dirty="0"/>
              <a:t>‘the ways learners monitor and purposefully direct their learning’ </a:t>
            </a:r>
            <a:r>
              <a:rPr lang="en-US" dirty="0"/>
              <a:t>(EEF, 2019)</a:t>
            </a:r>
          </a:p>
          <a:p>
            <a:r>
              <a:rPr lang="en-US" dirty="0"/>
              <a:t>It is students learning how to learn.</a:t>
            </a:r>
          </a:p>
          <a:p>
            <a:r>
              <a:rPr lang="en-US" dirty="0"/>
              <a:t>It teaches students to become self-regulated learners, actively engaging in and reflected on their own learning.</a:t>
            </a:r>
          </a:p>
          <a:p>
            <a:r>
              <a:rPr lang="en-US" dirty="0"/>
              <a:t>Metacognition enables students to use cognitive strategies such as retrieval practice to help regulate their own learning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1CD19-2C0E-B74A-B5AC-2E3D53944E44}"/>
              </a:ext>
            </a:extLst>
          </p:cNvPr>
          <p:cNvSpPr/>
          <p:nvPr/>
        </p:nvSpPr>
        <p:spPr>
          <a:xfrm>
            <a:off x="1818413" y="334124"/>
            <a:ext cx="855517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</a:t>
            </a:r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vs cognition</a:t>
            </a:r>
          </a:p>
        </p:txBody>
      </p:sp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id="{BD027EA2-1CFF-5645-9B2D-18509CF41A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9337" y="5214852"/>
            <a:ext cx="1452663" cy="145266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5253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0E4AA5-8846-8C42-BE28-A2F989C0CC36}"/>
              </a:ext>
            </a:extLst>
          </p:cNvPr>
          <p:cNvSpPr/>
          <p:nvPr/>
        </p:nvSpPr>
        <p:spPr>
          <a:xfrm>
            <a:off x="1818413" y="334124"/>
            <a:ext cx="855517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C4088F4-F188-BC49-9739-08E85B4DBF53}"/>
              </a:ext>
            </a:extLst>
          </p:cNvPr>
          <p:cNvSpPr txBox="1">
            <a:spLocks/>
          </p:cNvSpPr>
          <p:nvPr/>
        </p:nvSpPr>
        <p:spPr>
          <a:xfrm>
            <a:off x="343145" y="1536974"/>
            <a:ext cx="5279443" cy="5145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600" b="1" dirty="0"/>
              <a:t>Planning</a:t>
            </a:r>
            <a:r>
              <a:rPr lang="en-GB" sz="2600" dirty="0"/>
              <a:t>— encouraging pupils to think about the goal of their learning how they will approach the task</a:t>
            </a:r>
          </a:p>
          <a:p>
            <a:r>
              <a:rPr lang="en-GB" sz="2600" b="1" dirty="0"/>
              <a:t>Monitoring</a:t>
            </a:r>
            <a:r>
              <a:rPr lang="en-GB" sz="2600" dirty="0"/>
              <a:t>—the need, while undertaking the learning task, for pupils to assess the progress they are making</a:t>
            </a:r>
          </a:p>
          <a:p>
            <a:r>
              <a:rPr lang="en-GB" sz="2600" b="1" dirty="0"/>
              <a:t>Evaluating</a:t>
            </a:r>
            <a:r>
              <a:rPr lang="en-GB" sz="2600" dirty="0"/>
              <a:t>—appraising the effectiveness of their learning and the strategies used</a:t>
            </a:r>
          </a:p>
          <a:p>
            <a:endParaRPr lang="en-GB" sz="2600" dirty="0"/>
          </a:p>
          <a:p>
            <a:pPr marL="0" indent="0">
              <a:buNone/>
            </a:pPr>
            <a:r>
              <a:rPr lang="en-GB" sz="2600" dirty="0"/>
              <a:t>(EEF, 2019)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EDF4CE-11DE-924F-A94C-EADE41CBFD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119" y="1536974"/>
            <a:ext cx="5931736" cy="45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5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722C-24B2-8048-AEC6-E6E017614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727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Students often have little idea about the most effective way for them to learn/revise at home (Karpicke, Butler and Roediger, 2009; EEF, 2019).</a:t>
            </a:r>
          </a:p>
          <a:p>
            <a:r>
              <a:rPr lang="en-GB" dirty="0"/>
              <a:t>Students choose comforting/less challenging techniques of re-reading and highlighting when revising, giving them an ‘illusion of competence’ (Karpicke, Butler and Roediger, 2009, p. 471)</a:t>
            </a:r>
            <a:endParaRPr lang="en-US" dirty="0"/>
          </a:p>
          <a:p>
            <a:r>
              <a:rPr lang="en-US" dirty="0"/>
              <a:t>Retrieval is one of (if not the) most effective revision tools.</a:t>
            </a:r>
          </a:p>
          <a:p>
            <a:r>
              <a:rPr lang="en-GB" dirty="0"/>
              <a:t>Taking ownership of learning, evaluating areas of strength together with areas which need revisiting.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D794A0-34B6-364C-9716-9107CE9CA83F}"/>
              </a:ext>
            </a:extLst>
          </p:cNvPr>
          <p:cNvSpPr/>
          <p:nvPr/>
        </p:nvSpPr>
        <p:spPr>
          <a:xfrm>
            <a:off x="838200" y="334124"/>
            <a:ext cx="105156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and retrieval at home</a:t>
            </a:r>
            <a:endParaRPr lang="en-US" sz="54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884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02E71-CB9A-6C42-9B9D-31675DE5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17886-24C9-9B4C-BA6F-B868AA9B2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fficeArt object">
            <a:extLst>
              <a:ext uri="{FF2B5EF4-FFF2-40B4-BE49-F238E27FC236}">
                <a16:creationId xmlns:a16="http://schemas.microsoft.com/office/drawing/2014/main" id="{F81A7772-CDBB-7541-BA2B-4AA47C5DA35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5415" y="1343818"/>
            <a:ext cx="6941018" cy="514905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D179080-0FE7-5442-AEAD-CAF15A6EE0A3}"/>
              </a:ext>
            </a:extLst>
          </p:cNvPr>
          <p:cNvSpPr txBox="1">
            <a:spLocks/>
          </p:cNvSpPr>
          <p:nvPr/>
        </p:nvSpPr>
        <p:spPr>
          <a:xfrm>
            <a:off x="105776" y="6311816"/>
            <a:ext cx="7886700" cy="54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(EEF, 2019)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8CDA03-3B87-AC48-9DE1-EEB8248A6D8F}"/>
              </a:ext>
            </a:extLst>
          </p:cNvPr>
          <p:cNvSpPr/>
          <p:nvPr/>
        </p:nvSpPr>
        <p:spPr>
          <a:xfrm>
            <a:off x="838200" y="61164"/>
            <a:ext cx="105156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and retrieval at home</a:t>
            </a:r>
          </a:p>
        </p:txBody>
      </p:sp>
    </p:spTree>
    <p:extLst>
      <p:ext uri="{BB962C8B-B14F-4D97-AF65-F5344CB8AC3E}">
        <p14:creationId xmlns:p14="http://schemas.microsoft.com/office/powerpoint/2010/main" val="1892280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9C5-4C5C-904D-9757-01905D37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05" y="1305919"/>
            <a:ext cx="6556059" cy="4897191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3200" u="sng" dirty="0"/>
              <a:t>Evaluation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3000" dirty="0"/>
              <a:t>Make sure when students have completed and marked a retrieval task in class they have time for reflection, asking themselves</a:t>
            </a:r>
            <a:r>
              <a:rPr lang="en-US" sz="3200" dirty="0"/>
              <a:t>: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Which questions did I get right? Why?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Which questions did I get wrong? Why?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What do I now need to go away and revisit/revise?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How do I do this?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61C504-2062-45BF-B0C5-B23E2B883F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761" y="1899139"/>
            <a:ext cx="5192980" cy="38798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244D7E-C2A3-084E-B243-DC212F00288C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through retrieval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7105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3E9850-2AB3-6C4B-98AF-607312732DF8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Retrieval practice in the classroom</a:t>
            </a:r>
            <a:endParaRPr lang="en-U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DBC5F7B-C0C3-F841-9F8D-3333D7492602}"/>
              </a:ext>
            </a:extLst>
          </p:cNvPr>
          <p:cNvSpPr txBox="1">
            <a:spLocks/>
          </p:cNvSpPr>
          <p:nvPr/>
        </p:nvSpPr>
        <p:spPr>
          <a:xfrm>
            <a:off x="2288623" y="1558710"/>
            <a:ext cx="7596554" cy="162041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4796" indent="-474796">
              <a:buFont typeface="Arial" panose="020B0604020202020204" pitchFamily="34" charset="0"/>
              <a:buAutoNum type="arabicPeriod"/>
            </a:pPr>
            <a:r>
              <a:rPr lang="en-GB">
                <a:solidFill>
                  <a:schemeClr val="bg1"/>
                </a:solidFill>
                <a:latin typeface="Calibri" panose="020F0502020204030204" pitchFamily="34" charset="0"/>
              </a:rPr>
              <a:t>What is energy security?</a:t>
            </a:r>
          </a:p>
          <a:p>
            <a:pPr marL="474796" indent="-474796">
              <a:buFont typeface="Arial" panose="020B0604020202020204" pitchFamily="34" charset="0"/>
              <a:buAutoNum type="arabicPeriod"/>
            </a:pPr>
            <a:r>
              <a:rPr lang="en-GB">
                <a:solidFill>
                  <a:schemeClr val="bg1"/>
                </a:solidFill>
                <a:latin typeface="Calibri" panose="020F0502020204030204" pitchFamily="34" charset="0"/>
              </a:rPr>
              <a:t>State two benefits of renewable energy.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68023F-27C0-F347-854E-D6ED2112AC65}"/>
              </a:ext>
            </a:extLst>
          </p:cNvPr>
          <p:cNvSpPr txBox="1">
            <a:spLocks/>
          </p:cNvSpPr>
          <p:nvPr/>
        </p:nvSpPr>
        <p:spPr>
          <a:xfrm>
            <a:off x="2296545" y="3047426"/>
            <a:ext cx="7596554" cy="1808086"/>
          </a:xfrm>
          <a:prstGeom prst="rect">
            <a:avLst/>
          </a:prstGeom>
          <a:solidFill>
            <a:srgbClr val="92D050"/>
          </a:solidFill>
        </p:spPr>
        <p:txBody>
          <a:bodyPr vert="horz" lIns="84406" tIns="42203" rIns="84406" bIns="42203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4796" indent="-474796">
              <a:buAutoNum type="arabicPeriod" startAt="3"/>
            </a:pPr>
            <a:r>
              <a:rPr lang="en-GB" sz="3000" dirty="0">
                <a:solidFill>
                  <a:schemeClr val="bg1"/>
                </a:solidFill>
                <a:latin typeface="Calibri" panose="020F0502020204030204" pitchFamily="34" charset="0"/>
              </a:rPr>
              <a:t>What is the role of a decomposer in an ecosystem?</a:t>
            </a:r>
          </a:p>
          <a:p>
            <a:pPr marL="474796" indent="-474796">
              <a:buAutoNum type="arabicPeriod" startAt="3"/>
            </a:pPr>
            <a:r>
              <a:rPr lang="en-GB" sz="3000" dirty="0">
                <a:solidFill>
                  <a:schemeClr val="bg1"/>
                </a:solidFill>
                <a:latin typeface="Calibri" panose="020F0502020204030204" pitchFamily="34" charset="0"/>
              </a:rPr>
              <a:t>Explain one negative impact of deforestation.</a:t>
            </a:r>
          </a:p>
          <a:p>
            <a:pPr marL="474796" indent="-474796">
              <a:buAutoNum type="arabicPeriod" startAt="3"/>
            </a:pPr>
            <a:endParaRPr lang="en-GB" sz="2585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F99A278-3CB4-A942-B8FA-5D15ACD11F58}"/>
              </a:ext>
            </a:extLst>
          </p:cNvPr>
          <p:cNvSpPr txBox="1">
            <a:spLocks/>
          </p:cNvSpPr>
          <p:nvPr/>
        </p:nvSpPr>
        <p:spPr>
          <a:xfrm>
            <a:off x="2306770" y="4829776"/>
            <a:ext cx="7596554" cy="1455184"/>
          </a:xfrm>
          <a:prstGeom prst="rect">
            <a:avLst/>
          </a:prstGeom>
          <a:solidFill>
            <a:srgbClr val="7030A0"/>
          </a:solidFill>
        </p:spPr>
        <p:txBody>
          <a:bodyPr vert="horz" lIns="84406" tIns="42203" rIns="84406" bIns="4220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4796" indent="-474796">
              <a:buAutoNum type="arabicPeriod" startAt="5"/>
            </a:pPr>
            <a:r>
              <a:rPr lang="en-GB" sz="2700" dirty="0">
                <a:solidFill>
                  <a:schemeClr val="bg1"/>
                </a:solidFill>
                <a:latin typeface="Calibri" panose="020F0502020204030204" pitchFamily="34" charset="0"/>
              </a:rPr>
              <a:t>Why does soft rock erode more easily than hard rock?</a:t>
            </a:r>
          </a:p>
          <a:p>
            <a:pPr marL="474796" indent="-474796">
              <a:buAutoNum type="arabicPeriod" startAt="5"/>
            </a:pPr>
            <a:r>
              <a:rPr lang="en-GB" sz="2700" dirty="0">
                <a:solidFill>
                  <a:schemeClr val="bg1"/>
                </a:solidFill>
                <a:latin typeface="Calibri" panose="020F0502020204030204" pitchFamily="34" charset="0"/>
              </a:rPr>
              <a:t>State two physical causes of flooding.</a:t>
            </a:r>
          </a:p>
          <a:p>
            <a:pPr marL="474796" indent="-474796">
              <a:buAutoNum type="arabicPeriod" startAt="3"/>
            </a:pPr>
            <a:endParaRPr lang="en-GB" sz="27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74796" indent="-474796">
              <a:buAutoNum type="arabicPeriod" startAt="3"/>
            </a:pPr>
            <a:endParaRPr lang="en-GB" sz="27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867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9C5-4C5C-904D-9757-01905D37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27" y="1499901"/>
            <a:ext cx="6333623" cy="4897191"/>
          </a:xfrm>
        </p:spPr>
        <p:txBody>
          <a:bodyPr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u="sng" dirty="0"/>
              <a:t>Planning</a:t>
            </a:r>
          </a:p>
          <a:p>
            <a:pPr>
              <a:spcAft>
                <a:spcPts val="1000"/>
              </a:spcAft>
            </a:pPr>
            <a:r>
              <a:rPr lang="en-US" dirty="0"/>
              <a:t>Students are involved in building their own quizzes</a:t>
            </a:r>
          </a:p>
          <a:p>
            <a:pPr>
              <a:spcAft>
                <a:spcPts val="1000"/>
              </a:spcAft>
            </a:pPr>
            <a:r>
              <a:rPr lang="en-US" dirty="0"/>
              <a:t>The question design will need modelling in the classroom, and will take time before students can do this independently</a:t>
            </a:r>
          </a:p>
          <a:p>
            <a:pPr>
              <a:spcAft>
                <a:spcPts val="1000"/>
              </a:spcAft>
            </a:pPr>
            <a:r>
              <a:rPr lang="en-US" dirty="0"/>
              <a:t>Students will need to have completed retrieval regularly in class, to </a:t>
            </a:r>
            <a:r>
              <a:rPr lang="en-US" b="1" dirty="0"/>
              <a:t>buy-in </a:t>
            </a:r>
            <a:r>
              <a:rPr lang="en-US" dirty="0"/>
              <a:t>to the strategy</a:t>
            </a:r>
          </a:p>
          <a:p>
            <a:pPr marL="0" indent="0">
              <a:spcAft>
                <a:spcPts val="1000"/>
              </a:spcAft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F5504-6AF2-4239-8E34-87AA1564B4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428" y="1899138"/>
            <a:ext cx="5309313" cy="39667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718605-46F1-8545-9BD0-F5C6DE567978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through retrieval practice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5636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9C5-4C5C-904D-9757-01905D37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27" y="1664493"/>
            <a:ext cx="6333623" cy="4897191"/>
          </a:xfrm>
        </p:spPr>
        <p:txBody>
          <a:bodyPr>
            <a:norm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3200" u="sng" dirty="0"/>
              <a:t>Monitoring</a:t>
            </a:r>
          </a:p>
          <a:p>
            <a:pPr>
              <a:spcAft>
                <a:spcPts val="1000"/>
              </a:spcAft>
            </a:pPr>
            <a:r>
              <a:rPr lang="en-US" sz="3200" dirty="0"/>
              <a:t>Once a student has designed their own quiz, they will need to wait 3 days and answer the questions from memory.</a:t>
            </a:r>
          </a:p>
          <a:p>
            <a:pPr>
              <a:spcAft>
                <a:spcPts val="1000"/>
              </a:spcAft>
            </a:pPr>
            <a:r>
              <a:rPr lang="en-US" sz="3200" dirty="0"/>
              <a:t>Once the quiz is completed, they can then mark their answers using their class books/revision guide.</a:t>
            </a:r>
          </a:p>
          <a:p>
            <a:pPr marL="0" indent="0">
              <a:spcAft>
                <a:spcPts val="1000"/>
              </a:spcAft>
              <a:buNone/>
            </a:pP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76503-6F23-461A-A70A-82D29B53F9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428" y="1899138"/>
            <a:ext cx="5309313" cy="39667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47ABC9-9518-774B-978E-E903CDD0D38D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through retrieval practice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2240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79C5-4C5C-904D-9757-01905D371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805" y="1433935"/>
            <a:ext cx="6333623" cy="4897191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3200" u="sng" dirty="0"/>
              <a:t>Evaluation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sz="3200" dirty="0"/>
              <a:t>Make sure once students have completed and marked the quiz, reflect, asking themselves: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Which questions did I get right? Why?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Which questions did I get wrong? Why?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What do I now need to go away and revisit/revise?</a:t>
            </a:r>
          </a:p>
          <a:p>
            <a:pPr lvl="1">
              <a:spcAft>
                <a:spcPts val="1000"/>
              </a:spcAft>
            </a:pPr>
            <a:r>
              <a:rPr lang="en-US" sz="2800" dirty="0"/>
              <a:t>How do I do this?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B9ABF-E219-4FDA-AE1F-525214F5BD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428" y="1899138"/>
            <a:ext cx="5309313" cy="39667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C39462-249A-DC49-9395-FD39498584AA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through retrieval practice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640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11AEFC-CF9D-CC44-961D-735840F09FAD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through retrieval practice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D6218BD-31B7-D246-A406-D1C4DA9C9E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048787"/>
              </p:ext>
            </p:extLst>
          </p:nvPr>
        </p:nvGraphicFramePr>
        <p:xfrm>
          <a:off x="0" y="2048256"/>
          <a:ext cx="8058150" cy="4169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9EE17E-6934-AC4C-B0A0-4B9EE5245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2880" y="1825226"/>
            <a:ext cx="4097274" cy="3207548"/>
          </a:xfrm>
        </p:spPr>
        <p:txBody>
          <a:bodyPr>
            <a:norm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Students in my GCSE and A level classes now complete this cycle at home once a week.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It is their main form of revision.</a:t>
            </a:r>
          </a:p>
          <a:p>
            <a:pPr marL="0" indent="0">
              <a:spcAft>
                <a:spcPts val="1000"/>
              </a:spcAft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3271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DB6A1-4082-E342-A0A5-3037853DC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6518"/>
            <a:ext cx="10515600" cy="4834482"/>
          </a:xfrm>
        </p:spPr>
        <p:txBody>
          <a:bodyPr>
            <a:normAutofit/>
          </a:bodyPr>
          <a:lstStyle/>
          <a:p>
            <a:r>
              <a:rPr lang="en-US" dirty="0"/>
              <a:t>This is the students </a:t>
            </a:r>
            <a:r>
              <a:rPr lang="en-US" b="1" dirty="0"/>
              <a:t>actively monitoring and improving </a:t>
            </a:r>
            <a:r>
              <a:rPr lang="en-US" dirty="0"/>
              <a:t>their own learning.</a:t>
            </a:r>
          </a:p>
          <a:p>
            <a:r>
              <a:rPr lang="en-US" dirty="0"/>
              <a:t>It is important to note:</a:t>
            </a:r>
          </a:p>
          <a:p>
            <a:pPr lvl="1"/>
            <a:r>
              <a:rPr lang="en-US" dirty="0"/>
              <a:t>This will take time – it is not a quick process</a:t>
            </a:r>
          </a:p>
          <a:p>
            <a:pPr lvl="1"/>
            <a:r>
              <a:rPr lang="en-US" dirty="0"/>
              <a:t>Retrieval needs to be embedded in the classroom first – students need to see the results before they do it independently.</a:t>
            </a:r>
          </a:p>
          <a:p>
            <a:pPr lvl="1"/>
            <a:r>
              <a:rPr lang="en-US" dirty="0"/>
              <a:t>Conversations in the classroom are crucial to ensure students are carrying it out effectively. </a:t>
            </a:r>
          </a:p>
          <a:p>
            <a:pPr lvl="1"/>
            <a:r>
              <a:rPr lang="en-US" dirty="0"/>
              <a:t>The marking is not the final step of the process – they must use this to target additional revision.</a:t>
            </a:r>
          </a:p>
          <a:p>
            <a:r>
              <a:rPr lang="en-GB" dirty="0"/>
              <a:t>This should be their main form of revision.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E00F54-5BB3-C84E-98B2-43369D026B95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Metacognition through retrieval practice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19845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C4DAA-8F1A-2545-B74D-155DA525C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8152"/>
            <a:ext cx="10515600" cy="487334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use of metacognition through retrieval practice has a positive impact on both confidence and long-term learning of KS4 students in Geography when used regularly and consistently.</a:t>
            </a:r>
          </a:p>
          <a:p>
            <a:r>
              <a:rPr lang="en-GB" dirty="0"/>
              <a:t>Students commented on the importance of being able to identify their own strengths and weaknesses without relying on teacher support. </a:t>
            </a:r>
          </a:p>
          <a:p>
            <a:r>
              <a:rPr lang="en-GB" dirty="0"/>
              <a:t>They highlighted that once they realised the benefits in using retrieval practice, they became more confident using it at home, monitoring and evaluating their own learning effectively.</a:t>
            </a:r>
          </a:p>
          <a:p>
            <a:r>
              <a:rPr lang="en-GB" dirty="0"/>
              <a:t>Retrieval practice needs to be carried out regularly to have the greatest impact. </a:t>
            </a:r>
          </a:p>
          <a:p>
            <a:r>
              <a:rPr lang="en-GB" dirty="0"/>
              <a:t>The need for motivation and engagement is crucial for retrieval practice at home to work; the effort needs to come from the student.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79F8D8-FB53-D143-B8DD-F54538D0356D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Key findings</a:t>
            </a:r>
          </a:p>
        </p:txBody>
      </p:sp>
    </p:spTree>
    <p:extLst>
      <p:ext uri="{BB962C8B-B14F-4D97-AF65-F5344CB8AC3E}">
        <p14:creationId xmlns:p14="http://schemas.microsoft.com/office/powerpoint/2010/main" val="277428064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90C84-E3E5-8E43-899B-169CBEB3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72705"/>
            <a:ext cx="10515600" cy="4808639"/>
          </a:xfrm>
        </p:spPr>
        <p:txBody>
          <a:bodyPr>
            <a:normAutofit/>
          </a:bodyPr>
          <a:lstStyle/>
          <a:p>
            <a:r>
              <a:rPr lang="en-GB" dirty="0"/>
              <a:t>Students thought that retrieval practice had improved their progress in Geography, including:</a:t>
            </a:r>
          </a:p>
          <a:p>
            <a:pPr lvl="1"/>
            <a:r>
              <a:rPr lang="en-GB" dirty="0"/>
              <a:t>their ability to recall knowledge </a:t>
            </a:r>
          </a:p>
          <a:p>
            <a:pPr lvl="1"/>
            <a:r>
              <a:rPr lang="en-GB" dirty="0"/>
              <a:t>applying that knowledge in exam questions</a:t>
            </a:r>
          </a:p>
          <a:p>
            <a:pPr lvl="1"/>
            <a:r>
              <a:rPr lang="en-GB" dirty="0"/>
              <a:t>forming links between different concepts, a critical skill for Geographers.</a:t>
            </a:r>
          </a:p>
          <a:p>
            <a:r>
              <a:rPr lang="en-GB" dirty="0"/>
              <a:t>The study suggests that those students who practised retrieval at home had a greater improvement in their confidence and academic learning than those who only practised it in lessons. </a:t>
            </a:r>
          </a:p>
          <a:p>
            <a:r>
              <a:rPr lang="en-GB" dirty="0"/>
              <a:t>Students in this study opted to conduct retrieval practice when revising for other subjects, as they believed that it had really benefitted them in Geography.</a:t>
            </a:r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A24968-B746-5C44-98DE-82A3105771B8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Key findings</a:t>
            </a:r>
          </a:p>
        </p:txBody>
      </p:sp>
    </p:spTree>
    <p:extLst>
      <p:ext uri="{BB962C8B-B14F-4D97-AF65-F5344CB8AC3E}">
        <p14:creationId xmlns:p14="http://schemas.microsoft.com/office/powerpoint/2010/main" val="328173551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FC9964-A877-E946-9B73-37463E43805E}"/>
              </a:ext>
            </a:extLst>
          </p:cNvPr>
          <p:cNvSpPr/>
          <p:nvPr/>
        </p:nvSpPr>
        <p:spPr>
          <a:xfrm>
            <a:off x="6361892" y="1317794"/>
            <a:ext cx="5466945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‘Forming my own questions helped me to interpret and understand the topics in my own way, meaning I remember them better.’</a:t>
            </a:r>
            <a:endParaRPr lang="en-GB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CDAD66-685B-F443-817A-93B2897073D0}"/>
              </a:ext>
            </a:extLst>
          </p:cNvPr>
          <p:cNvSpPr/>
          <p:nvPr/>
        </p:nvSpPr>
        <p:spPr>
          <a:xfrm>
            <a:off x="447485" y="1502460"/>
            <a:ext cx="5363169" cy="1323439"/>
          </a:xfrm>
          <a:prstGeom prst="rect">
            <a:avLst/>
          </a:prstGeom>
          <a:solidFill>
            <a:srgbClr val="FF8AD8">
              <a:alpha val="53000"/>
            </a:srgb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‘I started to understand Geography better, I love it a lot more. I’ve got a lot more passion for the subject and it is really is very interesting to me. I want to learn more!’ </a:t>
            </a:r>
            <a:endParaRPr lang="en-GB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723F48-536F-9B4F-9C36-040944FEE175}"/>
              </a:ext>
            </a:extLst>
          </p:cNvPr>
          <p:cNvSpPr/>
          <p:nvPr/>
        </p:nvSpPr>
        <p:spPr>
          <a:xfrm>
            <a:off x="6361890" y="3783055"/>
            <a:ext cx="5466945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‘It has played a significant part towards helping me strengthen my memory, as well as tackling my weaker areas in Geography.’</a:t>
            </a:r>
            <a:endParaRPr lang="en-GB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B8DE02-317F-3342-BC78-400F37BB8665}"/>
              </a:ext>
            </a:extLst>
          </p:cNvPr>
          <p:cNvSpPr/>
          <p:nvPr/>
        </p:nvSpPr>
        <p:spPr>
          <a:xfrm>
            <a:off x="447484" y="4798718"/>
            <a:ext cx="5363170" cy="1015663"/>
          </a:xfrm>
          <a:prstGeom prst="rect">
            <a:avLst/>
          </a:prstGeom>
          <a:solidFill>
            <a:srgbClr val="FF8AD8">
              <a:alpha val="53000"/>
            </a:srgb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‘making your brain work like hard to recall the erm information helps you to remember if for longer.’</a:t>
            </a:r>
            <a:endParaRPr lang="en-GB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53A4CE-AECD-C04D-9D60-FA101157C8DD}"/>
              </a:ext>
            </a:extLst>
          </p:cNvPr>
          <p:cNvSpPr/>
          <p:nvPr/>
        </p:nvSpPr>
        <p:spPr>
          <a:xfrm>
            <a:off x="6361889" y="5333504"/>
            <a:ext cx="5466945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‘the more confident and say like comfortable you get with it, the more you feel you can like change it to suit you’</a:t>
            </a:r>
            <a:endParaRPr lang="en-GB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105095-CD28-AE4E-8843-26AF0F8A9145}"/>
              </a:ext>
            </a:extLst>
          </p:cNvPr>
          <p:cNvSpPr/>
          <p:nvPr/>
        </p:nvSpPr>
        <p:spPr>
          <a:xfrm>
            <a:off x="6361891" y="2721226"/>
            <a:ext cx="5466945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‘before, I relied on the teacher, but now I can do it myself, it makes me a lot more confident’</a:t>
            </a:r>
            <a:endParaRPr lang="en-GB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6ACC71-111A-F847-BBF5-C6400B13FF4F}"/>
              </a:ext>
            </a:extLst>
          </p:cNvPr>
          <p:cNvSpPr/>
          <p:nvPr/>
        </p:nvSpPr>
        <p:spPr>
          <a:xfrm>
            <a:off x="447484" y="3163707"/>
            <a:ext cx="5363169" cy="1015663"/>
          </a:xfrm>
          <a:prstGeom prst="rect">
            <a:avLst/>
          </a:prstGeom>
          <a:solidFill>
            <a:srgbClr val="FF8AD8">
              <a:alpha val="53000"/>
            </a:srgbClr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‘to start with I found it hard and didn’t really like it. But actually, due to my improvements I got more confident’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B60AB-D322-6F47-BCCD-69A69FA47C02}"/>
              </a:ext>
            </a:extLst>
          </p:cNvPr>
          <p:cNvSpPr/>
          <p:nvPr/>
        </p:nvSpPr>
        <p:spPr>
          <a:xfrm>
            <a:off x="291846" y="181795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Pupil voice</a:t>
            </a:r>
            <a:endParaRPr lang="en-US" sz="48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776460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90C84-E3E5-8E43-899B-169CBEB3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72706"/>
            <a:ext cx="10515600" cy="4351338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A24968-B746-5C44-98DE-82A3105771B8}"/>
              </a:ext>
            </a:extLst>
          </p:cNvPr>
          <p:cNvSpPr/>
          <p:nvPr/>
        </p:nvSpPr>
        <p:spPr>
          <a:xfrm>
            <a:off x="291846" y="334124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Key findings - modelling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42D9FD9-1372-944B-884D-20F90BA57EF8}"/>
              </a:ext>
            </a:extLst>
          </p:cNvPr>
          <p:cNvSpPr txBox="1">
            <a:spLocks/>
          </p:cNvSpPr>
          <p:nvPr/>
        </p:nvSpPr>
        <p:spPr>
          <a:xfrm>
            <a:off x="990600" y="1491710"/>
            <a:ext cx="10515600" cy="4798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Modelling is a fundamental element for helping students to use retrieval practice to apply the knowledge they are recalling. </a:t>
            </a:r>
          </a:p>
          <a:p>
            <a:r>
              <a:rPr lang="en-GB" dirty="0"/>
              <a:t>The modelling, scaffolding and support gave the students the confidence to use metacognition at home, initially through homework, but eventually through their own choice. </a:t>
            </a:r>
          </a:p>
          <a:p>
            <a:r>
              <a:rPr lang="en-GB" dirty="0"/>
              <a:t>The students can only be successful in self-study if they are shown how to effectively conduct retrieval practice independently. </a:t>
            </a:r>
          </a:p>
          <a:p>
            <a:r>
              <a:rPr lang="en-GB" dirty="0"/>
              <a:t>This includes showing students how to select questions/topics, and what do do once they have marked their answers.</a:t>
            </a:r>
          </a:p>
          <a:p>
            <a:r>
              <a:rPr lang="en-GB" dirty="0"/>
              <a:t>This scaffolding then needs to be gradually removed.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7115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90C84-E3E5-8E43-899B-169CBEB3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65121"/>
            <a:ext cx="10515600" cy="4758923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A24968-B746-5C44-98DE-82A3105771B8}"/>
              </a:ext>
            </a:extLst>
          </p:cNvPr>
          <p:cNvSpPr/>
          <p:nvPr/>
        </p:nvSpPr>
        <p:spPr>
          <a:xfrm>
            <a:off x="291846" y="208601"/>
            <a:ext cx="1160830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Key take-aways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42D9FD9-1372-944B-884D-20F90BA57EF8}"/>
              </a:ext>
            </a:extLst>
          </p:cNvPr>
          <p:cNvSpPr txBox="1">
            <a:spLocks/>
          </p:cNvSpPr>
          <p:nvPr/>
        </p:nvSpPr>
        <p:spPr>
          <a:xfrm>
            <a:off x="990599" y="1227532"/>
            <a:ext cx="10515600" cy="4798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Consistency both in and out of the classroom</a:t>
            </a:r>
          </a:p>
          <a:p>
            <a:r>
              <a:rPr lang="en-GB" dirty="0"/>
              <a:t>Buy-in in the classroom before trying it independently</a:t>
            </a:r>
          </a:p>
          <a:p>
            <a:r>
              <a:rPr lang="en-GB" dirty="0"/>
              <a:t>Scaffolding/modelling is critical</a:t>
            </a:r>
          </a:p>
          <a:p>
            <a:r>
              <a:rPr lang="en-GB" dirty="0"/>
              <a:t>It takes time!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E5BDA4-8676-DA4E-A6AC-DB08C4B8786C}"/>
              </a:ext>
            </a:extLst>
          </p:cNvPr>
          <p:cNvSpPr/>
          <p:nvPr/>
        </p:nvSpPr>
        <p:spPr>
          <a:xfrm>
            <a:off x="444245" y="5986881"/>
            <a:ext cx="1160830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Any questions?</a:t>
            </a:r>
            <a:endParaRPr lang="en-US" sz="40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B22AD3-03ED-474F-9136-0DA45C926D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678" y="2931543"/>
            <a:ext cx="3194690" cy="23868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BB4707-38E7-F644-B1D8-7C45A3C549F1}"/>
              </a:ext>
            </a:extLst>
          </p:cNvPr>
          <p:cNvSpPr txBox="1"/>
          <p:nvPr/>
        </p:nvSpPr>
        <p:spPr>
          <a:xfrm>
            <a:off x="8590249" y="6157077"/>
            <a:ext cx="362120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campbellj@pks.coventry.sch.uk</a:t>
            </a:r>
            <a:endParaRPr lang="en-US" sz="2000" dirty="0"/>
          </a:p>
          <a:p>
            <a:r>
              <a:rPr lang="en-US" sz="2000" dirty="0"/>
              <a:t>@jennycampbell90</a:t>
            </a:r>
          </a:p>
        </p:txBody>
      </p:sp>
    </p:spTree>
    <p:extLst>
      <p:ext uri="{BB962C8B-B14F-4D97-AF65-F5344CB8AC3E}">
        <p14:creationId xmlns:p14="http://schemas.microsoft.com/office/powerpoint/2010/main" val="38574460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7C7C7C2966C648A6DABC7DD87AEE8B" ma:contentTypeVersion="6" ma:contentTypeDescription="Create a new document." ma:contentTypeScope="" ma:versionID="ff825e27e28d042ec6eeb46532b9ef0c">
  <xsd:schema xmlns:xsd="http://www.w3.org/2001/XMLSchema" xmlns:xs="http://www.w3.org/2001/XMLSchema" xmlns:p="http://schemas.microsoft.com/office/2006/metadata/properties" xmlns:ns2="17a6501f-0a50-4fa7-a276-ffab66bf7a4a" targetNamespace="http://schemas.microsoft.com/office/2006/metadata/properties" ma:root="true" ma:fieldsID="cffec1502e826701066ae4fd660748da" ns2:_="">
    <xsd:import namespace="17a6501f-0a50-4fa7-a276-ffab66bf7a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6501f-0a50-4fa7-a276-ffab66bf7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5F0437-B2F4-4411-BB05-B41A6E336F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42B2C6-8BD2-4AA3-B975-C712F2ACB55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D44A45F-8180-4E42-8FC5-5BE7927CE3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a6501f-0a50-4fa7-a276-ffab66bf7a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12616</TotalTime>
  <Words>1532</Words>
  <Application>Microsoft Office PowerPoint</Application>
  <PresentationFormat>Widescreen</PresentationFormat>
  <Paragraphs>148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Retrieval practice: How can students use it metacognitively to monitor and improve their learning in Geography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Cognitive Load Theory in practice</dc:title>
  <dc:creator>Jennie Jones</dc:creator>
  <cp:lastModifiedBy>Harriet Brookes</cp:lastModifiedBy>
  <cp:revision>278</cp:revision>
  <dcterms:created xsi:type="dcterms:W3CDTF">2021-02-26T16:11:33Z</dcterms:created>
  <dcterms:modified xsi:type="dcterms:W3CDTF">2021-04-07T10:02:04Z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0x0101009F7C7C7C2966C648A6DABC7DD87AEE8B</vt:lpwstr>
  </property>
</Properties>
</file>