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1" r:id="rId6"/>
    <p:sldId id="265" r:id="rId7"/>
    <p:sldId id="264" r:id="rId8"/>
    <p:sldId id="260" r:id="rId9"/>
    <p:sldId id="263" r:id="rId10"/>
    <p:sldId id="262" r:id="rId11"/>
    <p:sldId id="266" r:id="rId12"/>
    <p:sldId id="267" r:id="rId13"/>
    <p:sldId id="26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7" autoAdjust="0"/>
    <p:restoredTop sz="94660"/>
  </p:normalViewPr>
  <p:slideViewPr>
    <p:cSldViewPr snapToGrid="0">
      <p:cViewPr varScale="1">
        <p:scale>
          <a:sx n="81" d="100"/>
          <a:sy n="81" d="100"/>
        </p:scale>
        <p:origin x="120" y="6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AC9C96-A93E-4AA5-BC18-3C288D86F7A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D62EABA9-0BCF-4550-96D1-49392116A93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8B83C760-E6DD-44C5-8D09-347925AAE267}"/>
              </a:ext>
            </a:extLst>
          </p:cNvPr>
          <p:cNvSpPr>
            <a:spLocks noGrp="1"/>
          </p:cNvSpPr>
          <p:nvPr>
            <p:ph type="dt" sz="half" idx="10"/>
          </p:nvPr>
        </p:nvSpPr>
        <p:spPr/>
        <p:txBody>
          <a:bodyPr/>
          <a:lstStyle/>
          <a:p>
            <a:fld id="{F44616AA-6597-4146-B49B-35AB5245FCB8}" type="datetimeFigureOut">
              <a:rPr lang="en-GB" smtClean="0"/>
              <a:t>07/04/2021</a:t>
            </a:fld>
            <a:endParaRPr lang="en-GB"/>
          </a:p>
        </p:txBody>
      </p:sp>
      <p:sp>
        <p:nvSpPr>
          <p:cNvPr id="5" name="Footer Placeholder 4">
            <a:extLst>
              <a:ext uri="{FF2B5EF4-FFF2-40B4-BE49-F238E27FC236}">
                <a16:creationId xmlns:a16="http://schemas.microsoft.com/office/drawing/2014/main" id="{03203456-01FF-4DDB-B6BC-588101E5E02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59FD1E0-5B73-424F-802D-9B76EE305159}"/>
              </a:ext>
            </a:extLst>
          </p:cNvPr>
          <p:cNvSpPr>
            <a:spLocks noGrp="1"/>
          </p:cNvSpPr>
          <p:nvPr>
            <p:ph type="sldNum" sz="quarter" idx="12"/>
          </p:nvPr>
        </p:nvSpPr>
        <p:spPr/>
        <p:txBody>
          <a:bodyPr/>
          <a:lstStyle/>
          <a:p>
            <a:fld id="{10BF534B-C305-464E-ADDF-0F93A8D6CD41}" type="slidenum">
              <a:rPr lang="en-GB" smtClean="0"/>
              <a:t>‹#›</a:t>
            </a:fld>
            <a:endParaRPr lang="en-GB"/>
          </a:p>
        </p:txBody>
      </p:sp>
    </p:spTree>
    <p:extLst>
      <p:ext uri="{BB962C8B-B14F-4D97-AF65-F5344CB8AC3E}">
        <p14:creationId xmlns:p14="http://schemas.microsoft.com/office/powerpoint/2010/main" val="27395961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0C5E75-0E54-4656-93E5-3825D591BCC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A6BCBC6-75AB-488A-8654-58F0EDE7E87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1A89E2E-4336-4430-BF8D-3BDD015D71E9}"/>
              </a:ext>
            </a:extLst>
          </p:cNvPr>
          <p:cNvSpPr>
            <a:spLocks noGrp="1"/>
          </p:cNvSpPr>
          <p:nvPr>
            <p:ph type="dt" sz="half" idx="10"/>
          </p:nvPr>
        </p:nvSpPr>
        <p:spPr/>
        <p:txBody>
          <a:bodyPr/>
          <a:lstStyle/>
          <a:p>
            <a:fld id="{F44616AA-6597-4146-B49B-35AB5245FCB8}" type="datetimeFigureOut">
              <a:rPr lang="en-GB" smtClean="0"/>
              <a:t>07/04/2021</a:t>
            </a:fld>
            <a:endParaRPr lang="en-GB"/>
          </a:p>
        </p:txBody>
      </p:sp>
      <p:sp>
        <p:nvSpPr>
          <p:cNvPr id="5" name="Footer Placeholder 4">
            <a:extLst>
              <a:ext uri="{FF2B5EF4-FFF2-40B4-BE49-F238E27FC236}">
                <a16:creationId xmlns:a16="http://schemas.microsoft.com/office/drawing/2014/main" id="{486B0869-E02E-417B-A006-1BEF219135D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F15DF8-77E8-443F-A9D2-23DAA8E4B477}"/>
              </a:ext>
            </a:extLst>
          </p:cNvPr>
          <p:cNvSpPr>
            <a:spLocks noGrp="1"/>
          </p:cNvSpPr>
          <p:nvPr>
            <p:ph type="sldNum" sz="quarter" idx="12"/>
          </p:nvPr>
        </p:nvSpPr>
        <p:spPr/>
        <p:txBody>
          <a:bodyPr/>
          <a:lstStyle/>
          <a:p>
            <a:fld id="{10BF534B-C305-464E-ADDF-0F93A8D6CD41}" type="slidenum">
              <a:rPr lang="en-GB" smtClean="0"/>
              <a:t>‹#›</a:t>
            </a:fld>
            <a:endParaRPr lang="en-GB"/>
          </a:p>
        </p:txBody>
      </p:sp>
    </p:spTree>
    <p:extLst>
      <p:ext uri="{BB962C8B-B14F-4D97-AF65-F5344CB8AC3E}">
        <p14:creationId xmlns:p14="http://schemas.microsoft.com/office/powerpoint/2010/main" val="13395981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C5491D-66C2-4DCC-BB58-8EB05F1DAD5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AD8DDDC3-8200-4D19-8F4A-89E91B2BE5F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43F9B0D-34D9-459D-B6E3-C025C536D0A5}"/>
              </a:ext>
            </a:extLst>
          </p:cNvPr>
          <p:cNvSpPr>
            <a:spLocks noGrp="1"/>
          </p:cNvSpPr>
          <p:nvPr>
            <p:ph type="dt" sz="half" idx="10"/>
          </p:nvPr>
        </p:nvSpPr>
        <p:spPr/>
        <p:txBody>
          <a:bodyPr/>
          <a:lstStyle/>
          <a:p>
            <a:fld id="{F44616AA-6597-4146-B49B-35AB5245FCB8}" type="datetimeFigureOut">
              <a:rPr lang="en-GB" smtClean="0"/>
              <a:t>07/04/2021</a:t>
            </a:fld>
            <a:endParaRPr lang="en-GB"/>
          </a:p>
        </p:txBody>
      </p:sp>
      <p:sp>
        <p:nvSpPr>
          <p:cNvPr id="5" name="Footer Placeholder 4">
            <a:extLst>
              <a:ext uri="{FF2B5EF4-FFF2-40B4-BE49-F238E27FC236}">
                <a16:creationId xmlns:a16="http://schemas.microsoft.com/office/drawing/2014/main" id="{6860C3C9-A5F7-455B-9A79-09C71C5F12A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9AD3690-B4A6-45AA-8F04-7E390F7D07D9}"/>
              </a:ext>
            </a:extLst>
          </p:cNvPr>
          <p:cNvSpPr>
            <a:spLocks noGrp="1"/>
          </p:cNvSpPr>
          <p:nvPr>
            <p:ph type="sldNum" sz="quarter" idx="12"/>
          </p:nvPr>
        </p:nvSpPr>
        <p:spPr/>
        <p:txBody>
          <a:bodyPr/>
          <a:lstStyle/>
          <a:p>
            <a:fld id="{10BF534B-C305-464E-ADDF-0F93A8D6CD41}" type="slidenum">
              <a:rPr lang="en-GB" smtClean="0"/>
              <a:t>‹#›</a:t>
            </a:fld>
            <a:endParaRPr lang="en-GB"/>
          </a:p>
        </p:txBody>
      </p:sp>
    </p:spTree>
    <p:extLst>
      <p:ext uri="{BB962C8B-B14F-4D97-AF65-F5344CB8AC3E}">
        <p14:creationId xmlns:p14="http://schemas.microsoft.com/office/powerpoint/2010/main" val="40918838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22F8AB-AACA-4DA3-83F2-FB8779327F7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4E81B88-B525-4AF8-867C-E4F3DD2411B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F1ED67D3-A55C-415C-8536-FCD014D9F80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2D43F004-7FFA-4B03-BBC7-B1697959E592}"/>
              </a:ext>
            </a:extLst>
          </p:cNvPr>
          <p:cNvSpPr>
            <a:spLocks noGrp="1"/>
          </p:cNvSpPr>
          <p:nvPr>
            <p:ph type="dt" sz="half" idx="10"/>
          </p:nvPr>
        </p:nvSpPr>
        <p:spPr/>
        <p:txBody>
          <a:bodyPr/>
          <a:lstStyle/>
          <a:p>
            <a:fld id="{F44616AA-6597-4146-B49B-35AB5245FCB8}" type="datetimeFigureOut">
              <a:rPr lang="en-GB" smtClean="0"/>
              <a:t>07/04/2021</a:t>
            </a:fld>
            <a:endParaRPr lang="en-GB"/>
          </a:p>
        </p:txBody>
      </p:sp>
      <p:sp>
        <p:nvSpPr>
          <p:cNvPr id="6" name="Footer Placeholder 5">
            <a:extLst>
              <a:ext uri="{FF2B5EF4-FFF2-40B4-BE49-F238E27FC236}">
                <a16:creationId xmlns:a16="http://schemas.microsoft.com/office/drawing/2014/main" id="{432471FB-A384-4422-A378-D72B9D8C1F8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499756E-F6C9-457A-BCA0-82B4FFB0311E}"/>
              </a:ext>
            </a:extLst>
          </p:cNvPr>
          <p:cNvSpPr>
            <a:spLocks noGrp="1"/>
          </p:cNvSpPr>
          <p:nvPr>
            <p:ph type="sldNum" sz="quarter" idx="12"/>
          </p:nvPr>
        </p:nvSpPr>
        <p:spPr/>
        <p:txBody>
          <a:bodyPr/>
          <a:lstStyle/>
          <a:p>
            <a:fld id="{10BF534B-C305-464E-ADDF-0F93A8D6CD41}" type="slidenum">
              <a:rPr lang="en-GB" smtClean="0"/>
              <a:t>‹#›</a:t>
            </a:fld>
            <a:endParaRPr lang="en-GB"/>
          </a:p>
        </p:txBody>
      </p:sp>
    </p:spTree>
    <p:extLst>
      <p:ext uri="{BB962C8B-B14F-4D97-AF65-F5344CB8AC3E}">
        <p14:creationId xmlns:p14="http://schemas.microsoft.com/office/powerpoint/2010/main" val="30209862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148CF-967E-47F6-B7C3-DA199FAE10A2}"/>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5FD4FA0-43E8-46B6-BBDA-D64A8D7FB32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7EF33AB-2B10-4B2F-A279-DCE8822A0F9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2ABBD7D8-4710-4D0C-AFEF-8F92441F6DE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2098F55-8C7D-4D8F-9363-E146C3985BF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3D2D3E64-CADE-436D-8435-95CDA0C0E835}"/>
              </a:ext>
            </a:extLst>
          </p:cNvPr>
          <p:cNvSpPr>
            <a:spLocks noGrp="1"/>
          </p:cNvSpPr>
          <p:nvPr>
            <p:ph type="dt" sz="half" idx="10"/>
          </p:nvPr>
        </p:nvSpPr>
        <p:spPr/>
        <p:txBody>
          <a:bodyPr/>
          <a:lstStyle/>
          <a:p>
            <a:fld id="{F44616AA-6597-4146-B49B-35AB5245FCB8}" type="datetimeFigureOut">
              <a:rPr lang="en-GB" smtClean="0"/>
              <a:t>07/04/2021</a:t>
            </a:fld>
            <a:endParaRPr lang="en-GB"/>
          </a:p>
        </p:txBody>
      </p:sp>
      <p:sp>
        <p:nvSpPr>
          <p:cNvPr id="8" name="Footer Placeholder 7">
            <a:extLst>
              <a:ext uri="{FF2B5EF4-FFF2-40B4-BE49-F238E27FC236}">
                <a16:creationId xmlns:a16="http://schemas.microsoft.com/office/drawing/2014/main" id="{80678AD1-6F03-4174-9CE1-C81A144F4C0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8B24AF7C-8772-4EB1-82EB-EB87CE6DAC70}"/>
              </a:ext>
            </a:extLst>
          </p:cNvPr>
          <p:cNvSpPr>
            <a:spLocks noGrp="1"/>
          </p:cNvSpPr>
          <p:nvPr>
            <p:ph type="sldNum" sz="quarter" idx="12"/>
          </p:nvPr>
        </p:nvSpPr>
        <p:spPr/>
        <p:txBody>
          <a:bodyPr/>
          <a:lstStyle/>
          <a:p>
            <a:fld id="{10BF534B-C305-464E-ADDF-0F93A8D6CD41}" type="slidenum">
              <a:rPr lang="en-GB" smtClean="0"/>
              <a:t>‹#›</a:t>
            </a:fld>
            <a:endParaRPr lang="en-GB"/>
          </a:p>
        </p:txBody>
      </p:sp>
    </p:spTree>
    <p:extLst>
      <p:ext uri="{BB962C8B-B14F-4D97-AF65-F5344CB8AC3E}">
        <p14:creationId xmlns:p14="http://schemas.microsoft.com/office/powerpoint/2010/main" val="13748964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50F5A-3739-46E4-A966-134D77382D64}"/>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57FD0BB1-CC92-489A-A62C-CE38F72EB45D}"/>
              </a:ext>
            </a:extLst>
          </p:cNvPr>
          <p:cNvSpPr>
            <a:spLocks noGrp="1"/>
          </p:cNvSpPr>
          <p:nvPr>
            <p:ph type="dt" sz="half" idx="10"/>
          </p:nvPr>
        </p:nvSpPr>
        <p:spPr/>
        <p:txBody>
          <a:bodyPr/>
          <a:lstStyle/>
          <a:p>
            <a:fld id="{F44616AA-6597-4146-B49B-35AB5245FCB8}" type="datetimeFigureOut">
              <a:rPr lang="en-GB" smtClean="0"/>
              <a:t>07/04/2021</a:t>
            </a:fld>
            <a:endParaRPr lang="en-GB"/>
          </a:p>
        </p:txBody>
      </p:sp>
      <p:sp>
        <p:nvSpPr>
          <p:cNvPr id="4" name="Footer Placeholder 3">
            <a:extLst>
              <a:ext uri="{FF2B5EF4-FFF2-40B4-BE49-F238E27FC236}">
                <a16:creationId xmlns:a16="http://schemas.microsoft.com/office/drawing/2014/main" id="{AFCE870D-9D92-4A06-BC46-345CBC54284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87061E0A-266D-4DC2-A241-4340B05955AE}"/>
              </a:ext>
            </a:extLst>
          </p:cNvPr>
          <p:cNvSpPr>
            <a:spLocks noGrp="1"/>
          </p:cNvSpPr>
          <p:nvPr>
            <p:ph type="sldNum" sz="quarter" idx="12"/>
          </p:nvPr>
        </p:nvSpPr>
        <p:spPr/>
        <p:txBody>
          <a:bodyPr/>
          <a:lstStyle/>
          <a:p>
            <a:fld id="{10BF534B-C305-464E-ADDF-0F93A8D6CD41}" type="slidenum">
              <a:rPr lang="en-GB" smtClean="0"/>
              <a:t>‹#›</a:t>
            </a:fld>
            <a:endParaRPr lang="en-GB"/>
          </a:p>
        </p:txBody>
      </p:sp>
    </p:spTree>
    <p:extLst>
      <p:ext uri="{BB962C8B-B14F-4D97-AF65-F5344CB8AC3E}">
        <p14:creationId xmlns:p14="http://schemas.microsoft.com/office/powerpoint/2010/main" val="2375664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086D33B-3ADB-4325-AC77-C3F5CD1925B4}"/>
              </a:ext>
            </a:extLst>
          </p:cNvPr>
          <p:cNvSpPr>
            <a:spLocks noGrp="1"/>
          </p:cNvSpPr>
          <p:nvPr>
            <p:ph type="dt" sz="half" idx="10"/>
          </p:nvPr>
        </p:nvSpPr>
        <p:spPr/>
        <p:txBody>
          <a:bodyPr/>
          <a:lstStyle/>
          <a:p>
            <a:fld id="{F44616AA-6597-4146-B49B-35AB5245FCB8}" type="datetimeFigureOut">
              <a:rPr lang="en-GB" smtClean="0"/>
              <a:t>07/04/2021</a:t>
            </a:fld>
            <a:endParaRPr lang="en-GB"/>
          </a:p>
        </p:txBody>
      </p:sp>
      <p:sp>
        <p:nvSpPr>
          <p:cNvPr id="3" name="Footer Placeholder 2">
            <a:extLst>
              <a:ext uri="{FF2B5EF4-FFF2-40B4-BE49-F238E27FC236}">
                <a16:creationId xmlns:a16="http://schemas.microsoft.com/office/drawing/2014/main" id="{F79252D4-0837-46BD-A35D-8A202B12586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87C005CD-B80C-4529-BF1C-DE8B254CC1CF}"/>
              </a:ext>
            </a:extLst>
          </p:cNvPr>
          <p:cNvSpPr>
            <a:spLocks noGrp="1"/>
          </p:cNvSpPr>
          <p:nvPr>
            <p:ph type="sldNum" sz="quarter" idx="12"/>
          </p:nvPr>
        </p:nvSpPr>
        <p:spPr/>
        <p:txBody>
          <a:bodyPr/>
          <a:lstStyle/>
          <a:p>
            <a:fld id="{10BF534B-C305-464E-ADDF-0F93A8D6CD41}" type="slidenum">
              <a:rPr lang="en-GB" smtClean="0"/>
              <a:t>‹#›</a:t>
            </a:fld>
            <a:endParaRPr lang="en-GB"/>
          </a:p>
        </p:txBody>
      </p:sp>
    </p:spTree>
    <p:extLst>
      <p:ext uri="{BB962C8B-B14F-4D97-AF65-F5344CB8AC3E}">
        <p14:creationId xmlns:p14="http://schemas.microsoft.com/office/powerpoint/2010/main" val="15611962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8C199-F554-4990-98C6-824255EB22B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7D3BD26-5071-4F3B-9AFB-7EE336217E7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F183D20-2172-40D3-A503-1DC373D28C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CB8523E-21AF-4489-83A4-B831A2235968}"/>
              </a:ext>
            </a:extLst>
          </p:cNvPr>
          <p:cNvSpPr>
            <a:spLocks noGrp="1"/>
          </p:cNvSpPr>
          <p:nvPr>
            <p:ph type="dt" sz="half" idx="10"/>
          </p:nvPr>
        </p:nvSpPr>
        <p:spPr/>
        <p:txBody>
          <a:bodyPr/>
          <a:lstStyle/>
          <a:p>
            <a:fld id="{F44616AA-6597-4146-B49B-35AB5245FCB8}" type="datetimeFigureOut">
              <a:rPr lang="en-GB" smtClean="0"/>
              <a:t>07/04/2021</a:t>
            </a:fld>
            <a:endParaRPr lang="en-GB"/>
          </a:p>
        </p:txBody>
      </p:sp>
      <p:sp>
        <p:nvSpPr>
          <p:cNvPr id="6" name="Footer Placeholder 5">
            <a:extLst>
              <a:ext uri="{FF2B5EF4-FFF2-40B4-BE49-F238E27FC236}">
                <a16:creationId xmlns:a16="http://schemas.microsoft.com/office/drawing/2014/main" id="{DCF814C4-9C61-4BD5-8D97-BAED0C95D22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67ADA5D-7383-4CC5-B69D-553D513D72D9}"/>
              </a:ext>
            </a:extLst>
          </p:cNvPr>
          <p:cNvSpPr>
            <a:spLocks noGrp="1"/>
          </p:cNvSpPr>
          <p:nvPr>
            <p:ph type="sldNum" sz="quarter" idx="12"/>
          </p:nvPr>
        </p:nvSpPr>
        <p:spPr/>
        <p:txBody>
          <a:bodyPr/>
          <a:lstStyle/>
          <a:p>
            <a:fld id="{10BF534B-C305-464E-ADDF-0F93A8D6CD41}" type="slidenum">
              <a:rPr lang="en-GB" smtClean="0"/>
              <a:t>‹#›</a:t>
            </a:fld>
            <a:endParaRPr lang="en-GB"/>
          </a:p>
        </p:txBody>
      </p:sp>
    </p:spTree>
    <p:extLst>
      <p:ext uri="{BB962C8B-B14F-4D97-AF65-F5344CB8AC3E}">
        <p14:creationId xmlns:p14="http://schemas.microsoft.com/office/powerpoint/2010/main" val="24487258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32C423-0592-41BA-8D5E-BCF8B540BDE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8CF5BCD-9296-454F-894A-E5BC0D7A496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26DC2D05-8403-4ABB-ADC3-1FC6E8B0BE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5B2ECC6-2163-408A-A8CF-037F105852EA}"/>
              </a:ext>
            </a:extLst>
          </p:cNvPr>
          <p:cNvSpPr>
            <a:spLocks noGrp="1"/>
          </p:cNvSpPr>
          <p:nvPr>
            <p:ph type="dt" sz="half" idx="10"/>
          </p:nvPr>
        </p:nvSpPr>
        <p:spPr/>
        <p:txBody>
          <a:bodyPr/>
          <a:lstStyle/>
          <a:p>
            <a:fld id="{F44616AA-6597-4146-B49B-35AB5245FCB8}" type="datetimeFigureOut">
              <a:rPr lang="en-GB" smtClean="0"/>
              <a:t>07/04/2021</a:t>
            </a:fld>
            <a:endParaRPr lang="en-GB"/>
          </a:p>
        </p:txBody>
      </p:sp>
      <p:sp>
        <p:nvSpPr>
          <p:cNvPr id="6" name="Footer Placeholder 5">
            <a:extLst>
              <a:ext uri="{FF2B5EF4-FFF2-40B4-BE49-F238E27FC236}">
                <a16:creationId xmlns:a16="http://schemas.microsoft.com/office/drawing/2014/main" id="{7CB4BD03-974A-41D9-A969-08A80D33235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836B54F-8000-4770-949A-EC5D92FDE2F3}"/>
              </a:ext>
            </a:extLst>
          </p:cNvPr>
          <p:cNvSpPr>
            <a:spLocks noGrp="1"/>
          </p:cNvSpPr>
          <p:nvPr>
            <p:ph type="sldNum" sz="quarter" idx="12"/>
          </p:nvPr>
        </p:nvSpPr>
        <p:spPr/>
        <p:txBody>
          <a:bodyPr/>
          <a:lstStyle/>
          <a:p>
            <a:fld id="{10BF534B-C305-464E-ADDF-0F93A8D6CD41}" type="slidenum">
              <a:rPr lang="en-GB" smtClean="0"/>
              <a:t>‹#›</a:t>
            </a:fld>
            <a:endParaRPr lang="en-GB"/>
          </a:p>
        </p:txBody>
      </p:sp>
    </p:spTree>
    <p:extLst>
      <p:ext uri="{BB962C8B-B14F-4D97-AF65-F5344CB8AC3E}">
        <p14:creationId xmlns:p14="http://schemas.microsoft.com/office/powerpoint/2010/main" val="10047543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A338B-038E-4509-8999-12A2AA1C740D}"/>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0207F5D-1F7F-473D-A388-500ADF3CF4B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533A7BC-781A-4814-ACAA-055A6D5AE43D}"/>
              </a:ext>
            </a:extLst>
          </p:cNvPr>
          <p:cNvSpPr>
            <a:spLocks noGrp="1"/>
          </p:cNvSpPr>
          <p:nvPr>
            <p:ph type="dt" sz="half" idx="10"/>
          </p:nvPr>
        </p:nvSpPr>
        <p:spPr/>
        <p:txBody>
          <a:bodyPr/>
          <a:lstStyle/>
          <a:p>
            <a:fld id="{F44616AA-6597-4146-B49B-35AB5245FCB8}" type="datetimeFigureOut">
              <a:rPr lang="en-GB" smtClean="0"/>
              <a:t>07/04/2021</a:t>
            </a:fld>
            <a:endParaRPr lang="en-GB"/>
          </a:p>
        </p:txBody>
      </p:sp>
      <p:sp>
        <p:nvSpPr>
          <p:cNvPr id="5" name="Footer Placeholder 4">
            <a:extLst>
              <a:ext uri="{FF2B5EF4-FFF2-40B4-BE49-F238E27FC236}">
                <a16:creationId xmlns:a16="http://schemas.microsoft.com/office/drawing/2014/main" id="{53A1E44B-4B93-4F3E-90DF-5DFE90D2B24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7C1661E-E3FA-4FEA-9AD2-BDB61204E6EB}"/>
              </a:ext>
            </a:extLst>
          </p:cNvPr>
          <p:cNvSpPr>
            <a:spLocks noGrp="1"/>
          </p:cNvSpPr>
          <p:nvPr>
            <p:ph type="sldNum" sz="quarter" idx="12"/>
          </p:nvPr>
        </p:nvSpPr>
        <p:spPr/>
        <p:txBody>
          <a:bodyPr/>
          <a:lstStyle/>
          <a:p>
            <a:fld id="{10BF534B-C305-464E-ADDF-0F93A8D6CD41}" type="slidenum">
              <a:rPr lang="en-GB" smtClean="0"/>
              <a:t>‹#›</a:t>
            </a:fld>
            <a:endParaRPr lang="en-GB"/>
          </a:p>
        </p:txBody>
      </p:sp>
    </p:spTree>
    <p:extLst>
      <p:ext uri="{BB962C8B-B14F-4D97-AF65-F5344CB8AC3E}">
        <p14:creationId xmlns:p14="http://schemas.microsoft.com/office/powerpoint/2010/main" val="42480186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9B2686A-EF07-4C6E-8752-FFC28639772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51F027F-7292-4E6F-846C-411F9DFD150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76F6741-85A9-4D6E-A3F6-DA8D6C03934D}"/>
              </a:ext>
            </a:extLst>
          </p:cNvPr>
          <p:cNvSpPr>
            <a:spLocks noGrp="1"/>
          </p:cNvSpPr>
          <p:nvPr>
            <p:ph type="dt" sz="half" idx="10"/>
          </p:nvPr>
        </p:nvSpPr>
        <p:spPr/>
        <p:txBody>
          <a:bodyPr/>
          <a:lstStyle/>
          <a:p>
            <a:fld id="{F44616AA-6597-4146-B49B-35AB5245FCB8}" type="datetimeFigureOut">
              <a:rPr lang="en-GB" smtClean="0"/>
              <a:t>07/04/2021</a:t>
            </a:fld>
            <a:endParaRPr lang="en-GB"/>
          </a:p>
        </p:txBody>
      </p:sp>
      <p:sp>
        <p:nvSpPr>
          <p:cNvPr id="5" name="Footer Placeholder 4">
            <a:extLst>
              <a:ext uri="{FF2B5EF4-FFF2-40B4-BE49-F238E27FC236}">
                <a16:creationId xmlns:a16="http://schemas.microsoft.com/office/drawing/2014/main" id="{B3E3BA94-7F7A-4744-A6A3-AA6136E8A0D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49979D4-A1F6-4B09-931A-48A84BA38E70}"/>
              </a:ext>
            </a:extLst>
          </p:cNvPr>
          <p:cNvSpPr>
            <a:spLocks noGrp="1"/>
          </p:cNvSpPr>
          <p:nvPr>
            <p:ph type="sldNum" sz="quarter" idx="12"/>
          </p:nvPr>
        </p:nvSpPr>
        <p:spPr/>
        <p:txBody>
          <a:bodyPr/>
          <a:lstStyle/>
          <a:p>
            <a:fld id="{10BF534B-C305-464E-ADDF-0F93A8D6CD41}" type="slidenum">
              <a:rPr lang="en-GB" smtClean="0"/>
              <a:t>‹#›</a:t>
            </a:fld>
            <a:endParaRPr lang="en-GB"/>
          </a:p>
        </p:txBody>
      </p:sp>
    </p:spTree>
    <p:extLst>
      <p:ext uri="{BB962C8B-B14F-4D97-AF65-F5344CB8AC3E}">
        <p14:creationId xmlns:p14="http://schemas.microsoft.com/office/powerpoint/2010/main" val="35568994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B750D7C-1BFF-4669-B806-2F11EFEB672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9DC6BC3-9597-454B-BBFF-651A8E8312D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24BE5E7-C5BE-4222-BCBE-C08D5C2511B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4616AA-6597-4146-B49B-35AB5245FCB8}" type="datetimeFigureOut">
              <a:rPr lang="en-GB" smtClean="0"/>
              <a:t>07/04/2021</a:t>
            </a:fld>
            <a:endParaRPr lang="en-GB"/>
          </a:p>
        </p:txBody>
      </p:sp>
      <p:sp>
        <p:nvSpPr>
          <p:cNvPr id="5" name="Footer Placeholder 4">
            <a:extLst>
              <a:ext uri="{FF2B5EF4-FFF2-40B4-BE49-F238E27FC236}">
                <a16:creationId xmlns:a16="http://schemas.microsoft.com/office/drawing/2014/main" id="{BFB9BA66-3072-404D-81D3-641E72DB8B5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702FF986-5269-44E3-9392-50D249B6958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BF534B-C305-464E-ADDF-0F93A8D6CD41}" type="slidenum">
              <a:rPr lang="en-GB" smtClean="0"/>
              <a:t>‹#›</a:t>
            </a:fld>
            <a:endParaRPr lang="en-GB"/>
          </a:p>
        </p:txBody>
      </p:sp>
    </p:spTree>
    <p:extLst>
      <p:ext uri="{BB962C8B-B14F-4D97-AF65-F5344CB8AC3E}">
        <p14:creationId xmlns:p14="http://schemas.microsoft.com/office/powerpoint/2010/main" val="7987518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educationendowmentfoundation.org.uk/evidence-summaries/teaching-learning-toolkit/homework-secondary/" TargetMode="Externa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researchschool.org.uk/huntington/news/homework-what-does-the-evidence-say" TargetMode="Externa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researchschool.org.uk/huntington/news/homework-what-does-the-evidence-say" TargetMode="Externa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D59716-FB42-4DB4-B021-569040115C5F}"/>
              </a:ext>
            </a:extLst>
          </p:cNvPr>
          <p:cNvSpPr>
            <a:spLocks noGrp="1"/>
          </p:cNvSpPr>
          <p:nvPr>
            <p:ph type="ctrTitle"/>
          </p:nvPr>
        </p:nvSpPr>
        <p:spPr>
          <a:xfrm>
            <a:off x="1119673" y="484575"/>
            <a:ext cx="9952653" cy="2387600"/>
          </a:xfrm>
        </p:spPr>
        <p:txBody>
          <a:bodyPr>
            <a:normAutofit fontScale="90000"/>
          </a:bodyPr>
          <a:lstStyle/>
          <a:p>
            <a:r>
              <a:rPr lang="en-GB" b="1" i="0" dirty="0">
                <a:solidFill>
                  <a:srgbClr val="1F3864"/>
                </a:solidFill>
                <a:effectLst/>
              </a:rPr>
              <a:t>Adding mastery, breadth and depth to the curriculum through homework</a:t>
            </a:r>
            <a:endParaRPr lang="en-GB" b="1" dirty="0"/>
          </a:p>
        </p:txBody>
      </p:sp>
      <p:sp>
        <p:nvSpPr>
          <p:cNvPr id="3" name="Subtitle 2">
            <a:extLst>
              <a:ext uri="{FF2B5EF4-FFF2-40B4-BE49-F238E27FC236}">
                <a16:creationId xmlns:a16="http://schemas.microsoft.com/office/drawing/2014/main" id="{F0D94BEF-8EEB-4437-AD6C-5EA6567B2CFC}"/>
              </a:ext>
            </a:extLst>
          </p:cNvPr>
          <p:cNvSpPr>
            <a:spLocks noGrp="1"/>
          </p:cNvSpPr>
          <p:nvPr>
            <p:ph type="subTitle" idx="1"/>
          </p:nvPr>
        </p:nvSpPr>
        <p:spPr>
          <a:xfrm>
            <a:off x="5765152" y="3257599"/>
            <a:ext cx="4603101" cy="3124101"/>
          </a:xfrm>
        </p:spPr>
        <p:txBody>
          <a:bodyPr>
            <a:normAutofit/>
          </a:bodyPr>
          <a:lstStyle/>
          <a:p>
            <a:r>
              <a:rPr lang="en-GB" sz="3200" b="1" dirty="0"/>
              <a:t>Jen Monk</a:t>
            </a:r>
          </a:p>
          <a:p>
            <a:r>
              <a:rPr lang="en-GB" sz="3200" b="1" dirty="0"/>
              <a:t>Head of Geography, </a:t>
            </a:r>
          </a:p>
          <a:p>
            <a:r>
              <a:rPr lang="en-GB" sz="3200" b="1" dirty="0"/>
              <a:t>Golborne High School</a:t>
            </a:r>
          </a:p>
          <a:p>
            <a:endParaRPr lang="en-GB" sz="1100" b="1" dirty="0">
              <a:solidFill>
                <a:srgbClr val="0070C0"/>
              </a:solidFill>
            </a:endParaRPr>
          </a:p>
          <a:p>
            <a:r>
              <a:rPr lang="en-GB" sz="3200" b="1" dirty="0">
                <a:solidFill>
                  <a:srgbClr val="0070C0"/>
                </a:solidFill>
              </a:rPr>
              <a:t>Twitter - @jennnnnn_x </a:t>
            </a:r>
          </a:p>
        </p:txBody>
      </p:sp>
      <p:pic>
        <p:nvPicPr>
          <p:cNvPr id="1026" name="Picture 2" descr="Picture">
            <a:extLst>
              <a:ext uri="{FF2B5EF4-FFF2-40B4-BE49-F238E27FC236}">
                <a16:creationId xmlns:a16="http://schemas.microsoft.com/office/drawing/2014/main" id="{2FF7AA3C-A39D-4DD4-B6A9-FCE10D967096}"/>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666434" y="3152775"/>
            <a:ext cx="3318316" cy="3333750"/>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5">
            <a:extLst>
              <a:ext uri="{FF2B5EF4-FFF2-40B4-BE49-F238E27FC236}">
                <a16:creationId xmlns:a16="http://schemas.microsoft.com/office/drawing/2014/main" id="{F35803B6-1B4D-4EB8-8896-04AAA121709E}"/>
              </a:ext>
            </a:extLst>
          </p:cNvPr>
          <p:cNvGrpSpPr/>
          <p:nvPr/>
        </p:nvGrpSpPr>
        <p:grpSpPr>
          <a:xfrm>
            <a:off x="9782175" y="6073458"/>
            <a:ext cx="2217738" cy="616483"/>
            <a:chOff x="6029325" y="263251"/>
            <a:chExt cx="2217738" cy="616483"/>
          </a:xfrm>
        </p:grpSpPr>
        <p:pic>
          <p:nvPicPr>
            <p:cNvPr id="7" name="Picture 3">
              <a:extLst>
                <a:ext uri="{FF2B5EF4-FFF2-40B4-BE49-F238E27FC236}">
                  <a16:creationId xmlns:a16="http://schemas.microsoft.com/office/drawing/2014/main" id="{18734041-6CF5-4493-97DD-FC5074880CEA}"/>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029325" y="263251"/>
              <a:ext cx="846138" cy="61486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a:extLst>
                <a:ext uri="{FF2B5EF4-FFF2-40B4-BE49-F238E27FC236}">
                  <a16:creationId xmlns:a16="http://schemas.microsoft.com/office/drawing/2014/main" id="{78E12D2D-AC82-49C6-B154-F640457B51FE}"/>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799263" y="346334"/>
              <a:ext cx="1447800" cy="53340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6853883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ED3653-D066-41A7-B08B-B3053B4136DB}"/>
              </a:ext>
            </a:extLst>
          </p:cNvPr>
          <p:cNvSpPr>
            <a:spLocks noGrp="1"/>
          </p:cNvSpPr>
          <p:nvPr>
            <p:ph type="title"/>
          </p:nvPr>
        </p:nvSpPr>
        <p:spPr>
          <a:xfrm>
            <a:off x="233265" y="365125"/>
            <a:ext cx="11523306" cy="1325563"/>
          </a:xfrm>
        </p:spPr>
        <p:txBody>
          <a:bodyPr>
            <a:noAutofit/>
          </a:bodyPr>
          <a:lstStyle/>
          <a:p>
            <a:pPr algn="ctr"/>
            <a:r>
              <a:rPr lang="en-GB" sz="3600" b="1" i="0" dirty="0">
                <a:solidFill>
                  <a:srgbClr val="2B3A42"/>
                </a:solidFill>
                <a:effectLst/>
                <a:latin typeface="+mn-lt"/>
              </a:rPr>
              <a:t>‘The evidence shows that the impact of homework, on average, is five months' additional progress.’ EEF April 2020 </a:t>
            </a:r>
            <a:endParaRPr lang="en-GB" sz="3600" b="1" dirty="0">
              <a:latin typeface="+mn-lt"/>
            </a:endParaRPr>
          </a:p>
        </p:txBody>
      </p:sp>
      <p:sp>
        <p:nvSpPr>
          <p:cNvPr id="3" name="Content Placeholder 2">
            <a:extLst>
              <a:ext uri="{FF2B5EF4-FFF2-40B4-BE49-F238E27FC236}">
                <a16:creationId xmlns:a16="http://schemas.microsoft.com/office/drawing/2014/main" id="{E240AD9A-32C9-4E3E-BDCF-78D8A248D5B1}"/>
              </a:ext>
            </a:extLst>
          </p:cNvPr>
          <p:cNvSpPr>
            <a:spLocks noGrp="1"/>
          </p:cNvSpPr>
          <p:nvPr>
            <p:ph idx="1"/>
          </p:nvPr>
        </p:nvSpPr>
        <p:spPr>
          <a:xfrm>
            <a:off x="353872" y="1908677"/>
            <a:ext cx="4506297" cy="3723012"/>
          </a:xfrm>
        </p:spPr>
        <p:txBody>
          <a:bodyPr>
            <a:normAutofit fontScale="92500" lnSpcReduction="10000"/>
          </a:bodyPr>
          <a:lstStyle/>
          <a:p>
            <a:pPr marL="0" indent="0">
              <a:buNone/>
            </a:pPr>
            <a:r>
              <a:rPr lang="en-GB" b="0" i="0" dirty="0">
                <a:solidFill>
                  <a:srgbClr val="2B3A42"/>
                </a:solidFill>
                <a:effectLst/>
              </a:rPr>
              <a:t>However, </a:t>
            </a:r>
          </a:p>
          <a:p>
            <a:r>
              <a:rPr lang="en-GB" b="0" i="0" dirty="0">
                <a:solidFill>
                  <a:srgbClr val="2B3A42"/>
                </a:solidFill>
                <a:effectLst/>
              </a:rPr>
              <a:t>homework is most effective when used as a short and focused intervention. </a:t>
            </a:r>
            <a:endParaRPr lang="en-GB" dirty="0">
              <a:solidFill>
                <a:srgbClr val="2B3A42"/>
              </a:solidFill>
            </a:endParaRPr>
          </a:p>
          <a:p>
            <a:r>
              <a:rPr lang="en-GB" b="0" i="0" dirty="0">
                <a:solidFill>
                  <a:srgbClr val="2B3A42"/>
                </a:solidFill>
                <a:effectLst/>
              </a:rPr>
              <a:t>Benefits are likely to be more modest, up to two to three months' progress on average, if homework is more routinely set</a:t>
            </a:r>
          </a:p>
          <a:p>
            <a:endParaRPr lang="en-GB" dirty="0">
              <a:solidFill>
                <a:srgbClr val="2B3A42"/>
              </a:solidFill>
            </a:endParaRPr>
          </a:p>
          <a:p>
            <a:endParaRPr lang="en-GB" dirty="0">
              <a:solidFill>
                <a:srgbClr val="2B3A42"/>
              </a:solidFill>
            </a:endParaRPr>
          </a:p>
        </p:txBody>
      </p:sp>
      <p:sp>
        <p:nvSpPr>
          <p:cNvPr id="5" name="TextBox 4">
            <a:extLst>
              <a:ext uri="{FF2B5EF4-FFF2-40B4-BE49-F238E27FC236}">
                <a16:creationId xmlns:a16="http://schemas.microsoft.com/office/drawing/2014/main" id="{A00C99CD-4993-4509-A74D-313A562B6193}"/>
              </a:ext>
            </a:extLst>
          </p:cNvPr>
          <p:cNvSpPr txBox="1"/>
          <p:nvPr/>
        </p:nvSpPr>
        <p:spPr>
          <a:xfrm>
            <a:off x="127907" y="6093291"/>
            <a:ext cx="9654268" cy="646331"/>
          </a:xfrm>
          <a:prstGeom prst="rect">
            <a:avLst/>
          </a:prstGeom>
          <a:noFill/>
        </p:spPr>
        <p:txBody>
          <a:bodyPr wrap="square">
            <a:spAutoFit/>
          </a:bodyPr>
          <a:lstStyle/>
          <a:p>
            <a:pPr marL="0" indent="0">
              <a:buNone/>
            </a:pPr>
            <a:r>
              <a:rPr lang="en-GB" dirty="0">
                <a:hlinkClick r:id="rId2"/>
              </a:rPr>
              <a:t>https://educationendowmentfoundation.org.uk/evidence-summaries/teaching-learning-toolkit/homework-secondary/</a:t>
            </a:r>
            <a:endParaRPr lang="en-GB" dirty="0"/>
          </a:p>
        </p:txBody>
      </p:sp>
      <p:grpSp>
        <p:nvGrpSpPr>
          <p:cNvPr id="8" name="Group 7">
            <a:extLst>
              <a:ext uri="{FF2B5EF4-FFF2-40B4-BE49-F238E27FC236}">
                <a16:creationId xmlns:a16="http://schemas.microsoft.com/office/drawing/2014/main" id="{2F859C3F-A16A-4F39-B73E-ECBBE6022C34}"/>
              </a:ext>
            </a:extLst>
          </p:cNvPr>
          <p:cNvGrpSpPr/>
          <p:nvPr/>
        </p:nvGrpSpPr>
        <p:grpSpPr>
          <a:xfrm>
            <a:off x="9782175" y="6073458"/>
            <a:ext cx="2217738" cy="616483"/>
            <a:chOff x="6029325" y="263251"/>
            <a:chExt cx="2217738" cy="616483"/>
          </a:xfrm>
        </p:grpSpPr>
        <p:pic>
          <p:nvPicPr>
            <p:cNvPr id="9" name="Picture 3">
              <a:extLst>
                <a:ext uri="{FF2B5EF4-FFF2-40B4-BE49-F238E27FC236}">
                  <a16:creationId xmlns:a16="http://schemas.microsoft.com/office/drawing/2014/main" id="{59676FAF-C344-4A3F-97B4-4EFA643F6086}"/>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029325" y="263251"/>
              <a:ext cx="846138" cy="61486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a:extLst>
                <a:ext uri="{FF2B5EF4-FFF2-40B4-BE49-F238E27FC236}">
                  <a16:creationId xmlns:a16="http://schemas.microsoft.com/office/drawing/2014/main" id="{D8C1C188-8AAD-4A7F-B8FE-98788A154FC9}"/>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799263" y="346334"/>
              <a:ext cx="1447800" cy="533400"/>
            </a:xfrm>
            <a:prstGeom prst="rect">
              <a:avLst/>
            </a:prstGeom>
            <a:noFill/>
            <a:extLst>
              <a:ext uri="{909E8E84-426E-40DD-AFC4-6F175D3DCCD1}">
                <a14:hiddenFill xmlns:a14="http://schemas.microsoft.com/office/drawing/2010/main">
                  <a:solidFill>
                    <a:srgbClr val="FFFFFF"/>
                  </a:solidFill>
                </a14:hiddenFill>
              </a:ext>
            </a:extLst>
          </p:spPr>
        </p:pic>
      </p:grpSp>
      <p:pic>
        <p:nvPicPr>
          <p:cNvPr id="7" name="Picture 6">
            <a:extLst>
              <a:ext uri="{FF2B5EF4-FFF2-40B4-BE49-F238E27FC236}">
                <a16:creationId xmlns:a16="http://schemas.microsoft.com/office/drawing/2014/main" id="{CF9221CA-E11D-46B9-8EDE-3A99A2509BD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238934" y="1908677"/>
            <a:ext cx="6599194" cy="3796797"/>
          </a:xfrm>
          <a:prstGeom prst="rect">
            <a:avLst/>
          </a:prstGeom>
        </p:spPr>
      </p:pic>
    </p:spTree>
    <p:extLst>
      <p:ext uri="{BB962C8B-B14F-4D97-AF65-F5344CB8AC3E}">
        <p14:creationId xmlns:p14="http://schemas.microsoft.com/office/powerpoint/2010/main" val="33883797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29EF9C2-D751-403E-B4B5-8DAE0930FC59}"/>
              </a:ext>
            </a:extLst>
          </p:cNvPr>
          <p:cNvSpPr>
            <a:spLocks noGrp="1"/>
          </p:cNvSpPr>
          <p:nvPr>
            <p:ph idx="1"/>
          </p:nvPr>
        </p:nvSpPr>
        <p:spPr>
          <a:xfrm>
            <a:off x="554477" y="3707049"/>
            <a:ext cx="10562820" cy="2584450"/>
          </a:xfrm>
        </p:spPr>
        <p:txBody>
          <a:bodyPr>
            <a:normAutofit/>
          </a:bodyPr>
          <a:lstStyle/>
          <a:p>
            <a:pPr marL="0" indent="0" algn="ctr">
              <a:buNone/>
            </a:pPr>
            <a:r>
              <a:rPr lang="en-GB" b="0" i="0" dirty="0">
                <a:effectLst/>
              </a:rPr>
              <a:t>Under the last inspection regime, </a:t>
            </a:r>
            <a:r>
              <a:rPr lang="en-GB" b="0" i="0" u="none" strike="noStrike" dirty="0">
                <a:effectLst/>
              </a:rPr>
              <a:t>Ofsted grade descriptors</a:t>
            </a:r>
            <a:r>
              <a:rPr lang="en-GB" b="0" i="0" dirty="0">
                <a:effectLst/>
              </a:rPr>
              <a:t> for "outstanding" schools said teachers would “set challenging homework, in line with the school’s policy and as appropriate for the age and stage of pupils, that consolidates learning, deepens understanding and prepares pupils very well for work to come”.</a:t>
            </a:r>
            <a:endParaRPr lang="en-GB" dirty="0"/>
          </a:p>
        </p:txBody>
      </p:sp>
      <p:pic>
        <p:nvPicPr>
          <p:cNvPr id="7" name="Picture 6">
            <a:extLst>
              <a:ext uri="{FF2B5EF4-FFF2-40B4-BE49-F238E27FC236}">
                <a16:creationId xmlns:a16="http://schemas.microsoft.com/office/drawing/2014/main" id="{A4AA51E6-4166-4727-B4E3-114C1050A2BE}"/>
              </a:ext>
            </a:extLst>
          </p:cNvPr>
          <p:cNvPicPr>
            <a:picLocks noChangeAspect="1"/>
          </p:cNvPicPr>
          <p:nvPr/>
        </p:nvPicPr>
        <p:blipFill>
          <a:blip r:embed="rId2"/>
          <a:stretch>
            <a:fillRect/>
          </a:stretch>
        </p:blipFill>
        <p:spPr>
          <a:xfrm>
            <a:off x="182367" y="0"/>
            <a:ext cx="9386645" cy="3519992"/>
          </a:xfrm>
          <a:prstGeom prst="rect">
            <a:avLst/>
          </a:prstGeom>
        </p:spPr>
      </p:pic>
      <p:grpSp>
        <p:nvGrpSpPr>
          <p:cNvPr id="8" name="Group 7">
            <a:extLst>
              <a:ext uri="{FF2B5EF4-FFF2-40B4-BE49-F238E27FC236}">
                <a16:creationId xmlns:a16="http://schemas.microsoft.com/office/drawing/2014/main" id="{7A15D64C-BFFB-4B28-BC6F-115AC7570DF4}"/>
              </a:ext>
            </a:extLst>
          </p:cNvPr>
          <p:cNvGrpSpPr/>
          <p:nvPr/>
        </p:nvGrpSpPr>
        <p:grpSpPr>
          <a:xfrm>
            <a:off x="9782175" y="6073458"/>
            <a:ext cx="2217738" cy="616483"/>
            <a:chOff x="6029325" y="263251"/>
            <a:chExt cx="2217738" cy="616483"/>
          </a:xfrm>
        </p:grpSpPr>
        <p:pic>
          <p:nvPicPr>
            <p:cNvPr id="9" name="Picture 3">
              <a:extLst>
                <a:ext uri="{FF2B5EF4-FFF2-40B4-BE49-F238E27FC236}">
                  <a16:creationId xmlns:a16="http://schemas.microsoft.com/office/drawing/2014/main" id="{F32A1AAD-83CB-4D91-B4FB-A23567723188}"/>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029325" y="263251"/>
              <a:ext cx="846138" cy="61486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a:extLst>
                <a:ext uri="{FF2B5EF4-FFF2-40B4-BE49-F238E27FC236}">
                  <a16:creationId xmlns:a16="http://schemas.microsoft.com/office/drawing/2014/main" id="{CF8DFAE3-E12F-4847-98B0-8A12CC2519E6}"/>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799263" y="346334"/>
              <a:ext cx="1447800" cy="533400"/>
            </a:xfrm>
            <a:prstGeom prst="rect">
              <a:avLst/>
            </a:prstGeom>
            <a:noFill/>
            <a:extLst>
              <a:ext uri="{909E8E84-426E-40DD-AFC4-6F175D3DCCD1}">
                <a14:hiddenFill xmlns:a14="http://schemas.microsoft.com/office/drawing/2010/main">
                  <a:solidFill>
                    <a:srgbClr val="FFFFFF"/>
                  </a:solidFill>
                </a14:hiddenFill>
              </a:ext>
            </a:extLst>
          </p:spPr>
        </p:pic>
      </p:grpSp>
      <p:pic>
        <p:nvPicPr>
          <p:cNvPr id="12" name="Picture 11">
            <a:extLst>
              <a:ext uri="{FF2B5EF4-FFF2-40B4-BE49-F238E27FC236}">
                <a16:creationId xmlns:a16="http://schemas.microsoft.com/office/drawing/2014/main" id="{269C1354-B644-4A98-B515-AEA482D07FE4}"/>
              </a:ext>
            </a:extLst>
          </p:cNvPr>
          <p:cNvPicPr>
            <a:picLocks noChangeAspect="1"/>
          </p:cNvPicPr>
          <p:nvPr/>
        </p:nvPicPr>
        <p:blipFill>
          <a:blip r:embed="rId5"/>
          <a:stretch>
            <a:fillRect/>
          </a:stretch>
        </p:blipFill>
        <p:spPr>
          <a:xfrm>
            <a:off x="9152133" y="97885"/>
            <a:ext cx="2857500" cy="1600200"/>
          </a:xfrm>
          <a:prstGeom prst="rect">
            <a:avLst/>
          </a:prstGeom>
        </p:spPr>
      </p:pic>
    </p:spTree>
    <p:extLst>
      <p:ext uri="{BB962C8B-B14F-4D97-AF65-F5344CB8AC3E}">
        <p14:creationId xmlns:p14="http://schemas.microsoft.com/office/powerpoint/2010/main" val="32946175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2BBF1-AE47-42BD-A2B6-9E2B2F5D4CCE}"/>
              </a:ext>
            </a:extLst>
          </p:cNvPr>
          <p:cNvSpPr>
            <a:spLocks noGrp="1"/>
          </p:cNvSpPr>
          <p:nvPr>
            <p:ph type="title"/>
          </p:nvPr>
        </p:nvSpPr>
        <p:spPr>
          <a:xfrm>
            <a:off x="242595" y="365125"/>
            <a:ext cx="11756571" cy="1325563"/>
          </a:xfrm>
        </p:spPr>
        <p:txBody>
          <a:bodyPr>
            <a:normAutofit fontScale="90000"/>
          </a:bodyPr>
          <a:lstStyle/>
          <a:p>
            <a:pPr marL="0" indent="0"/>
            <a:r>
              <a:rPr lang="en-GB" b="1" dirty="0">
                <a:solidFill>
                  <a:srgbClr val="1A202C"/>
                </a:solidFill>
                <a:effectLst/>
                <a:latin typeface="+mn-lt"/>
              </a:rPr>
              <a:t>Most homework teachers set is crap.” </a:t>
            </a:r>
            <a:br>
              <a:rPr lang="en-GB" b="1" dirty="0">
                <a:solidFill>
                  <a:srgbClr val="1A202C"/>
                </a:solidFill>
                <a:effectLst/>
                <a:latin typeface="+mn-lt"/>
              </a:rPr>
            </a:br>
            <a:r>
              <a:rPr lang="en-GB" b="1" dirty="0">
                <a:solidFill>
                  <a:srgbClr val="1A202C"/>
                </a:solidFill>
                <a:latin typeface="+mn-lt"/>
              </a:rPr>
              <a:t>			</a:t>
            </a:r>
            <a:r>
              <a:rPr lang="en-GB" b="1" dirty="0">
                <a:solidFill>
                  <a:srgbClr val="1A202C"/>
                </a:solidFill>
                <a:effectLst/>
                <a:latin typeface="+mn-lt"/>
              </a:rPr>
              <a:t>Dylan </a:t>
            </a:r>
            <a:r>
              <a:rPr lang="en-GB" b="1" dirty="0" err="1">
                <a:solidFill>
                  <a:srgbClr val="1A202C"/>
                </a:solidFill>
                <a:effectLst/>
                <a:latin typeface="+mn-lt"/>
              </a:rPr>
              <a:t>Wiliam</a:t>
            </a:r>
            <a:r>
              <a:rPr lang="en-GB" b="1" dirty="0">
                <a:solidFill>
                  <a:srgbClr val="1A202C"/>
                </a:solidFill>
                <a:effectLst/>
                <a:latin typeface="+mn-lt"/>
              </a:rPr>
              <a:t>, </a:t>
            </a:r>
            <a:r>
              <a:rPr lang="en-GB" b="1" dirty="0" err="1">
                <a:solidFill>
                  <a:srgbClr val="1A202C"/>
                </a:solidFill>
                <a:effectLst/>
                <a:latin typeface="+mn-lt"/>
              </a:rPr>
              <a:t>ResearchEd</a:t>
            </a:r>
            <a:r>
              <a:rPr lang="en-GB" b="1" dirty="0">
                <a:solidFill>
                  <a:srgbClr val="1A202C"/>
                </a:solidFill>
                <a:effectLst/>
                <a:latin typeface="+mn-lt"/>
              </a:rPr>
              <a:t> 2014.</a:t>
            </a:r>
            <a:br>
              <a:rPr lang="en-GB" b="1" dirty="0">
                <a:solidFill>
                  <a:srgbClr val="1A202C"/>
                </a:solidFill>
                <a:latin typeface="+mn-lt"/>
              </a:rPr>
            </a:br>
            <a:endParaRPr lang="en-GB" b="1" dirty="0">
              <a:latin typeface="+mn-lt"/>
            </a:endParaRPr>
          </a:p>
        </p:txBody>
      </p:sp>
      <p:sp>
        <p:nvSpPr>
          <p:cNvPr id="3" name="Content Placeholder 2">
            <a:extLst>
              <a:ext uri="{FF2B5EF4-FFF2-40B4-BE49-F238E27FC236}">
                <a16:creationId xmlns:a16="http://schemas.microsoft.com/office/drawing/2014/main" id="{755D8D1B-1A2C-40FB-B013-43C819148975}"/>
              </a:ext>
            </a:extLst>
          </p:cNvPr>
          <p:cNvSpPr>
            <a:spLocks noGrp="1"/>
          </p:cNvSpPr>
          <p:nvPr>
            <p:ph idx="1"/>
          </p:nvPr>
        </p:nvSpPr>
        <p:spPr>
          <a:xfrm>
            <a:off x="530290" y="1825625"/>
            <a:ext cx="10515600" cy="4351338"/>
          </a:xfrm>
        </p:spPr>
        <p:txBody>
          <a:bodyPr>
            <a:normAutofit/>
          </a:bodyPr>
          <a:lstStyle/>
          <a:p>
            <a:pPr marL="0" indent="0">
              <a:buNone/>
            </a:pPr>
            <a:r>
              <a:rPr lang="en-GB" b="0" i="0" dirty="0">
                <a:effectLst/>
              </a:rPr>
              <a:t>Homework is seemingly most effective when it involves practice or rehearsal of subject matter already taught. </a:t>
            </a:r>
          </a:p>
          <a:p>
            <a:pPr marL="0" indent="0">
              <a:buNone/>
            </a:pPr>
            <a:endParaRPr lang="en-GB" b="0" i="0" dirty="0">
              <a:effectLst/>
            </a:endParaRPr>
          </a:p>
          <a:p>
            <a:pPr marL="0" indent="0">
              <a:buNone/>
            </a:pPr>
            <a:r>
              <a:rPr lang="en-GB" b="0" i="0" dirty="0">
                <a:effectLst/>
              </a:rPr>
              <a:t>Complex, open ended homework is often completed least effectively; whereas, short, frequent homework, closely monitored by teachers is more likely to have more impact.</a:t>
            </a:r>
          </a:p>
          <a:p>
            <a:pPr marL="0" indent="0">
              <a:buNone/>
            </a:pPr>
            <a:r>
              <a:rPr lang="en-GB" b="0" i="0" dirty="0">
                <a:effectLst/>
              </a:rPr>
              <a:t> </a:t>
            </a:r>
            <a:endParaRPr lang="en-GB" dirty="0"/>
          </a:p>
        </p:txBody>
      </p:sp>
      <p:sp>
        <p:nvSpPr>
          <p:cNvPr id="5" name="TextBox 4">
            <a:extLst>
              <a:ext uri="{FF2B5EF4-FFF2-40B4-BE49-F238E27FC236}">
                <a16:creationId xmlns:a16="http://schemas.microsoft.com/office/drawing/2014/main" id="{ED7DCE05-8386-4166-AB59-2BCAAB8F044C}"/>
              </a:ext>
            </a:extLst>
          </p:cNvPr>
          <p:cNvSpPr txBox="1"/>
          <p:nvPr/>
        </p:nvSpPr>
        <p:spPr>
          <a:xfrm>
            <a:off x="165619" y="6156541"/>
            <a:ext cx="9616556" cy="923330"/>
          </a:xfrm>
          <a:prstGeom prst="rect">
            <a:avLst/>
          </a:prstGeom>
          <a:noFill/>
        </p:spPr>
        <p:txBody>
          <a:bodyPr wrap="square">
            <a:spAutoFit/>
          </a:bodyPr>
          <a:lstStyle/>
          <a:p>
            <a:r>
              <a:rPr lang="en-GB" dirty="0">
                <a:hlinkClick r:id="rId2"/>
              </a:rPr>
              <a:t>https://researchschool.org.uk/huntington/news/homework-what-does-the-evidence-say</a:t>
            </a:r>
            <a:endParaRPr lang="en-GB" dirty="0"/>
          </a:p>
          <a:p>
            <a:endParaRPr lang="en-GB" dirty="0"/>
          </a:p>
        </p:txBody>
      </p:sp>
      <p:sp>
        <p:nvSpPr>
          <p:cNvPr id="6" name="TextBox 5">
            <a:extLst>
              <a:ext uri="{FF2B5EF4-FFF2-40B4-BE49-F238E27FC236}">
                <a16:creationId xmlns:a16="http://schemas.microsoft.com/office/drawing/2014/main" id="{79AE3FE8-45B4-4A2C-86A8-28F4CA4E13B8}"/>
              </a:ext>
            </a:extLst>
          </p:cNvPr>
          <p:cNvSpPr txBox="1"/>
          <p:nvPr/>
        </p:nvSpPr>
        <p:spPr>
          <a:xfrm>
            <a:off x="7940351" y="5047861"/>
            <a:ext cx="4058815" cy="830997"/>
          </a:xfrm>
          <a:prstGeom prst="rect">
            <a:avLst/>
          </a:prstGeom>
          <a:noFill/>
        </p:spPr>
        <p:txBody>
          <a:bodyPr wrap="square" rtlCol="0">
            <a:spAutoFit/>
          </a:bodyPr>
          <a:lstStyle/>
          <a:p>
            <a:r>
              <a:rPr lang="en-GB" sz="2400" dirty="0">
                <a:solidFill>
                  <a:srgbClr val="FF0000"/>
                </a:solidFill>
              </a:rPr>
              <a:t>I think in September 2017, </a:t>
            </a:r>
          </a:p>
          <a:p>
            <a:pPr algn="ctr"/>
            <a:r>
              <a:rPr lang="en-GB" sz="2400" dirty="0">
                <a:solidFill>
                  <a:srgbClr val="FF0000"/>
                </a:solidFill>
              </a:rPr>
              <a:t>we were here. </a:t>
            </a:r>
          </a:p>
        </p:txBody>
      </p:sp>
      <p:pic>
        <p:nvPicPr>
          <p:cNvPr id="10" name="Picture 9">
            <a:extLst>
              <a:ext uri="{FF2B5EF4-FFF2-40B4-BE49-F238E27FC236}">
                <a16:creationId xmlns:a16="http://schemas.microsoft.com/office/drawing/2014/main" id="{87EAB7C1-346E-42AC-957A-2249A834470F}"/>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rot="5158614" flipH="1">
            <a:off x="9662947" y="2480611"/>
            <a:ext cx="4075512" cy="1247590"/>
          </a:xfrm>
          <a:prstGeom prst="rect">
            <a:avLst/>
          </a:prstGeom>
        </p:spPr>
      </p:pic>
      <p:grpSp>
        <p:nvGrpSpPr>
          <p:cNvPr id="11" name="Group 10">
            <a:extLst>
              <a:ext uri="{FF2B5EF4-FFF2-40B4-BE49-F238E27FC236}">
                <a16:creationId xmlns:a16="http://schemas.microsoft.com/office/drawing/2014/main" id="{3C4F5878-9B23-45F2-89A2-EE91C769C34E}"/>
              </a:ext>
            </a:extLst>
          </p:cNvPr>
          <p:cNvGrpSpPr/>
          <p:nvPr/>
        </p:nvGrpSpPr>
        <p:grpSpPr>
          <a:xfrm>
            <a:off x="9782175" y="6073458"/>
            <a:ext cx="2217738" cy="616483"/>
            <a:chOff x="6029325" y="263251"/>
            <a:chExt cx="2217738" cy="616483"/>
          </a:xfrm>
        </p:grpSpPr>
        <p:pic>
          <p:nvPicPr>
            <p:cNvPr id="12" name="Picture 3">
              <a:extLst>
                <a:ext uri="{FF2B5EF4-FFF2-40B4-BE49-F238E27FC236}">
                  <a16:creationId xmlns:a16="http://schemas.microsoft.com/office/drawing/2014/main" id="{526EB681-273C-4EC3-B462-8C93EB771FAB}"/>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029325" y="263251"/>
              <a:ext cx="846138" cy="61486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a:extLst>
                <a:ext uri="{FF2B5EF4-FFF2-40B4-BE49-F238E27FC236}">
                  <a16:creationId xmlns:a16="http://schemas.microsoft.com/office/drawing/2014/main" id="{08E1E092-58A2-4A78-B328-D2D0CE47F33C}"/>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6799263" y="346334"/>
              <a:ext cx="1447800" cy="53340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274915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6782A3-D5A9-416E-B98B-8CAD9ADE4694}"/>
              </a:ext>
            </a:extLst>
          </p:cNvPr>
          <p:cNvSpPr>
            <a:spLocks noGrp="1"/>
          </p:cNvSpPr>
          <p:nvPr>
            <p:ph type="title"/>
          </p:nvPr>
        </p:nvSpPr>
        <p:spPr>
          <a:xfrm>
            <a:off x="838200" y="365125"/>
            <a:ext cx="10515600" cy="1006475"/>
          </a:xfrm>
        </p:spPr>
        <p:txBody>
          <a:bodyPr/>
          <a:lstStyle/>
          <a:p>
            <a:r>
              <a:rPr lang="en-GB" b="1" dirty="0"/>
              <a:t>Our Key Stage 3 homework journey…</a:t>
            </a:r>
          </a:p>
        </p:txBody>
      </p:sp>
      <p:sp>
        <p:nvSpPr>
          <p:cNvPr id="3" name="Content Placeholder 2">
            <a:extLst>
              <a:ext uri="{FF2B5EF4-FFF2-40B4-BE49-F238E27FC236}">
                <a16:creationId xmlns:a16="http://schemas.microsoft.com/office/drawing/2014/main" id="{04335DD6-79B5-45A5-99B5-6B7102180695}"/>
              </a:ext>
            </a:extLst>
          </p:cNvPr>
          <p:cNvSpPr>
            <a:spLocks noGrp="1"/>
          </p:cNvSpPr>
          <p:nvPr>
            <p:ph idx="1"/>
          </p:nvPr>
        </p:nvSpPr>
        <p:spPr>
          <a:xfrm>
            <a:off x="716902" y="1734165"/>
            <a:ext cx="10515600" cy="4730718"/>
          </a:xfrm>
        </p:spPr>
        <p:txBody>
          <a:bodyPr/>
          <a:lstStyle/>
          <a:p>
            <a:r>
              <a:rPr lang="en-GB" dirty="0"/>
              <a:t>Homework was set because we had to…</a:t>
            </a:r>
          </a:p>
          <a:p>
            <a:r>
              <a:rPr lang="en-GB" dirty="0"/>
              <a:t>Homework was completed badly by students…</a:t>
            </a:r>
          </a:p>
          <a:p>
            <a:r>
              <a:rPr lang="en-GB" dirty="0"/>
              <a:t>Homework added to staff workload… </a:t>
            </a:r>
          </a:p>
          <a:p>
            <a:pPr marL="0" indent="0">
              <a:buNone/>
            </a:pPr>
            <a:endParaRPr lang="en-GB" dirty="0"/>
          </a:p>
          <a:p>
            <a:pPr marL="0" indent="0">
              <a:buNone/>
            </a:pPr>
            <a:endParaRPr lang="en-GB" dirty="0"/>
          </a:p>
          <a:p>
            <a:r>
              <a:rPr lang="en-GB" dirty="0"/>
              <a:t>Homework is now meaningful… </a:t>
            </a:r>
          </a:p>
          <a:p>
            <a:r>
              <a:rPr lang="en-GB" dirty="0"/>
              <a:t>Doesn’t add hugely to staff workload…</a:t>
            </a:r>
          </a:p>
          <a:p>
            <a:r>
              <a:rPr lang="en-GB" dirty="0"/>
              <a:t>Allows students to build on and apply their knowledge… </a:t>
            </a:r>
          </a:p>
          <a:p>
            <a:endParaRPr lang="en-GB" dirty="0"/>
          </a:p>
        </p:txBody>
      </p:sp>
      <p:grpSp>
        <p:nvGrpSpPr>
          <p:cNvPr id="4" name="Group 3">
            <a:extLst>
              <a:ext uri="{FF2B5EF4-FFF2-40B4-BE49-F238E27FC236}">
                <a16:creationId xmlns:a16="http://schemas.microsoft.com/office/drawing/2014/main" id="{12FD394E-AB57-4C4D-A3D5-A2B3C56F5870}"/>
              </a:ext>
            </a:extLst>
          </p:cNvPr>
          <p:cNvGrpSpPr/>
          <p:nvPr/>
        </p:nvGrpSpPr>
        <p:grpSpPr>
          <a:xfrm>
            <a:off x="9782175" y="6073458"/>
            <a:ext cx="2217738" cy="616483"/>
            <a:chOff x="6029325" y="263251"/>
            <a:chExt cx="2217738" cy="616483"/>
          </a:xfrm>
        </p:grpSpPr>
        <p:pic>
          <p:nvPicPr>
            <p:cNvPr id="5" name="Picture 3">
              <a:extLst>
                <a:ext uri="{FF2B5EF4-FFF2-40B4-BE49-F238E27FC236}">
                  <a16:creationId xmlns:a16="http://schemas.microsoft.com/office/drawing/2014/main" id="{F221583B-100C-4D76-A196-2BBC219F0BFF}"/>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029325" y="263251"/>
              <a:ext cx="846138" cy="61486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a:extLst>
                <a:ext uri="{FF2B5EF4-FFF2-40B4-BE49-F238E27FC236}">
                  <a16:creationId xmlns:a16="http://schemas.microsoft.com/office/drawing/2014/main" id="{AEE2C246-5C57-4468-9343-AC167BA50974}"/>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799263" y="346334"/>
              <a:ext cx="1447800" cy="53340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0009839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FFED39A-C200-4C5E-8ED6-4FEF2730AB8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8174" y="164363"/>
            <a:ext cx="5561602" cy="4169512"/>
          </a:xfrm>
          <a:prstGeom prst="rect">
            <a:avLst/>
          </a:prstGeom>
        </p:spPr>
      </p:pic>
      <p:pic>
        <p:nvPicPr>
          <p:cNvPr id="7" name="Picture 6">
            <a:extLst>
              <a:ext uri="{FF2B5EF4-FFF2-40B4-BE49-F238E27FC236}">
                <a16:creationId xmlns:a16="http://schemas.microsoft.com/office/drawing/2014/main" id="{946A448D-320D-4BEC-9E27-A767E206CBB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880991" y="1390852"/>
            <a:ext cx="6038940" cy="4553169"/>
          </a:xfrm>
          <a:prstGeom prst="rect">
            <a:avLst/>
          </a:prstGeom>
        </p:spPr>
      </p:pic>
      <p:grpSp>
        <p:nvGrpSpPr>
          <p:cNvPr id="8" name="Group 7">
            <a:extLst>
              <a:ext uri="{FF2B5EF4-FFF2-40B4-BE49-F238E27FC236}">
                <a16:creationId xmlns:a16="http://schemas.microsoft.com/office/drawing/2014/main" id="{4F670B1F-7CA0-4358-B887-8A7E515CBC4C}"/>
              </a:ext>
            </a:extLst>
          </p:cNvPr>
          <p:cNvGrpSpPr/>
          <p:nvPr/>
        </p:nvGrpSpPr>
        <p:grpSpPr>
          <a:xfrm>
            <a:off x="9782175" y="6073458"/>
            <a:ext cx="2217738" cy="616483"/>
            <a:chOff x="6029325" y="263251"/>
            <a:chExt cx="2217738" cy="616483"/>
          </a:xfrm>
        </p:grpSpPr>
        <p:pic>
          <p:nvPicPr>
            <p:cNvPr id="9" name="Picture 3">
              <a:extLst>
                <a:ext uri="{FF2B5EF4-FFF2-40B4-BE49-F238E27FC236}">
                  <a16:creationId xmlns:a16="http://schemas.microsoft.com/office/drawing/2014/main" id="{DCFE33A4-7715-47D2-8159-A8B60377CE81}"/>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029325" y="263251"/>
              <a:ext cx="846138" cy="61486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a:extLst>
                <a:ext uri="{FF2B5EF4-FFF2-40B4-BE49-F238E27FC236}">
                  <a16:creationId xmlns:a16="http://schemas.microsoft.com/office/drawing/2014/main" id="{82AF6E89-02D4-483E-B9AC-54E2322F8094}"/>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6799263" y="346334"/>
              <a:ext cx="1447800" cy="533400"/>
            </a:xfrm>
            <a:prstGeom prst="rect">
              <a:avLst/>
            </a:prstGeom>
            <a:noFill/>
            <a:extLst>
              <a:ext uri="{909E8E84-426E-40DD-AFC4-6F175D3DCCD1}">
                <a14:hiddenFill xmlns:a14="http://schemas.microsoft.com/office/drawing/2010/main">
                  <a:solidFill>
                    <a:srgbClr val="FFFFFF"/>
                  </a:solidFill>
                </a14:hiddenFill>
              </a:ext>
            </a:extLst>
          </p:spPr>
        </p:pic>
      </p:grpSp>
      <p:sp>
        <p:nvSpPr>
          <p:cNvPr id="11" name="TextBox 10">
            <a:extLst>
              <a:ext uri="{FF2B5EF4-FFF2-40B4-BE49-F238E27FC236}">
                <a16:creationId xmlns:a16="http://schemas.microsoft.com/office/drawing/2014/main" id="{9E4435C3-3540-457B-9606-94E4E5FAAA27}"/>
              </a:ext>
            </a:extLst>
          </p:cNvPr>
          <p:cNvSpPr txBox="1"/>
          <p:nvPr/>
        </p:nvSpPr>
        <p:spPr>
          <a:xfrm>
            <a:off x="379378" y="4995893"/>
            <a:ext cx="6789907" cy="1384995"/>
          </a:xfrm>
          <a:prstGeom prst="rect">
            <a:avLst/>
          </a:prstGeom>
          <a:noFill/>
        </p:spPr>
        <p:txBody>
          <a:bodyPr wrap="square" rtlCol="0">
            <a:spAutoFit/>
          </a:bodyPr>
          <a:lstStyle/>
          <a:p>
            <a:r>
              <a:rPr lang="en-GB" sz="2800" dirty="0"/>
              <a:t>Finish your work from today…</a:t>
            </a:r>
          </a:p>
          <a:p>
            <a:endParaRPr lang="en-GB" sz="2800" dirty="0"/>
          </a:p>
          <a:p>
            <a:r>
              <a:rPr lang="en-GB" sz="2800" dirty="0"/>
              <a:t>Revise for your assessment…</a:t>
            </a:r>
          </a:p>
        </p:txBody>
      </p:sp>
      <p:sp>
        <p:nvSpPr>
          <p:cNvPr id="12" name="TextBox 11">
            <a:extLst>
              <a:ext uri="{FF2B5EF4-FFF2-40B4-BE49-F238E27FC236}">
                <a16:creationId xmlns:a16="http://schemas.microsoft.com/office/drawing/2014/main" id="{6F556A87-4C21-4A96-B47D-C352C67ECB2D}"/>
              </a:ext>
            </a:extLst>
          </p:cNvPr>
          <p:cNvSpPr txBox="1"/>
          <p:nvPr/>
        </p:nvSpPr>
        <p:spPr>
          <a:xfrm>
            <a:off x="6096000" y="289249"/>
            <a:ext cx="5823931" cy="646331"/>
          </a:xfrm>
          <a:prstGeom prst="rect">
            <a:avLst/>
          </a:prstGeom>
          <a:noFill/>
        </p:spPr>
        <p:txBody>
          <a:bodyPr wrap="square" rtlCol="0">
            <a:spAutoFit/>
          </a:bodyPr>
          <a:lstStyle/>
          <a:p>
            <a:pPr algn="ctr"/>
            <a:r>
              <a:rPr lang="en-GB" sz="3600" b="1" dirty="0"/>
              <a:t>Where we were…</a:t>
            </a:r>
          </a:p>
        </p:txBody>
      </p:sp>
    </p:spTree>
    <p:extLst>
      <p:ext uri="{BB962C8B-B14F-4D97-AF65-F5344CB8AC3E}">
        <p14:creationId xmlns:p14="http://schemas.microsoft.com/office/powerpoint/2010/main" val="19634823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E93D87A-3E4B-48EB-93DD-186C1848CB4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041623" y="24319"/>
            <a:ext cx="4871267" cy="6825078"/>
          </a:xfrm>
          <a:prstGeom prst="rect">
            <a:avLst/>
          </a:prstGeom>
        </p:spPr>
      </p:pic>
      <p:pic>
        <p:nvPicPr>
          <p:cNvPr id="9" name="Picture 8">
            <a:extLst>
              <a:ext uri="{FF2B5EF4-FFF2-40B4-BE49-F238E27FC236}">
                <a16:creationId xmlns:a16="http://schemas.microsoft.com/office/drawing/2014/main" id="{AC076E2B-0ACE-4DB2-868A-8BF748F9C3A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70356" y="52598"/>
            <a:ext cx="4871267" cy="6752804"/>
          </a:xfrm>
          <a:prstGeom prst="rect">
            <a:avLst/>
          </a:prstGeom>
        </p:spPr>
      </p:pic>
      <p:grpSp>
        <p:nvGrpSpPr>
          <p:cNvPr id="10" name="Group 9">
            <a:extLst>
              <a:ext uri="{FF2B5EF4-FFF2-40B4-BE49-F238E27FC236}">
                <a16:creationId xmlns:a16="http://schemas.microsoft.com/office/drawing/2014/main" id="{2EEA796B-07C1-4818-B0FF-20E94947EDF9}"/>
              </a:ext>
            </a:extLst>
          </p:cNvPr>
          <p:cNvGrpSpPr/>
          <p:nvPr/>
        </p:nvGrpSpPr>
        <p:grpSpPr>
          <a:xfrm>
            <a:off x="9782175" y="6073458"/>
            <a:ext cx="2217738" cy="616483"/>
            <a:chOff x="6029325" y="263251"/>
            <a:chExt cx="2217738" cy="616483"/>
          </a:xfrm>
        </p:grpSpPr>
        <p:pic>
          <p:nvPicPr>
            <p:cNvPr id="11" name="Picture 3">
              <a:extLst>
                <a:ext uri="{FF2B5EF4-FFF2-40B4-BE49-F238E27FC236}">
                  <a16:creationId xmlns:a16="http://schemas.microsoft.com/office/drawing/2014/main" id="{8C4DA545-B475-4EBE-93D5-90BF2A694FAF}"/>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029325" y="263251"/>
              <a:ext cx="846138" cy="61486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a:extLst>
                <a:ext uri="{FF2B5EF4-FFF2-40B4-BE49-F238E27FC236}">
                  <a16:creationId xmlns:a16="http://schemas.microsoft.com/office/drawing/2014/main" id="{4DF7FEE0-C7B1-4CAB-A286-829849088A50}"/>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6799263" y="346334"/>
              <a:ext cx="1447800" cy="533400"/>
            </a:xfrm>
            <a:prstGeom prst="rect">
              <a:avLst/>
            </a:prstGeom>
            <a:noFill/>
            <a:extLst>
              <a:ext uri="{909E8E84-426E-40DD-AFC4-6F175D3DCCD1}">
                <a14:hiddenFill xmlns:a14="http://schemas.microsoft.com/office/drawing/2010/main">
                  <a:solidFill>
                    <a:srgbClr val="FFFFFF"/>
                  </a:solidFill>
                </a14:hiddenFill>
              </a:ext>
            </a:extLst>
          </p:spPr>
        </p:pic>
      </p:grpSp>
      <p:sp>
        <p:nvSpPr>
          <p:cNvPr id="13" name="TextBox 12">
            <a:extLst>
              <a:ext uri="{FF2B5EF4-FFF2-40B4-BE49-F238E27FC236}">
                <a16:creationId xmlns:a16="http://schemas.microsoft.com/office/drawing/2014/main" id="{788B4293-EF34-4B64-88D3-705F83B33960}"/>
              </a:ext>
            </a:extLst>
          </p:cNvPr>
          <p:cNvSpPr txBox="1"/>
          <p:nvPr/>
        </p:nvSpPr>
        <p:spPr>
          <a:xfrm>
            <a:off x="9810168" y="168059"/>
            <a:ext cx="2292307" cy="2246769"/>
          </a:xfrm>
          <a:prstGeom prst="rect">
            <a:avLst/>
          </a:prstGeom>
          <a:noFill/>
        </p:spPr>
        <p:txBody>
          <a:bodyPr wrap="square" rtlCol="0">
            <a:spAutoFit/>
          </a:bodyPr>
          <a:lstStyle/>
          <a:p>
            <a:pPr algn="ctr"/>
            <a:r>
              <a:rPr lang="en-GB" sz="2800" dirty="0"/>
              <a:t>Homework menu examples…</a:t>
            </a:r>
          </a:p>
          <a:p>
            <a:pPr algn="ctr"/>
            <a:endParaRPr lang="en-GB" sz="2800" dirty="0"/>
          </a:p>
          <a:p>
            <a:pPr algn="ctr"/>
            <a:endParaRPr lang="en-GB" sz="2800" dirty="0"/>
          </a:p>
        </p:txBody>
      </p:sp>
    </p:spTree>
    <p:extLst>
      <p:ext uri="{BB962C8B-B14F-4D97-AF65-F5344CB8AC3E}">
        <p14:creationId xmlns:p14="http://schemas.microsoft.com/office/powerpoint/2010/main" val="6482717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0C5A7-3324-4FE9-8999-36FEE55E5F77}"/>
              </a:ext>
            </a:extLst>
          </p:cNvPr>
          <p:cNvSpPr>
            <a:spLocks noGrp="1"/>
          </p:cNvSpPr>
          <p:nvPr>
            <p:ph type="title"/>
          </p:nvPr>
        </p:nvSpPr>
        <p:spPr>
          <a:xfrm>
            <a:off x="838200" y="85206"/>
            <a:ext cx="10515600" cy="1062459"/>
          </a:xfrm>
        </p:spPr>
        <p:txBody>
          <a:bodyPr/>
          <a:lstStyle/>
          <a:p>
            <a:r>
              <a:rPr lang="en-GB" b="1" dirty="0"/>
              <a:t>So what makes homework effective?</a:t>
            </a:r>
          </a:p>
        </p:txBody>
      </p:sp>
      <p:sp>
        <p:nvSpPr>
          <p:cNvPr id="3" name="Content Placeholder 2">
            <a:extLst>
              <a:ext uri="{FF2B5EF4-FFF2-40B4-BE49-F238E27FC236}">
                <a16:creationId xmlns:a16="http://schemas.microsoft.com/office/drawing/2014/main" id="{6C70D450-F486-45D4-8DEC-EF9F2220D770}"/>
              </a:ext>
            </a:extLst>
          </p:cNvPr>
          <p:cNvSpPr>
            <a:spLocks noGrp="1"/>
          </p:cNvSpPr>
          <p:nvPr>
            <p:ph idx="1"/>
          </p:nvPr>
        </p:nvSpPr>
        <p:spPr>
          <a:xfrm>
            <a:off x="464976" y="1253331"/>
            <a:ext cx="11478208" cy="5371404"/>
          </a:xfrm>
        </p:spPr>
        <p:txBody>
          <a:bodyPr>
            <a:normAutofit fontScale="85000" lnSpcReduction="20000"/>
          </a:bodyPr>
          <a:lstStyle/>
          <a:p>
            <a:pPr marL="0" indent="0" algn="l">
              <a:buNone/>
            </a:pPr>
            <a:r>
              <a:rPr lang="en-GB" b="1" i="0" dirty="0">
                <a:solidFill>
                  <a:srgbClr val="1A202C"/>
                </a:solidFill>
                <a:effectLst/>
              </a:rPr>
              <a:t>Cathy Vatterott (2010)</a:t>
            </a:r>
            <a:r>
              <a:rPr lang="en-GB" b="0" i="0" dirty="0">
                <a:effectLst/>
              </a:rPr>
              <a:t> identified five fundamental characteristics of good homework: purpose, efficiency, ownership, competence, and aesthetic appeal.</a:t>
            </a:r>
          </a:p>
          <a:p>
            <a:pPr algn="l">
              <a:buFont typeface="+mj-lt"/>
              <a:buAutoNum type="arabicPeriod"/>
            </a:pPr>
            <a:r>
              <a:rPr lang="en-GB" b="1" i="0" dirty="0">
                <a:solidFill>
                  <a:srgbClr val="1A202C"/>
                </a:solidFill>
                <a:effectLst/>
              </a:rPr>
              <a:t>Purpose</a:t>
            </a:r>
            <a:r>
              <a:rPr lang="en-GB" b="0" i="0" dirty="0">
                <a:effectLst/>
              </a:rPr>
              <a:t>: all homework assignments are mean­ingful &amp; students must also understand the purpose of the assignment and why it is important in the context of their academic experience (Xu, 2011).</a:t>
            </a:r>
          </a:p>
          <a:p>
            <a:pPr algn="l">
              <a:buFont typeface="+mj-lt"/>
              <a:buAutoNum type="arabicPeriod"/>
            </a:pPr>
            <a:r>
              <a:rPr lang="en-GB" b="1" i="0" dirty="0">
                <a:solidFill>
                  <a:srgbClr val="1A202C"/>
                </a:solidFill>
                <a:effectLst/>
              </a:rPr>
              <a:t>Efficiency</a:t>
            </a:r>
            <a:r>
              <a:rPr lang="en-GB" b="0" i="0" dirty="0">
                <a:effectLst/>
              </a:rPr>
              <a:t>: homework should not take an inordinate amount of time and should require some hard thinking.</a:t>
            </a:r>
          </a:p>
          <a:p>
            <a:pPr algn="l">
              <a:buFont typeface="+mj-lt"/>
              <a:buAutoNum type="arabicPeriod"/>
            </a:pPr>
            <a:r>
              <a:rPr lang="en-GB" b="1" i="0" dirty="0">
                <a:solidFill>
                  <a:srgbClr val="1A202C"/>
                </a:solidFill>
                <a:effectLst/>
              </a:rPr>
              <a:t>Ownership</a:t>
            </a:r>
            <a:r>
              <a:rPr lang="en-GB" b="0" i="0" dirty="0">
                <a:effectLst/>
              </a:rPr>
              <a:t>: students who feel connected to the content and assignment learn more and are more motivat­ed. Providing students with choice in their assignments is one way to create ownership.</a:t>
            </a:r>
          </a:p>
          <a:p>
            <a:pPr algn="l">
              <a:buFont typeface="+mj-lt"/>
              <a:buAutoNum type="arabicPeriod"/>
            </a:pPr>
            <a:r>
              <a:rPr lang="en-GB" b="1" i="0" dirty="0">
                <a:solidFill>
                  <a:srgbClr val="1A202C"/>
                </a:solidFill>
                <a:effectLst/>
              </a:rPr>
              <a:t>Competence:</a:t>
            </a:r>
            <a:r>
              <a:rPr lang="en-GB" b="0" i="0" dirty="0">
                <a:effectLst/>
              </a:rPr>
              <a:t> students should feel competent in completing homework. In order to achieve this, it’s benefi­cial to abandon the one-size-fits-all model. Homework that students can’t do without help is not good homework.</a:t>
            </a:r>
          </a:p>
          <a:p>
            <a:pPr algn="l">
              <a:buFont typeface="+mj-lt"/>
              <a:buAutoNum type="arabicPeriod"/>
            </a:pPr>
            <a:r>
              <a:rPr lang="en-GB" b="1" i="0" dirty="0">
                <a:solidFill>
                  <a:srgbClr val="1A202C"/>
                </a:solidFill>
                <a:effectLst/>
              </a:rPr>
              <a:t>Inspiring: </a:t>
            </a:r>
            <a:r>
              <a:rPr lang="en-GB" b="0" i="0" dirty="0">
                <a:effectLst/>
              </a:rPr>
              <a:t>A well-considered &amp; clearly designed resource and task impacts positively upon student motivation.</a:t>
            </a:r>
          </a:p>
          <a:p>
            <a:endParaRPr lang="en-GB" dirty="0"/>
          </a:p>
        </p:txBody>
      </p:sp>
      <p:sp>
        <p:nvSpPr>
          <p:cNvPr id="5" name="TextBox 4">
            <a:extLst>
              <a:ext uri="{FF2B5EF4-FFF2-40B4-BE49-F238E27FC236}">
                <a16:creationId xmlns:a16="http://schemas.microsoft.com/office/drawing/2014/main" id="{DEC0BC78-7E83-4379-BC1F-A70201244973}"/>
              </a:ext>
            </a:extLst>
          </p:cNvPr>
          <p:cNvSpPr txBox="1"/>
          <p:nvPr/>
        </p:nvSpPr>
        <p:spPr>
          <a:xfrm>
            <a:off x="85532" y="6163070"/>
            <a:ext cx="5533052" cy="923330"/>
          </a:xfrm>
          <a:prstGeom prst="rect">
            <a:avLst/>
          </a:prstGeom>
          <a:noFill/>
        </p:spPr>
        <p:txBody>
          <a:bodyPr wrap="square">
            <a:spAutoFit/>
          </a:bodyPr>
          <a:lstStyle/>
          <a:p>
            <a:r>
              <a:rPr lang="en-GB" dirty="0">
                <a:hlinkClick r:id="rId2"/>
              </a:rPr>
              <a:t>https://researchschool.org.uk/huntington/news/homework-what-does-the-evidence-say</a:t>
            </a:r>
            <a:endParaRPr lang="en-GB" dirty="0"/>
          </a:p>
          <a:p>
            <a:endParaRPr lang="en-GB" dirty="0"/>
          </a:p>
        </p:txBody>
      </p:sp>
      <p:grpSp>
        <p:nvGrpSpPr>
          <p:cNvPr id="6" name="Group 5">
            <a:extLst>
              <a:ext uri="{FF2B5EF4-FFF2-40B4-BE49-F238E27FC236}">
                <a16:creationId xmlns:a16="http://schemas.microsoft.com/office/drawing/2014/main" id="{E6B0AF9E-7B2C-4F4B-A99D-97FA52C72C52}"/>
              </a:ext>
            </a:extLst>
          </p:cNvPr>
          <p:cNvGrpSpPr/>
          <p:nvPr/>
        </p:nvGrpSpPr>
        <p:grpSpPr>
          <a:xfrm>
            <a:off x="9782175" y="6073458"/>
            <a:ext cx="2217738" cy="616483"/>
            <a:chOff x="6029325" y="263251"/>
            <a:chExt cx="2217738" cy="616483"/>
          </a:xfrm>
        </p:grpSpPr>
        <p:pic>
          <p:nvPicPr>
            <p:cNvPr id="7" name="Picture 3">
              <a:extLst>
                <a:ext uri="{FF2B5EF4-FFF2-40B4-BE49-F238E27FC236}">
                  <a16:creationId xmlns:a16="http://schemas.microsoft.com/office/drawing/2014/main" id="{BA14A86F-EB53-4979-8E74-823F35BB2AA7}"/>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029325" y="263251"/>
              <a:ext cx="846138" cy="61486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a:extLst>
                <a:ext uri="{FF2B5EF4-FFF2-40B4-BE49-F238E27FC236}">
                  <a16:creationId xmlns:a16="http://schemas.microsoft.com/office/drawing/2014/main" id="{33842803-D704-40EE-90B6-50936FBBA5BA}"/>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799263" y="346334"/>
              <a:ext cx="1447800" cy="53340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5671699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15BF34-2A06-479F-9917-0DEA806BF2B6}"/>
              </a:ext>
            </a:extLst>
          </p:cNvPr>
          <p:cNvSpPr>
            <a:spLocks noGrp="1"/>
          </p:cNvSpPr>
          <p:nvPr>
            <p:ph type="title"/>
          </p:nvPr>
        </p:nvSpPr>
        <p:spPr>
          <a:xfrm>
            <a:off x="301689" y="197174"/>
            <a:ext cx="11588621" cy="1325563"/>
          </a:xfrm>
        </p:spPr>
        <p:txBody>
          <a:bodyPr/>
          <a:lstStyle/>
          <a:p>
            <a:pPr algn="ctr"/>
            <a:r>
              <a:rPr lang="en-GB" b="1" dirty="0"/>
              <a:t>So in order for homework to be effective we need to ask ourselves…</a:t>
            </a:r>
          </a:p>
        </p:txBody>
      </p:sp>
      <p:sp>
        <p:nvSpPr>
          <p:cNvPr id="3" name="Content Placeholder 2">
            <a:extLst>
              <a:ext uri="{FF2B5EF4-FFF2-40B4-BE49-F238E27FC236}">
                <a16:creationId xmlns:a16="http://schemas.microsoft.com/office/drawing/2014/main" id="{E8F61299-D0A4-4171-9765-2947095270E4}"/>
              </a:ext>
            </a:extLst>
          </p:cNvPr>
          <p:cNvSpPr>
            <a:spLocks noGrp="1"/>
          </p:cNvSpPr>
          <p:nvPr>
            <p:ph idx="1"/>
          </p:nvPr>
        </p:nvSpPr>
        <p:spPr>
          <a:xfrm>
            <a:off x="586273" y="1778972"/>
            <a:ext cx="11132975" cy="4351338"/>
          </a:xfrm>
        </p:spPr>
        <p:txBody>
          <a:bodyPr>
            <a:normAutofit lnSpcReduction="10000"/>
          </a:bodyPr>
          <a:lstStyle/>
          <a:p>
            <a:pPr algn="l">
              <a:buFont typeface="Arial" panose="020B0604020202020204" pitchFamily="34" charset="0"/>
              <a:buChar char="•"/>
            </a:pPr>
            <a:r>
              <a:rPr lang="en-GB" dirty="0">
                <a:solidFill>
                  <a:srgbClr val="1A202C"/>
                </a:solidFill>
                <a:effectLst/>
              </a:rPr>
              <a:t>Has the purpose of the homework been made clear to students?</a:t>
            </a:r>
            <a:endParaRPr lang="en-GB" dirty="0">
              <a:effectLst/>
            </a:endParaRPr>
          </a:p>
          <a:p>
            <a:pPr algn="l">
              <a:buFont typeface="Arial" panose="020B0604020202020204" pitchFamily="34" charset="0"/>
              <a:buChar char="•"/>
            </a:pPr>
            <a:r>
              <a:rPr lang="en-GB" dirty="0">
                <a:solidFill>
                  <a:srgbClr val="1A202C"/>
                </a:solidFill>
                <a:effectLst/>
              </a:rPr>
              <a:t>Are the students in possession of all the resources require to undertake the task independently?</a:t>
            </a:r>
            <a:endParaRPr lang="en-GB" dirty="0">
              <a:effectLst/>
            </a:endParaRPr>
          </a:p>
          <a:p>
            <a:pPr algn="l">
              <a:buFont typeface="Arial" panose="020B0604020202020204" pitchFamily="34" charset="0"/>
              <a:buChar char="•"/>
            </a:pPr>
            <a:r>
              <a:rPr lang="en-GB" dirty="0">
                <a:solidFill>
                  <a:srgbClr val="1A202C"/>
                </a:solidFill>
                <a:effectLst/>
              </a:rPr>
              <a:t>What are the existing beliefs about home learning (students &amp; teachers) that we need to recognise/​challenge?</a:t>
            </a:r>
            <a:endParaRPr lang="en-GB" dirty="0">
              <a:effectLst/>
            </a:endParaRPr>
          </a:p>
          <a:p>
            <a:pPr algn="l">
              <a:buFont typeface="Arial" panose="020B0604020202020204" pitchFamily="34" charset="0"/>
              <a:buChar char="•"/>
            </a:pPr>
            <a:r>
              <a:rPr lang="en-GB" dirty="0">
                <a:solidFill>
                  <a:srgbClr val="1A202C"/>
                </a:solidFill>
                <a:effectLst/>
              </a:rPr>
              <a:t>How can we best leverage parental support for home learning that is effectively communicated?</a:t>
            </a:r>
            <a:endParaRPr lang="en-GB" dirty="0">
              <a:effectLst/>
            </a:endParaRPr>
          </a:p>
          <a:p>
            <a:pPr algn="l">
              <a:buFont typeface="Arial" panose="020B0604020202020204" pitchFamily="34" charset="0"/>
              <a:buChar char="•"/>
            </a:pPr>
            <a:r>
              <a:rPr lang="en-GB" dirty="0">
                <a:solidFill>
                  <a:srgbClr val="1A202C"/>
                </a:solidFill>
                <a:effectLst/>
              </a:rPr>
              <a:t>How do you plan to provide specific and timely feedback to students on their home learning?</a:t>
            </a:r>
            <a:endParaRPr lang="en-GB" dirty="0">
              <a:effectLst/>
            </a:endParaRPr>
          </a:p>
          <a:p>
            <a:pPr marL="0" indent="0">
              <a:buNone/>
            </a:pPr>
            <a:endParaRPr lang="en-GB" dirty="0"/>
          </a:p>
        </p:txBody>
      </p:sp>
      <p:grpSp>
        <p:nvGrpSpPr>
          <p:cNvPr id="4" name="Group 3">
            <a:extLst>
              <a:ext uri="{FF2B5EF4-FFF2-40B4-BE49-F238E27FC236}">
                <a16:creationId xmlns:a16="http://schemas.microsoft.com/office/drawing/2014/main" id="{01B2C454-0DCF-415B-9978-6D8490BF660A}"/>
              </a:ext>
            </a:extLst>
          </p:cNvPr>
          <p:cNvGrpSpPr/>
          <p:nvPr/>
        </p:nvGrpSpPr>
        <p:grpSpPr>
          <a:xfrm>
            <a:off x="9782175" y="6073458"/>
            <a:ext cx="2217738" cy="616483"/>
            <a:chOff x="6029325" y="263251"/>
            <a:chExt cx="2217738" cy="616483"/>
          </a:xfrm>
        </p:grpSpPr>
        <p:pic>
          <p:nvPicPr>
            <p:cNvPr id="5" name="Picture 3">
              <a:extLst>
                <a:ext uri="{FF2B5EF4-FFF2-40B4-BE49-F238E27FC236}">
                  <a16:creationId xmlns:a16="http://schemas.microsoft.com/office/drawing/2014/main" id="{656B8EB9-FE2F-4B01-A224-5CBB5422A4BD}"/>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029325" y="263251"/>
              <a:ext cx="846138" cy="61486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a:extLst>
                <a:ext uri="{FF2B5EF4-FFF2-40B4-BE49-F238E27FC236}">
                  <a16:creationId xmlns:a16="http://schemas.microsoft.com/office/drawing/2014/main" id="{B4575E44-35BF-4601-8F93-B2E09ACB454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799263" y="346334"/>
              <a:ext cx="1447800" cy="53340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8662311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EE89198-55F8-4246-87B4-78F7AFBB08BF}"/>
              </a:ext>
            </a:extLst>
          </p:cNvPr>
          <p:cNvSpPr>
            <a:spLocks noGrp="1"/>
          </p:cNvSpPr>
          <p:nvPr>
            <p:ph idx="1"/>
          </p:nvPr>
        </p:nvSpPr>
        <p:spPr>
          <a:xfrm>
            <a:off x="214604" y="211428"/>
            <a:ext cx="4789715" cy="1290799"/>
          </a:xfrm>
        </p:spPr>
        <p:txBody>
          <a:bodyPr/>
          <a:lstStyle/>
          <a:p>
            <a:pPr marL="0" indent="0" algn="ctr">
              <a:buNone/>
            </a:pPr>
            <a:r>
              <a:rPr lang="en-GB" dirty="0"/>
              <a:t>With some inspiration from </a:t>
            </a:r>
            <a:r>
              <a:rPr lang="en-GB" b="1" dirty="0"/>
              <a:t>@InternetGeog… </a:t>
            </a:r>
            <a:endParaRPr lang="en-GB" dirty="0"/>
          </a:p>
        </p:txBody>
      </p:sp>
      <p:pic>
        <p:nvPicPr>
          <p:cNvPr id="7" name="Picture 6">
            <a:extLst>
              <a:ext uri="{FF2B5EF4-FFF2-40B4-BE49-F238E27FC236}">
                <a16:creationId xmlns:a16="http://schemas.microsoft.com/office/drawing/2014/main" id="{9C2C2BFD-5D8A-407D-AE49-5BBC84463A2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054232" y="1106352"/>
            <a:ext cx="7849280" cy="5540220"/>
          </a:xfrm>
          <a:prstGeom prst="rect">
            <a:avLst/>
          </a:prstGeom>
        </p:spPr>
      </p:pic>
      <p:pic>
        <p:nvPicPr>
          <p:cNvPr id="9" name="Picture 8">
            <a:extLst>
              <a:ext uri="{FF2B5EF4-FFF2-40B4-BE49-F238E27FC236}">
                <a16:creationId xmlns:a16="http://schemas.microsoft.com/office/drawing/2014/main" id="{74550310-CF4B-4575-AE46-2551E2F4253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88488" y="1310406"/>
            <a:ext cx="3470159" cy="5132112"/>
          </a:xfrm>
          <a:prstGeom prst="rect">
            <a:avLst/>
          </a:prstGeom>
        </p:spPr>
      </p:pic>
      <p:grpSp>
        <p:nvGrpSpPr>
          <p:cNvPr id="10" name="Group 9">
            <a:extLst>
              <a:ext uri="{FF2B5EF4-FFF2-40B4-BE49-F238E27FC236}">
                <a16:creationId xmlns:a16="http://schemas.microsoft.com/office/drawing/2014/main" id="{B1687C50-99E9-43EA-837C-CA6309E073FB}"/>
              </a:ext>
            </a:extLst>
          </p:cNvPr>
          <p:cNvGrpSpPr/>
          <p:nvPr/>
        </p:nvGrpSpPr>
        <p:grpSpPr>
          <a:xfrm>
            <a:off x="9782175" y="6092508"/>
            <a:ext cx="2217738" cy="616483"/>
            <a:chOff x="6029325" y="263251"/>
            <a:chExt cx="2217738" cy="616483"/>
          </a:xfrm>
        </p:grpSpPr>
        <p:pic>
          <p:nvPicPr>
            <p:cNvPr id="11" name="Picture 3">
              <a:extLst>
                <a:ext uri="{FF2B5EF4-FFF2-40B4-BE49-F238E27FC236}">
                  <a16:creationId xmlns:a16="http://schemas.microsoft.com/office/drawing/2014/main" id="{38DEAA20-7E06-4789-9311-21594C0D39CB}"/>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029325" y="263251"/>
              <a:ext cx="846138" cy="61486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a:extLst>
                <a:ext uri="{FF2B5EF4-FFF2-40B4-BE49-F238E27FC236}">
                  <a16:creationId xmlns:a16="http://schemas.microsoft.com/office/drawing/2014/main" id="{87FD823F-AF26-4A8E-88D5-3732BC955CDE}"/>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6799263" y="346334"/>
              <a:ext cx="1447800" cy="53340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1684417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4AF65A7-1FF2-4AC0-8B79-088973FA8DAE}"/>
              </a:ext>
            </a:extLst>
          </p:cNvPr>
          <p:cNvSpPr txBox="1"/>
          <p:nvPr/>
        </p:nvSpPr>
        <p:spPr>
          <a:xfrm>
            <a:off x="158620" y="121298"/>
            <a:ext cx="2447705" cy="2308324"/>
          </a:xfrm>
          <a:prstGeom prst="rect">
            <a:avLst/>
          </a:prstGeom>
          <a:noFill/>
        </p:spPr>
        <p:txBody>
          <a:bodyPr wrap="square" rtlCol="0">
            <a:spAutoFit/>
          </a:bodyPr>
          <a:lstStyle/>
          <a:p>
            <a:pPr algn="ctr"/>
            <a:r>
              <a:rPr lang="en-GB" sz="2400" dirty="0"/>
              <a:t>And some more inspiration from History – </a:t>
            </a:r>
          </a:p>
          <a:p>
            <a:pPr algn="ctr"/>
            <a:r>
              <a:rPr lang="en-GB" sz="2400" b="1" dirty="0"/>
              <a:t>Meanwhile Elsewhere</a:t>
            </a:r>
          </a:p>
        </p:txBody>
      </p:sp>
      <p:pic>
        <p:nvPicPr>
          <p:cNvPr id="6" name="Picture 5">
            <a:extLst>
              <a:ext uri="{FF2B5EF4-FFF2-40B4-BE49-F238E27FC236}">
                <a16:creationId xmlns:a16="http://schemas.microsoft.com/office/drawing/2014/main" id="{0AD1E472-4C40-4C7E-9512-F5F4CDD5EDF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404643" y="204597"/>
            <a:ext cx="4515101" cy="6448803"/>
          </a:xfrm>
          <a:prstGeom prst="rect">
            <a:avLst/>
          </a:prstGeom>
        </p:spPr>
      </p:pic>
      <p:pic>
        <p:nvPicPr>
          <p:cNvPr id="8" name="Picture 7">
            <a:extLst>
              <a:ext uri="{FF2B5EF4-FFF2-40B4-BE49-F238E27FC236}">
                <a16:creationId xmlns:a16="http://schemas.microsoft.com/office/drawing/2014/main" id="{61256EAD-A554-4CBC-82EF-D930E5D15C5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676526" y="204597"/>
            <a:ext cx="4657916" cy="6448804"/>
          </a:xfrm>
          <a:prstGeom prst="rect">
            <a:avLst/>
          </a:prstGeom>
        </p:spPr>
      </p:pic>
      <p:grpSp>
        <p:nvGrpSpPr>
          <p:cNvPr id="9" name="Group 8">
            <a:extLst>
              <a:ext uri="{FF2B5EF4-FFF2-40B4-BE49-F238E27FC236}">
                <a16:creationId xmlns:a16="http://schemas.microsoft.com/office/drawing/2014/main" id="{D4F08070-1439-4AAE-8578-978EE2C69358}"/>
              </a:ext>
            </a:extLst>
          </p:cNvPr>
          <p:cNvGrpSpPr/>
          <p:nvPr/>
        </p:nvGrpSpPr>
        <p:grpSpPr>
          <a:xfrm>
            <a:off x="9782175" y="6073458"/>
            <a:ext cx="2217738" cy="616483"/>
            <a:chOff x="6029325" y="263251"/>
            <a:chExt cx="2217738" cy="616483"/>
          </a:xfrm>
        </p:grpSpPr>
        <p:pic>
          <p:nvPicPr>
            <p:cNvPr id="10" name="Picture 3">
              <a:extLst>
                <a:ext uri="{FF2B5EF4-FFF2-40B4-BE49-F238E27FC236}">
                  <a16:creationId xmlns:a16="http://schemas.microsoft.com/office/drawing/2014/main" id="{FE110E70-2C42-4F96-BBA6-1E3EE0560C33}"/>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029325" y="263251"/>
              <a:ext cx="846138" cy="61486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a:extLst>
                <a:ext uri="{FF2B5EF4-FFF2-40B4-BE49-F238E27FC236}">
                  <a16:creationId xmlns:a16="http://schemas.microsoft.com/office/drawing/2014/main" id="{E7F37118-5778-4F97-ACC6-6E6AA82BEED2}"/>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6799263" y="346334"/>
              <a:ext cx="1447800" cy="53340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9602233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DA2C1F3-F2CA-482E-B314-74303DB8406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7350" y="70791"/>
            <a:ext cx="4654286" cy="6716417"/>
          </a:xfrm>
          <a:prstGeom prst="rect">
            <a:avLst/>
          </a:prstGeom>
        </p:spPr>
      </p:pic>
      <p:sp>
        <p:nvSpPr>
          <p:cNvPr id="6" name="TextBox 5">
            <a:extLst>
              <a:ext uri="{FF2B5EF4-FFF2-40B4-BE49-F238E27FC236}">
                <a16:creationId xmlns:a16="http://schemas.microsoft.com/office/drawing/2014/main" id="{953B513A-510F-447C-8BA2-B32404CD6BA5}"/>
              </a:ext>
            </a:extLst>
          </p:cNvPr>
          <p:cNvSpPr txBox="1"/>
          <p:nvPr/>
        </p:nvSpPr>
        <p:spPr>
          <a:xfrm>
            <a:off x="9523280" y="78925"/>
            <a:ext cx="2541370" cy="830997"/>
          </a:xfrm>
          <a:prstGeom prst="rect">
            <a:avLst/>
          </a:prstGeom>
          <a:noFill/>
        </p:spPr>
        <p:txBody>
          <a:bodyPr wrap="square" rtlCol="0">
            <a:spAutoFit/>
          </a:bodyPr>
          <a:lstStyle/>
          <a:p>
            <a:pPr algn="ctr"/>
            <a:r>
              <a:rPr lang="en-GB" sz="2400" b="1" dirty="0"/>
              <a:t>Where we began…</a:t>
            </a:r>
          </a:p>
        </p:txBody>
      </p:sp>
      <p:pic>
        <p:nvPicPr>
          <p:cNvPr id="8" name="Picture 7">
            <a:extLst>
              <a:ext uri="{FF2B5EF4-FFF2-40B4-BE49-F238E27FC236}">
                <a16:creationId xmlns:a16="http://schemas.microsoft.com/office/drawing/2014/main" id="{901CB87E-2C43-4EB3-9A41-534AE96E107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868994" y="78925"/>
            <a:ext cx="4654286" cy="6708135"/>
          </a:xfrm>
          <a:prstGeom prst="rect">
            <a:avLst/>
          </a:prstGeom>
        </p:spPr>
      </p:pic>
      <p:grpSp>
        <p:nvGrpSpPr>
          <p:cNvPr id="9" name="Group 8">
            <a:extLst>
              <a:ext uri="{FF2B5EF4-FFF2-40B4-BE49-F238E27FC236}">
                <a16:creationId xmlns:a16="http://schemas.microsoft.com/office/drawing/2014/main" id="{AED12880-7065-4E33-A8B8-80CC61E27528}"/>
              </a:ext>
            </a:extLst>
          </p:cNvPr>
          <p:cNvGrpSpPr/>
          <p:nvPr/>
        </p:nvGrpSpPr>
        <p:grpSpPr>
          <a:xfrm>
            <a:off x="9782175" y="6073458"/>
            <a:ext cx="2217738" cy="616483"/>
            <a:chOff x="6029325" y="263251"/>
            <a:chExt cx="2217738" cy="616483"/>
          </a:xfrm>
        </p:grpSpPr>
        <p:pic>
          <p:nvPicPr>
            <p:cNvPr id="10" name="Picture 3">
              <a:extLst>
                <a:ext uri="{FF2B5EF4-FFF2-40B4-BE49-F238E27FC236}">
                  <a16:creationId xmlns:a16="http://schemas.microsoft.com/office/drawing/2014/main" id="{C6C80D61-F13A-41BC-9894-A315C665FA74}"/>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029325" y="263251"/>
              <a:ext cx="846138" cy="61486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a:extLst>
                <a:ext uri="{FF2B5EF4-FFF2-40B4-BE49-F238E27FC236}">
                  <a16:creationId xmlns:a16="http://schemas.microsoft.com/office/drawing/2014/main" id="{64B6EBFF-659F-4F91-BD8E-4D2FD9BA22A2}"/>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6799263" y="346334"/>
              <a:ext cx="1447800" cy="53340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0044772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3D63149-0F69-4118-86FB-D2019814E6BD}"/>
              </a:ext>
            </a:extLst>
          </p:cNvPr>
          <p:cNvPicPr>
            <a:picLocks noChangeAspect="1"/>
          </p:cNvPicPr>
          <p:nvPr/>
        </p:nvPicPr>
        <p:blipFill>
          <a:blip r:embed="rId2"/>
          <a:stretch>
            <a:fillRect/>
          </a:stretch>
        </p:blipFill>
        <p:spPr>
          <a:xfrm>
            <a:off x="290882" y="123824"/>
            <a:ext cx="4557343" cy="6573091"/>
          </a:xfrm>
          <a:prstGeom prst="rect">
            <a:avLst/>
          </a:prstGeom>
        </p:spPr>
      </p:pic>
      <p:pic>
        <p:nvPicPr>
          <p:cNvPr id="5" name="Picture 4">
            <a:extLst>
              <a:ext uri="{FF2B5EF4-FFF2-40B4-BE49-F238E27FC236}">
                <a16:creationId xmlns:a16="http://schemas.microsoft.com/office/drawing/2014/main" id="{6F522BEE-D6D3-4DB5-9326-AFDFF4DC9F4E}"/>
              </a:ext>
            </a:extLst>
          </p:cNvPr>
          <p:cNvPicPr>
            <a:picLocks noChangeAspect="1"/>
          </p:cNvPicPr>
          <p:nvPr/>
        </p:nvPicPr>
        <p:blipFill>
          <a:blip r:embed="rId3"/>
          <a:stretch>
            <a:fillRect/>
          </a:stretch>
        </p:blipFill>
        <p:spPr>
          <a:xfrm>
            <a:off x="4848225" y="266481"/>
            <a:ext cx="4438650" cy="6396309"/>
          </a:xfrm>
          <a:prstGeom prst="rect">
            <a:avLst/>
          </a:prstGeom>
        </p:spPr>
      </p:pic>
      <p:sp>
        <p:nvSpPr>
          <p:cNvPr id="6" name="TextBox 5">
            <a:extLst>
              <a:ext uri="{FF2B5EF4-FFF2-40B4-BE49-F238E27FC236}">
                <a16:creationId xmlns:a16="http://schemas.microsoft.com/office/drawing/2014/main" id="{B9D03C2F-2E80-421E-BB24-783B8387231E}"/>
              </a:ext>
            </a:extLst>
          </p:cNvPr>
          <p:cNvSpPr txBox="1"/>
          <p:nvPr/>
        </p:nvSpPr>
        <p:spPr>
          <a:xfrm>
            <a:off x="9353550" y="419100"/>
            <a:ext cx="2547568" cy="954107"/>
          </a:xfrm>
          <a:prstGeom prst="rect">
            <a:avLst/>
          </a:prstGeom>
          <a:noFill/>
        </p:spPr>
        <p:txBody>
          <a:bodyPr wrap="square" rtlCol="0">
            <a:spAutoFit/>
          </a:bodyPr>
          <a:lstStyle/>
          <a:p>
            <a:pPr algn="ctr"/>
            <a:r>
              <a:rPr lang="en-GB" sz="2800" b="1" dirty="0"/>
              <a:t>Where we are now…</a:t>
            </a:r>
          </a:p>
        </p:txBody>
      </p:sp>
      <p:pic>
        <p:nvPicPr>
          <p:cNvPr id="8" name="Picture 7">
            <a:extLst>
              <a:ext uri="{FF2B5EF4-FFF2-40B4-BE49-F238E27FC236}">
                <a16:creationId xmlns:a16="http://schemas.microsoft.com/office/drawing/2014/main" id="{79DA733B-492C-4A24-AA62-7BBF237BD84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258299" y="1586041"/>
            <a:ext cx="2905125" cy="4394527"/>
          </a:xfrm>
          <a:prstGeom prst="rect">
            <a:avLst/>
          </a:prstGeom>
        </p:spPr>
      </p:pic>
      <p:grpSp>
        <p:nvGrpSpPr>
          <p:cNvPr id="9" name="Group 8">
            <a:extLst>
              <a:ext uri="{FF2B5EF4-FFF2-40B4-BE49-F238E27FC236}">
                <a16:creationId xmlns:a16="http://schemas.microsoft.com/office/drawing/2014/main" id="{E1DAC413-DCD3-4577-B9B3-B1D964898B6A}"/>
              </a:ext>
            </a:extLst>
          </p:cNvPr>
          <p:cNvGrpSpPr/>
          <p:nvPr/>
        </p:nvGrpSpPr>
        <p:grpSpPr>
          <a:xfrm>
            <a:off x="9782175" y="6073458"/>
            <a:ext cx="2217738" cy="616483"/>
            <a:chOff x="6029325" y="263251"/>
            <a:chExt cx="2217738" cy="616483"/>
          </a:xfrm>
        </p:grpSpPr>
        <p:pic>
          <p:nvPicPr>
            <p:cNvPr id="10" name="Picture 3">
              <a:extLst>
                <a:ext uri="{FF2B5EF4-FFF2-40B4-BE49-F238E27FC236}">
                  <a16:creationId xmlns:a16="http://schemas.microsoft.com/office/drawing/2014/main" id="{4F6CF763-9E5A-42D6-8A32-DFDDBAF56B23}"/>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029325" y="263251"/>
              <a:ext cx="846138" cy="61486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a:extLst>
                <a:ext uri="{FF2B5EF4-FFF2-40B4-BE49-F238E27FC236}">
                  <a16:creationId xmlns:a16="http://schemas.microsoft.com/office/drawing/2014/main" id="{A2113D07-3869-40D0-BF58-AF787A04E625}"/>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6799263" y="346334"/>
              <a:ext cx="1447800" cy="53340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8611202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141</TotalTime>
  <Words>623</Words>
  <Application>Microsoft Office PowerPoint</Application>
  <PresentationFormat>Widescreen</PresentationFormat>
  <Paragraphs>53</Paragraphs>
  <Slides>13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Century Gothic</vt:lpstr>
      <vt:lpstr>Office Theme</vt:lpstr>
      <vt:lpstr>Adding mastery, breadth and depth to the curriculum through homework</vt:lpstr>
      <vt:lpstr>‘The evidence shows that the impact of homework, on average, is five months' additional progress.’ EEF April 2020 </vt:lpstr>
      <vt:lpstr>PowerPoint Presentation</vt:lpstr>
      <vt:lpstr>Most homework teachers set is crap.”     Dylan Wiliam, ResearchEd 2014. </vt:lpstr>
      <vt:lpstr>Our Key Stage 3 homework journey…</vt:lpstr>
      <vt:lpstr>PowerPoint Presentation</vt:lpstr>
      <vt:lpstr>PowerPoint Presentation</vt:lpstr>
      <vt:lpstr>So what makes homework effective?</vt:lpstr>
      <vt:lpstr>So in order for homework to be effective we need to ask ourselves…</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Adding mastery, breadth and depth to the curriculum through homework</dc:title>
  <dc:creator>JENNIFER MONK</dc:creator>
  <cp:lastModifiedBy>Harriet Brookes</cp:lastModifiedBy>
  <cp:revision>14</cp:revision>
  <dcterms:created xsi:type="dcterms:W3CDTF">2021-04-07T11:34:37Z</dcterms:created>
  <dcterms:modified xsi:type="dcterms:W3CDTF">2021-04-07T14:01:33Z</dcterms:modified>
</cp:coreProperties>
</file>