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7" r:id="rId1"/>
  </p:sldMasterIdLst>
  <p:sldIdLst>
    <p:sldId id="256" r:id="rId2"/>
    <p:sldId id="277" r:id="rId3"/>
    <p:sldId id="259" r:id="rId4"/>
    <p:sldId id="261" r:id="rId5"/>
    <p:sldId id="268" r:id="rId6"/>
    <p:sldId id="267" r:id="rId7"/>
    <p:sldId id="270" r:id="rId8"/>
    <p:sldId id="269" r:id="rId9"/>
    <p:sldId id="271" r:id="rId10"/>
    <p:sldId id="272" r:id="rId11"/>
    <p:sldId id="273" r:id="rId12"/>
    <p:sldId id="275" r:id="rId13"/>
    <p:sldId id="276" r:id="rId14"/>
    <p:sldId id="274" r:id="rId15"/>
    <p:sldId id="281" r:id="rId16"/>
    <p:sldId id="279" r:id="rId17"/>
    <p:sldId id="278" r:id="rId18"/>
    <p:sldId id="282" r:id="rId19"/>
    <p:sldId id="280" r:id="rId20"/>
    <p:sldId id="26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45"/>
    <p:restoredTop sz="92582"/>
  </p:normalViewPr>
  <p:slideViewPr>
    <p:cSldViewPr snapToGrid="0" snapToObjects="1">
      <p:cViewPr varScale="1">
        <p:scale>
          <a:sx n="99" d="100"/>
          <a:sy n="99" d="100"/>
        </p:scale>
        <p:origin x="22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8091" y="3085765"/>
            <a:ext cx="8240108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2" y="990600"/>
            <a:ext cx="7989752" cy="1504844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2" y="2495444"/>
            <a:ext cx="7989752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2F1AC5F-613A-5B49-A80C-326547BEC962}" type="datetimeFigureOut">
              <a:rPr lang="en-GB" smtClean="0"/>
              <a:t>07/04/2021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C0A3BAAD-7FCB-7C4D-8F77-6567738DA6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3242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228003"/>
            <a:ext cx="7989752" cy="36307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1AC5F-613A-5B49-A80C-326547BEC962}" type="datetimeFigureOut">
              <a:rPr lang="en-GB" smtClean="0"/>
              <a:t>07/04/2021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BAAD-7FCB-7C4D-8F77-6567738DA6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5768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52646" y="5141973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36573"/>
            <a:ext cx="7989751" cy="1504844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3" y="4541417"/>
            <a:ext cx="7989751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2F1AC5F-613A-5B49-A80C-326547BEC962}" type="datetimeFigureOut">
              <a:rPr lang="en-GB" smtClean="0"/>
              <a:t>07/04/2021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C0A3BAAD-7FCB-7C4D-8F77-6567738DA6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3295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2" y="2228002"/>
            <a:ext cx="389952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2" y="2228003"/>
            <a:ext cx="390766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1AC5F-613A-5B49-A80C-326547BEC962}" type="datetimeFigureOut">
              <a:rPr lang="en-GB" smtClean="0"/>
              <a:t>07/04/2021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BAAD-7FCB-7C4D-8F77-6567738DA6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401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28003"/>
            <a:ext cx="3593500" cy="576262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2" y="2926051"/>
            <a:ext cx="3899527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69308" y="2228003"/>
            <a:ext cx="3601635" cy="576262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2" y="2926051"/>
            <a:ext cx="3907662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1AC5F-613A-5B49-A80C-326547BEC962}" type="datetimeFigureOut">
              <a:rPr lang="en-GB" smtClean="0"/>
              <a:t>07/04/2021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BAAD-7FCB-7C4D-8F77-6567738DA6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0881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1AC5F-613A-5B49-A80C-326547BEC962}" type="datetimeFigureOut">
              <a:rPr lang="en-GB" smtClean="0"/>
              <a:t>07/04/2021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BAAD-7FCB-7C4D-8F77-6567738DA6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1911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1AC5F-613A-5B49-A80C-326547BEC962}" type="datetimeFigureOut">
              <a:rPr lang="en-GB" smtClean="0"/>
              <a:t>07/04/2021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BAAD-7FCB-7C4D-8F77-6567738DA6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8529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52646" y="5141973"/>
            <a:ext cx="8238707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352" y="5262296"/>
            <a:ext cx="353662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399" y="601200"/>
            <a:ext cx="824040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05617" y="5262295"/>
            <a:ext cx="426532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2F1AC5F-613A-5B49-A80C-326547BEC962}" type="datetimeFigureOut">
              <a:rPr lang="en-GB" smtClean="0"/>
              <a:t>07/04/2021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C0A3BAAD-7FCB-7C4D-8F77-6567738DA6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4367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4693389"/>
            <a:ext cx="7989752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8093" y="599725"/>
            <a:ext cx="8238706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6"/>
            <a:ext cx="7989752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1AC5F-613A-5B49-A80C-326547BEC962}" type="datetimeFigureOut">
              <a:rPr lang="en-GB" smtClean="0"/>
              <a:t>07/04/2021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BAAD-7FCB-7C4D-8F77-6567738DA6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8690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1AC5F-613A-5B49-A80C-326547BEC962}" type="datetimeFigureOut">
              <a:rPr lang="en-GB" smtClean="0"/>
              <a:t>07/04/2021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BAAD-7FCB-7C4D-8F77-6567738DA6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3231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6629400" y="599725"/>
            <a:ext cx="2057399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75725"/>
            <a:ext cx="1503123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81192" y="675725"/>
            <a:ext cx="5922209" cy="5183073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45255" y="5956136"/>
            <a:ext cx="947672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2F1AC5F-613A-5B49-A80C-326547BEC962}" type="datetimeFigureOut">
              <a:rPr lang="en-GB" smtClean="0"/>
              <a:t>07/04/2021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0"/>
            <a:ext cx="5922209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C0A3BAAD-7FCB-7C4D-8F77-6567738DA6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5346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687474"/>
            <a:ext cx="7989752" cy="10833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228003"/>
            <a:ext cx="7989752" cy="3630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59327" y="595613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02F1AC5F-613A-5B49-A80C-326547BEC962}" type="datetimeFigureOut">
              <a:rPr lang="en-GB" smtClean="0"/>
              <a:t>07/04/2021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0"/>
            <a:ext cx="487058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00476" y="5956136"/>
            <a:ext cx="7704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C0A3BAAD-7FCB-7C4D-8F77-6567738DA633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448091" y="441325"/>
            <a:ext cx="2719909" cy="10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976001" y="441325"/>
            <a:ext cx="2710800" cy="108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3216601" y="441325"/>
            <a:ext cx="2710800" cy="10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77923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heconfidentteacher.com/2017/06/why-whole-school-literacy-fails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geographiauk.wordpress.com/2020/04/18/curriculum-planning-grid-geography-from-ga-conference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tif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geographiauk.wordpress.com/2020/06/25/learning-about-sustainability-through-books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3E2654C-E50D-634F-95A5-F381921BB79B}"/>
              </a:ext>
            </a:extLst>
          </p:cNvPr>
          <p:cNvSpPr/>
          <p:nvPr/>
        </p:nvSpPr>
        <p:spPr>
          <a:xfrm>
            <a:off x="826718" y="1152487"/>
            <a:ext cx="73402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b="1" dirty="0">
                <a:solidFill>
                  <a:schemeClr val="accent6"/>
                </a:solidFill>
                <a:latin typeface="+mj-lt"/>
              </a:rPr>
              <a:t>Geography reading in the classroom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4D6837-1CC4-D046-AE8A-CC909DF0AD6B}"/>
              </a:ext>
            </a:extLst>
          </p:cNvPr>
          <p:cNvSpPr txBox="1"/>
          <p:nvPr/>
        </p:nvSpPr>
        <p:spPr>
          <a:xfrm>
            <a:off x="563040" y="3566695"/>
            <a:ext cx="804297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bg1"/>
                </a:solidFill>
              </a:rPr>
              <a:t>Simran </a:t>
            </a:r>
            <a:r>
              <a:rPr lang="en-GB" sz="2400" dirty="0" err="1">
                <a:solidFill>
                  <a:schemeClr val="bg1"/>
                </a:solidFill>
              </a:rPr>
              <a:t>Jouhal</a:t>
            </a:r>
            <a:endParaRPr lang="en-GB" sz="2400" dirty="0">
              <a:solidFill>
                <a:schemeClr val="bg1"/>
              </a:solidFill>
            </a:endParaRPr>
          </a:p>
          <a:p>
            <a:pPr algn="ctr"/>
            <a:endParaRPr lang="en-GB" sz="2400" dirty="0">
              <a:solidFill>
                <a:schemeClr val="bg1"/>
              </a:solidFill>
            </a:endParaRPr>
          </a:p>
          <a:p>
            <a:pPr algn="ctr"/>
            <a:r>
              <a:rPr lang="en-GB" sz="2400" dirty="0">
                <a:solidFill>
                  <a:schemeClr val="bg1"/>
                </a:solidFill>
              </a:rPr>
              <a:t>Twitter: @GeographiaUK</a:t>
            </a:r>
          </a:p>
          <a:p>
            <a:pPr algn="ctr"/>
            <a:r>
              <a:rPr lang="en-GB" sz="2400" dirty="0">
                <a:solidFill>
                  <a:schemeClr val="bg1"/>
                </a:solidFill>
              </a:rPr>
              <a:t>Blog: </a:t>
            </a:r>
            <a:r>
              <a:rPr lang="en-GB" sz="2400" dirty="0" err="1">
                <a:solidFill>
                  <a:schemeClr val="bg1"/>
                </a:solidFill>
              </a:rPr>
              <a:t>geographiauk.wordpress.com</a:t>
            </a:r>
            <a:endParaRPr lang="en-GB" sz="2400" dirty="0">
              <a:solidFill>
                <a:schemeClr val="bg1"/>
              </a:solidFill>
            </a:endParaRPr>
          </a:p>
          <a:p>
            <a:pPr algn="ctr"/>
            <a:endParaRPr lang="en-GB" sz="2400" dirty="0">
              <a:solidFill>
                <a:schemeClr val="bg1"/>
              </a:solidFill>
            </a:endParaRPr>
          </a:p>
          <a:p>
            <a:pPr algn="ctr"/>
            <a:r>
              <a:rPr lang="en-GB" sz="2400" dirty="0">
                <a:solidFill>
                  <a:schemeClr val="bg1"/>
                </a:solidFill>
              </a:rPr>
              <a:t>Senior Teacher at The Archer Academy, North London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EBD4F2-6D9B-8F4E-8300-5F6D56FC12D1}"/>
              </a:ext>
            </a:extLst>
          </p:cNvPr>
          <p:cNvSpPr/>
          <p:nvPr/>
        </p:nvSpPr>
        <p:spPr>
          <a:xfrm>
            <a:off x="7753876" y="0"/>
            <a:ext cx="1390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#GAConf21</a:t>
            </a:r>
            <a:endParaRPr lang="en-GB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7B5F990-420F-FD44-9460-4F4991B7FB68}"/>
              </a:ext>
            </a:extLst>
          </p:cNvPr>
          <p:cNvSpPr/>
          <p:nvPr/>
        </p:nvSpPr>
        <p:spPr>
          <a:xfrm>
            <a:off x="0" y="0"/>
            <a:ext cx="2739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Simran @GeographiaUK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4753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9D697F6-882B-3743-B8A9-F30FA9F39543}"/>
              </a:ext>
            </a:extLst>
          </p:cNvPr>
          <p:cNvSpPr txBox="1"/>
          <p:nvPr/>
        </p:nvSpPr>
        <p:spPr>
          <a:xfrm>
            <a:off x="640779" y="874870"/>
            <a:ext cx="25186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</a:rPr>
              <a:t>Resources: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5F41F1-5B2A-BC42-9C3A-601764EC7DEF}"/>
              </a:ext>
            </a:extLst>
          </p:cNvPr>
          <p:cNvSpPr/>
          <p:nvPr/>
        </p:nvSpPr>
        <p:spPr>
          <a:xfrm>
            <a:off x="7753876" y="0"/>
            <a:ext cx="1390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#GAConf21</a:t>
            </a:r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32636B-664C-4347-8461-4F8BFC28E56D}"/>
              </a:ext>
            </a:extLst>
          </p:cNvPr>
          <p:cNvSpPr/>
          <p:nvPr/>
        </p:nvSpPr>
        <p:spPr>
          <a:xfrm>
            <a:off x="0" y="0"/>
            <a:ext cx="2739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Simran @GeographiaUK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446FFB-232A-A442-9834-673012A4D74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6366" y="2038931"/>
            <a:ext cx="4307586" cy="428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730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E98E95C-0255-C446-9EA6-BD96C68976A6}"/>
              </a:ext>
            </a:extLst>
          </p:cNvPr>
          <p:cNvSpPr txBox="1"/>
          <p:nvPr/>
        </p:nvSpPr>
        <p:spPr>
          <a:xfrm>
            <a:off x="438706" y="817400"/>
            <a:ext cx="831515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chemeClr val="accent6"/>
                </a:solidFill>
              </a:rPr>
              <a:t>Does reading have a place in the geography curriculum? </a:t>
            </a:r>
            <a:br>
              <a:rPr lang="en-GB" sz="4000" dirty="0">
                <a:solidFill>
                  <a:schemeClr val="accent6"/>
                </a:solidFill>
              </a:rPr>
            </a:br>
            <a:r>
              <a:rPr lang="en-GB" sz="4000" dirty="0">
                <a:solidFill>
                  <a:schemeClr val="accent6"/>
                </a:solidFill>
              </a:rPr>
              <a:t>How so?</a:t>
            </a:r>
          </a:p>
          <a:p>
            <a:pPr algn="ctr"/>
            <a:endParaRPr lang="en-GB" sz="4000" dirty="0">
              <a:solidFill>
                <a:schemeClr val="accent6"/>
              </a:solidFill>
            </a:endParaRPr>
          </a:p>
          <a:p>
            <a:pPr algn="ctr"/>
            <a:r>
              <a:rPr lang="en-GB" sz="4000" dirty="0">
                <a:solidFill>
                  <a:schemeClr val="accent6"/>
                </a:solidFill>
              </a:rPr>
              <a:t>What are your favourite forms of text in the geography classroom?</a:t>
            </a:r>
          </a:p>
          <a:p>
            <a:pPr algn="ctr"/>
            <a:endParaRPr lang="en-GB" sz="4000" dirty="0">
              <a:solidFill>
                <a:schemeClr val="accent6"/>
              </a:solidFill>
            </a:endParaRPr>
          </a:p>
          <a:p>
            <a:pPr algn="ctr"/>
            <a:r>
              <a:rPr lang="en-GB" sz="4000" dirty="0">
                <a:solidFill>
                  <a:schemeClr val="accent6"/>
                </a:solidFill>
              </a:rPr>
              <a:t>What are the barriers to reading in the geography classroom?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0BDAFC-72D7-B449-9535-91ADB360333E}"/>
              </a:ext>
            </a:extLst>
          </p:cNvPr>
          <p:cNvSpPr/>
          <p:nvPr/>
        </p:nvSpPr>
        <p:spPr>
          <a:xfrm>
            <a:off x="7753876" y="0"/>
            <a:ext cx="1390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#GAConf21</a:t>
            </a:r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A9A1F9-56F9-674E-BAB6-7B6CBF35CF0B}"/>
              </a:ext>
            </a:extLst>
          </p:cNvPr>
          <p:cNvSpPr/>
          <p:nvPr/>
        </p:nvSpPr>
        <p:spPr>
          <a:xfrm>
            <a:off x="0" y="0"/>
            <a:ext cx="2739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Simran @GeographiaUK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4948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9D697F6-882B-3743-B8A9-F30FA9F39543}"/>
              </a:ext>
            </a:extLst>
          </p:cNvPr>
          <p:cNvSpPr txBox="1"/>
          <p:nvPr/>
        </p:nvSpPr>
        <p:spPr>
          <a:xfrm>
            <a:off x="640779" y="874870"/>
            <a:ext cx="59041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</a:rPr>
              <a:t>Why read in the classroom?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5F41F1-5B2A-BC42-9C3A-601764EC7DEF}"/>
              </a:ext>
            </a:extLst>
          </p:cNvPr>
          <p:cNvSpPr/>
          <p:nvPr/>
        </p:nvSpPr>
        <p:spPr>
          <a:xfrm>
            <a:off x="7753876" y="0"/>
            <a:ext cx="1390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#GAConf21</a:t>
            </a:r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32636B-664C-4347-8461-4F8BFC28E56D}"/>
              </a:ext>
            </a:extLst>
          </p:cNvPr>
          <p:cNvSpPr/>
          <p:nvPr/>
        </p:nvSpPr>
        <p:spPr>
          <a:xfrm>
            <a:off x="0" y="0"/>
            <a:ext cx="2739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Simran @GeographiaUK</a:t>
            </a: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71C3FA-CD3F-824F-B0A6-6C46AB02F3D1}"/>
              </a:ext>
            </a:extLst>
          </p:cNvPr>
          <p:cNvSpPr txBox="1"/>
          <p:nvPr/>
        </p:nvSpPr>
        <p:spPr>
          <a:xfrm>
            <a:off x="497164" y="2157130"/>
            <a:ext cx="809819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6"/>
                </a:solidFill>
              </a:rPr>
              <a:t> Reading for pleasure;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6"/>
                </a:solidFill>
              </a:rPr>
              <a:t> Reading issues (such as poor decoding, weak comprehension, dyslexia, and the readability and accessibility of texts for our students);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6"/>
                </a:solidFill>
              </a:rPr>
              <a:t> Academic vocabulary;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6"/>
                </a:solidFill>
              </a:rPr>
              <a:t> Teacher explanations, talk and questioning;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6"/>
                </a:solidFill>
              </a:rPr>
              <a:t> Improving writing;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6"/>
                </a:solidFill>
              </a:rPr>
              <a:t> Improving spelling and writing accuracy;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6"/>
                </a:solidFill>
              </a:rPr>
              <a:t> Speaking and listening;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6"/>
                </a:solidFill>
              </a:rPr>
              <a:t> Enhancing teacher knowledge and providing training for all of the above;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6"/>
                </a:solidFill>
              </a:rPr>
              <a:t> Developing parents’ knowledge and understanding of all of the above.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5E6CF90-96AC-9747-8F93-DDF89120BA29}"/>
              </a:ext>
            </a:extLst>
          </p:cNvPr>
          <p:cNvSpPr/>
          <p:nvPr/>
        </p:nvSpPr>
        <p:spPr>
          <a:xfrm>
            <a:off x="289900" y="6479098"/>
            <a:ext cx="8854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hlinkClick r:id="rId2"/>
              </a:rPr>
              <a:t>https://www.theconfidentteacher.com/2017/06/why-whole-school-literacy-fails/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8402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9D697F6-882B-3743-B8A9-F30FA9F39543}"/>
              </a:ext>
            </a:extLst>
          </p:cNvPr>
          <p:cNvSpPr txBox="1"/>
          <p:nvPr/>
        </p:nvSpPr>
        <p:spPr>
          <a:xfrm>
            <a:off x="640779" y="874870"/>
            <a:ext cx="18004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</a:rPr>
              <a:t>Literacy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5F41F1-5B2A-BC42-9C3A-601764EC7DEF}"/>
              </a:ext>
            </a:extLst>
          </p:cNvPr>
          <p:cNvSpPr/>
          <p:nvPr/>
        </p:nvSpPr>
        <p:spPr>
          <a:xfrm>
            <a:off x="7753876" y="0"/>
            <a:ext cx="1390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#GAConf21</a:t>
            </a:r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32636B-664C-4347-8461-4F8BFC28E56D}"/>
              </a:ext>
            </a:extLst>
          </p:cNvPr>
          <p:cNvSpPr/>
          <p:nvPr/>
        </p:nvSpPr>
        <p:spPr>
          <a:xfrm>
            <a:off x="0" y="0"/>
            <a:ext cx="2739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Simran @GeographiaUK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7AC84F-8BA5-894C-B355-A24B33D7ECB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6065" y="2626360"/>
            <a:ext cx="2121785" cy="15676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26A2FD1-BD01-844D-BFF2-31538F05B74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1025" y="5019026"/>
            <a:ext cx="1604543" cy="159773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F758AA4-BDBC-B34E-8057-16922139B83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7850" y="4937960"/>
            <a:ext cx="2293850" cy="1538986"/>
          </a:xfrm>
          <a:prstGeom prst="rect">
            <a:avLst/>
          </a:prstGeom>
        </p:spPr>
      </p:pic>
      <p:sp>
        <p:nvSpPr>
          <p:cNvPr id="11" name="Left-Right Arrow 10">
            <a:extLst>
              <a:ext uri="{FF2B5EF4-FFF2-40B4-BE49-F238E27FC236}">
                <a16:creationId xmlns:a16="http://schemas.microsoft.com/office/drawing/2014/main" id="{3C725A42-27A1-CA43-B937-D0308ADFF2FC}"/>
              </a:ext>
            </a:extLst>
          </p:cNvPr>
          <p:cNvSpPr/>
          <p:nvPr/>
        </p:nvSpPr>
        <p:spPr>
          <a:xfrm rot="2509631">
            <a:off x="5803391" y="3435669"/>
            <a:ext cx="1694688" cy="575935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Left-Right Arrow 11">
            <a:extLst>
              <a:ext uri="{FF2B5EF4-FFF2-40B4-BE49-F238E27FC236}">
                <a16:creationId xmlns:a16="http://schemas.microsoft.com/office/drawing/2014/main" id="{F686C0E3-5F2A-9B4B-B9F4-FA0B8411EF12}"/>
              </a:ext>
            </a:extLst>
          </p:cNvPr>
          <p:cNvSpPr/>
          <p:nvPr/>
        </p:nvSpPr>
        <p:spPr>
          <a:xfrm rot="19274321">
            <a:off x="2040981" y="3652047"/>
            <a:ext cx="1694688" cy="575935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Left-Right Arrow 12">
            <a:extLst>
              <a:ext uri="{FF2B5EF4-FFF2-40B4-BE49-F238E27FC236}">
                <a16:creationId xmlns:a16="http://schemas.microsoft.com/office/drawing/2014/main" id="{CE3DBBF1-5B0A-D04B-964C-B1101BEE4A8E}"/>
              </a:ext>
            </a:extLst>
          </p:cNvPr>
          <p:cNvSpPr/>
          <p:nvPr/>
        </p:nvSpPr>
        <p:spPr>
          <a:xfrm>
            <a:off x="3616065" y="5436876"/>
            <a:ext cx="1694688" cy="575935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1278F0-A1F6-914F-BD80-D4A3EEEAF9C0}"/>
              </a:ext>
            </a:extLst>
          </p:cNvPr>
          <p:cNvSpPr txBox="1"/>
          <p:nvPr/>
        </p:nvSpPr>
        <p:spPr>
          <a:xfrm>
            <a:off x="3941471" y="2080972"/>
            <a:ext cx="1043876" cy="369332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/>
              <a:t>Reading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2E090C7-6A2B-464D-BE3F-BFDA26A43599}"/>
              </a:ext>
            </a:extLst>
          </p:cNvPr>
          <p:cNvSpPr txBox="1"/>
          <p:nvPr/>
        </p:nvSpPr>
        <p:spPr>
          <a:xfrm>
            <a:off x="6990386" y="4496531"/>
            <a:ext cx="1146468" cy="369332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/>
              <a:t>Speaking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D3CCA31-E2CF-5244-B741-F88D5314B2E7}"/>
              </a:ext>
            </a:extLst>
          </p:cNvPr>
          <p:cNvSpPr txBox="1"/>
          <p:nvPr/>
        </p:nvSpPr>
        <p:spPr>
          <a:xfrm>
            <a:off x="1291976" y="4625310"/>
            <a:ext cx="898644" cy="369332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/>
              <a:t>Writing</a:t>
            </a:r>
          </a:p>
        </p:txBody>
      </p:sp>
    </p:spTree>
    <p:extLst>
      <p:ext uri="{BB962C8B-B14F-4D97-AF65-F5344CB8AC3E}">
        <p14:creationId xmlns:p14="http://schemas.microsoft.com/office/powerpoint/2010/main" val="2207329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9D697F6-882B-3743-B8A9-F30FA9F39543}"/>
              </a:ext>
            </a:extLst>
          </p:cNvPr>
          <p:cNvSpPr txBox="1"/>
          <p:nvPr/>
        </p:nvSpPr>
        <p:spPr>
          <a:xfrm>
            <a:off x="421323" y="827369"/>
            <a:ext cx="83920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</a:rPr>
              <a:t>Why read in the </a:t>
            </a:r>
            <a:r>
              <a:rPr lang="en-GB" sz="3600" b="1" dirty="0">
                <a:solidFill>
                  <a:schemeClr val="bg1"/>
                </a:solidFill>
              </a:rPr>
              <a:t>geography </a:t>
            </a:r>
            <a:r>
              <a:rPr lang="en-GB" sz="3600" dirty="0">
                <a:solidFill>
                  <a:schemeClr val="bg1"/>
                </a:solidFill>
              </a:rPr>
              <a:t>classroom?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5F41F1-5B2A-BC42-9C3A-601764EC7DEF}"/>
              </a:ext>
            </a:extLst>
          </p:cNvPr>
          <p:cNvSpPr/>
          <p:nvPr/>
        </p:nvSpPr>
        <p:spPr>
          <a:xfrm>
            <a:off x="7753876" y="0"/>
            <a:ext cx="1390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#GAConf21</a:t>
            </a:r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32636B-664C-4347-8461-4F8BFC28E56D}"/>
              </a:ext>
            </a:extLst>
          </p:cNvPr>
          <p:cNvSpPr/>
          <p:nvPr/>
        </p:nvSpPr>
        <p:spPr>
          <a:xfrm>
            <a:off x="0" y="0"/>
            <a:ext cx="2739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Simran @GeographiaUK</a:t>
            </a: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71C3FA-CD3F-824F-B0A6-6C46AB02F3D1}"/>
              </a:ext>
            </a:extLst>
          </p:cNvPr>
          <p:cNvSpPr txBox="1"/>
          <p:nvPr/>
        </p:nvSpPr>
        <p:spPr>
          <a:xfrm>
            <a:off x="421323" y="2017081"/>
            <a:ext cx="8198421" cy="4190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6"/>
                </a:solidFill>
              </a:rPr>
              <a:t>Improve geographical vocabulary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6"/>
                </a:solidFill>
              </a:rPr>
              <a:t>Enhance case study knowledge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6"/>
                </a:solidFill>
              </a:rPr>
              <a:t>Foster a love for geography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6"/>
                </a:solidFill>
              </a:rPr>
              <a:t>Improve geographical writing and speaking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6"/>
                </a:solidFill>
              </a:rPr>
              <a:t>Building learners to be </a:t>
            </a:r>
            <a:r>
              <a:rPr lang="en-GB" sz="2000" i="1" dirty="0">
                <a:solidFill>
                  <a:schemeClr val="accent6"/>
                </a:solidFill>
              </a:rPr>
              <a:t>critical </a:t>
            </a:r>
            <a:r>
              <a:rPr lang="en-GB" sz="2000" dirty="0">
                <a:solidFill>
                  <a:schemeClr val="accent6"/>
                </a:solidFill>
              </a:rPr>
              <a:t>of what they read in the news/papers/social media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6"/>
                </a:solidFill>
              </a:rPr>
              <a:t>Creating curious learners about the world they live in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6"/>
                </a:solidFill>
              </a:rPr>
              <a:t>Raising awareness of a sense of space and scale </a:t>
            </a:r>
          </a:p>
          <a:p>
            <a:pPr algn="ctr">
              <a:lnSpc>
                <a:spcPct val="150000"/>
              </a:lnSpc>
            </a:pPr>
            <a:r>
              <a:rPr lang="en-GB" sz="2000" dirty="0">
                <a:solidFill>
                  <a:schemeClr val="accent6"/>
                </a:solidFill>
              </a:rPr>
              <a:t>…ultimately making better </a:t>
            </a:r>
            <a:r>
              <a:rPr lang="en-GB" sz="2000" i="1" dirty="0">
                <a:solidFill>
                  <a:schemeClr val="accent6"/>
                </a:solidFill>
              </a:rPr>
              <a:t>geographers</a:t>
            </a:r>
            <a:r>
              <a:rPr lang="en-GB" sz="2000" dirty="0">
                <a:solidFill>
                  <a:schemeClr val="accent6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14335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9D697F6-882B-3743-B8A9-F30FA9F39543}"/>
              </a:ext>
            </a:extLst>
          </p:cNvPr>
          <p:cNvSpPr txBox="1"/>
          <p:nvPr/>
        </p:nvSpPr>
        <p:spPr>
          <a:xfrm>
            <a:off x="640779" y="874870"/>
            <a:ext cx="74430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</a:rPr>
              <a:t>Where to start? Geographical texts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5F41F1-5B2A-BC42-9C3A-601764EC7DEF}"/>
              </a:ext>
            </a:extLst>
          </p:cNvPr>
          <p:cNvSpPr/>
          <p:nvPr/>
        </p:nvSpPr>
        <p:spPr>
          <a:xfrm>
            <a:off x="7753876" y="0"/>
            <a:ext cx="1390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#GAConf21</a:t>
            </a:r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32636B-664C-4347-8461-4F8BFC28E56D}"/>
              </a:ext>
            </a:extLst>
          </p:cNvPr>
          <p:cNvSpPr/>
          <p:nvPr/>
        </p:nvSpPr>
        <p:spPr>
          <a:xfrm>
            <a:off x="0" y="0"/>
            <a:ext cx="2739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Simran @GeographiaUK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A7301B7-398A-5844-ABC3-BCDAB6C0217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43" y="2441850"/>
            <a:ext cx="8919713" cy="4278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8585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9D697F6-882B-3743-B8A9-F30FA9F39543}"/>
              </a:ext>
            </a:extLst>
          </p:cNvPr>
          <p:cNvSpPr txBox="1"/>
          <p:nvPr/>
        </p:nvSpPr>
        <p:spPr>
          <a:xfrm>
            <a:off x="640779" y="874870"/>
            <a:ext cx="33393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</a:rPr>
              <a:t>Where to start?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5F41F1-5B2A-BC42-9C3A-601764EC7DEF}"/>
              </a:ext>
            </a:extLst>
          </p:cNvPr>
          <p:cNvSpPr/>
          <p:nvPr/>
        </p:nvSpPr>
        <p:spPr>
          <a:xfrm>
            <a:off x="7753876" y="0"/>
            <a:ext cx="1390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#GAConf21</a:t>
            </a:r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32636B-664C-4347-8461-4F8BFC28E56D}"/>
              </a:ext>
            </a:extLst>
          </p:cNvPr>
          <p:cNvSpPr/>
          <p:nvPr/>
        </p:nvSpPr>
        <p:spPr>
          <a:xfrm>
            <a:off x="0" y="0"/>
            <a:ext cx="2739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Simran @GeographiaUK</a:t>
            </a: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71C3FA-CD3F-824F-B0A6-6C46AB02F3D1}"/>
              </a:ext>
            </a:extLst>
          </p:cNvPr>
          <p:cNvSpPr txBox="1"/>
          <p:nvPr/>
        </p:nvSpPr>
        <p:spPr>
          <a:xfrm>
            <a:off x="436204" y="2026739"/>
            <a:ext cx="8281076" cy="3266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000" dirty="0">
                <a:solidFill>
                  <a:schemeClr val="accent6"/>
                </a:solidFill>
              </a:rPr>
              <a:t>Start simple: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B" sz="2000" dirty="0">
                <a:solidFill>
                  <a:schemeClr val="accent6"/>
                </a:solidFill>
              </a:rPr>
              <a:t>Read books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B" sz="2000" dirty="0">
                <a:solidFill>
                  <a:schemeClr val="accent6"/>
                </a:solidFill>
              </a:rPr>
              <a:t>Read the news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B" sz="2000" dirty="0">
                <a:solidFill>
                  <a:schemeClr val="accent6"/>
                </a:solidFill>
              </a:rPr>
              <a:t>Divide it across your department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B" sz="2000" dirty="0">
                <a:solidFill>
                  <a:schemeClr val="accent6"/>
                </a:solidFill>
              </a:rPr>
              <a:t>Keep note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B" sz="2000" dirty="0">
                <a:solidFill>
                  <a:schemeClr val="accent6"/>
                </a:solidFill>
              </a:rPr>
              <a:t>Build realistic and manageable goals to read, and then to embed reading into your curriculum. 3 year plan?</a:t>
            </a:r>
          </a:p>
        </p:txBody>
      </p:sp>
    </p:spTree>
    <p:extLst>
      <p:ext uri="{BB962C8B-B14F-4D97-AF65-F5344CB8AC3E}">
        <p14:creationId xmlns:p14="http://schemas.microsoft.com/office/powerpoint/2010/main" val="939286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9D697F6-882B-3743-B8A9-F30FA9F39543}"/>
              </a:ext>
            </a:extLst>
          </p:cNvPr>
          <p:cNvSpPr txBox="1"/>
          <p:nvPr/>
        </p:nvSpPr>
        <p:spPr>
          <a:xfrm>
            <a:off x="640779" y="874870"/>
            <a:ext cx="16467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</a:rPr>
              <a:t>Task 1: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5F41F1-5B2A-BC42-9C3A-601764EC7DEF}"/>
              </a:ext>
            </a:extLst>
          </p:cNvPr>
          <p:cNvSpPr/>
          <p:nvPr/>
        </p:nvSpPr>
        <p:spPr>
          <a:xfrm>
            <a:off x="7753876" y="0"/>
            <a:ext cx="1390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#GAConf21</a:t>
            </a:r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32636B-664C-4347-8461-4F8BFC28E56D}"/>
              </a:ext>
            </a:extLst>
          </p:cNvPr>
          <p:cNvSpPr/>
          <p:nvPr/>
        </p:nvSpPr>
        <p:spPr>
          <a:xfrm>
            <a:off x="0" y="0"/>
            <a:ext cx="2739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Simran @GeographiaUK</a:t>
            </a: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71C3FA-CD3F-824F-B0A6-6C46AB02F3D1}"/>
              </a:ext>
            </a:extLst>
          </p:cNvPr>
          <p:cNvSpPr txBox="1"/>
          <p:nvPr/>
        </p:nvSpPr>
        <p:spPr>
          <a:xfrm>
            <a:off x="289900" y="1931737"/>
            <a:ext cx="8854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6"/>
                </a:solidFill>
              </a:rPr>
              <a:t>Let’s start with KS3. List your topics taught across years 7-9.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D318623-DA42-464E-AEF1-F6F3CE8390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7979760"/>
              </p:ext>
            </p:extLst>
          </p:nvPr>
        </p:nvGraphicFramePr>
        <p:xfrm>
          <a:off x="693969" y="2567432"/>
          <a:ext cx="7459719" cy="39041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1123">
                  <a:extLst>
                    <a:ext uri="{9D8B030D-6E8A-4147-A177-3AD203B41FA5}">
                      <a16:colId xmlns:a16="http://schemas.microsoft.com/office/drawing/2014/main" val="897142646"/>
                    </a:ext>
                  </a:extLst>
                </a:gridCol>
                <a:gridCol w="298896">
                  <a:extLst>
                    <a:ext uri="{9D8B030D-6E8A-4147-A177-3AD203B41FA5}">
                      <a16:colId xmlns:a16="http://schemas.microsoft.com/office/drawing/2014/main" val="953014574"/>
                    </a:ext>
                  </a:extLst>
                </a:gridCol>
                <a:gridCol w="1905652">
                  <a:extLst>
                    <a:ext uri="{9D8B030D-6E8A-4147-A177-3AD203B41FA5}">
                      <a16:colId xmlns:a16="http://schemas.microsoft.com/office/drawing/2014/main" val="381807680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1586713994"/>
                    </a:ext>
                  </a:extLst>
                </a:gridCol>
                <a:gridCol w="1999488">
                  <a:extLst>
                    <a:ext uri="{9D8B030D-6E8A-4147-A177-3AD203B41FA5}">
                      <a16:colId xmlns:a16="http://schemas.microsoft.com/office/drawing/2014/main" val="1684048389"/>
                    </a:ext>
                  </a:extLst>
                </a:gridCol>
              </a:tblGrid>
              <a:tr h="200152">
                <a:tc>
                  <a:txBody>
                    <a:bodyPr/>
                    <a:lstStyle/>
                    <a:p>
                      <a:r>
                        <a:rPr lang="en-GB" dirty="0"/>
                        <a:t>Term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Y7 topic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Y8 topic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Y9 topic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3467780"/>
                  </a:ext>
                </a:extLst>
              </a:tr>
              <a:tr h="393733">
                <a:tc rowSpan="2">
                  <a:txBody>
                    <a:bodyPr/>
                    <a:lstStyle/>
                    <a:p>
                      <a:r>
                        <a:rPr lang="en-GB" dirty="0"/>
                        <a:t>Autumn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9703995"/>
                  </a:ext>
                </a:extLst>
              </a:tr>
              <a:tr h="785741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9889935"/>
                  </a:ext>
                </a:extLst>
              </a:tr>
              <a:tr h="393733">
                <a:tc rowSpan="2">
                  <a:txBody>
                    <a:bodyPr/>
                    <a:lstStyle/>
                    <a:p>
                      <a:r>
                        <a:rPr lang="en-GB" dirty="0"/>
                        <a:t>Spring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6343842"/>
                  </a:ext>
                </a:extLst>
              </a:tr>
              <a:tr h="785741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3557310"/>
                  </a:ext>
                </a:extLst>
              </a:tr>
              <a:tr h="393733">
                <a:tc rowSpan="2">
                  <a:txBody>
                    <a:bodyPr/>
                    <a:lstStyle/>
                    <a:p>
                      <a:r>
                        <a:rPr lang="en-GB" dirty="0"/>
                        <a:t>Summer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2172880"/>
                  </a:ext>
                </a:extLst>
              </a:tr>
              <a:tr h="785741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64536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8785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9D697F6-882B-3743-B8A9-F30FA9F39543}"/>
              </a:ext>
            </a:extLst>
          </p:cNvPr>
          <p:cNvSpPr txBox="1"/>
          <p:nvPr/>
        </p:nvSpPr>
        <p:spPr>
          <a:xfrm>
            <a:off x="640779" y="874870"/>
            <a:ext cx="33393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</a:rPr>
              <a:t>Where to start?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5F41F1-5B2A-BC42-9C3A-601764EC7DEF}"/>
              </a:ext>
            </a:extLst>
          </p:cNvPr>
          <p:cNvSpPr/>
          <p:nvPr/>
        </p:nvSpPr>
        <p:spPr>
          <a:xfrm>
            <a:off x="7753876" y="0"/>
            <a:ext cx="1390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#GAConf21</a:t>
            </a:r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32636B-664C-4347-8461-4F8BFC28E56D}"/>
              </a:ext>
            </a:extLst>
          </p:cNvPr>
          <p:cNvSpPr/>
          <p:nvPr/>
        </p:nvSpPr>
        <p:spPr>
          <a:xfrm>
            <a:off x="0" y="0"/>
            <a:ext cx="2739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Simran @GeographiaUK</a:t>
            </a: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71C3FA-CD3F-824F-B0A6-6C46AB02F3D1}"/>
              </a:ext>
            </a:extLst>
          </p:cNvPr>
          <p:cNvSpPr txBox="1"/>
          <p:nvPr/>
        </p:nvSpPr>
        <p:spPr>
          <a:xfrm>
            <a:off x="289900" y="1931737"/>
            <a:ext cx="8854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6"/>
                </a:solidFill>
              </a:rPr>
              <a:t>Some popular books – and some of my favourites!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6"/>
                </a:solidFill>
              </a:rPr>
              <a:t>Review these against your KS3 curriculum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2B072C4-5468-B547-8D3F-F51E262599B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723" y="2619344"/>
            <a:ext cx="1847139" cy="28942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D7A5F1C-5298-4A46-BA18-B8A49F80C23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7862" y="3462528"/>
            <a:ext cx="2022293" cy="303040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9BCD67F-EF0F-7347-BF11-CA9150B682E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9360" y="2619344"/>
            <a:ext cx="1988385" cy="299175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0563616-F3F6-4D4D-960A-B4B4EC8AD6D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6950" y="2974030"/>
            <a:ext cx="2329045" cy="3715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337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9D697F6-882B-3743-B8A9-F30FA9F39543}"/>
              </a:ext>
            </a:extLst>
          </p:cNvPr>
          <p:cNvSpPr txBox="1"/>
          <p:nvPr/>
        </p:nvSpPr>
        <p:spPr>
          <a:xfrm>
            <a:off x="640779" y="874870"/>
            <a:ext cx="33393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</a:rPr>
              <a:t>Where to start?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5F41F1-5B2A-BC42-9C3A-601764EC7DEF}"/>
              </a:ext>
            </a:extLst>
          </p:cNvPr>
          <p:cNvSpPr/>
          <p:nvPr/>
        </p:nvSpPr>
        <p:spPr>
          <a:xfrm>
            <a:off x="7753876" y="0"/>
            <a:ext cx="1390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#GAConf21</a:t>
            </a:r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32636B-664C-4347-8461-4F8BFC28E56D}"/>
              </a:ext>
            </a:extLst>
          </p:cNvPr>
          <p:cNvSpPr/>
          <p:nvPr/>
        </p:nvSpPr>
        <p:spPr>
          <a:xfrm>
            <a:off x="0" y="0"/>
            <a:ext cx="2739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Simran @GeographiaUK</a:t>
            </a: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71C3FA-CD3F-824F-B0A6-6C46AB02F3D1}"/>
              </a:ext>
            </a:extLst>
          </p:cNvPr>
          <p:cNvSpPr txBox="1"/>
          <p:nvPr/>
        </p:nvSpPr>
        <p:spPr>
          <a:xfrm>
            <a:off x="289900" y="1931737"/>
            <a:ext cx="8854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6"/>
                </a:solidFill>
              </a:rPr>
              <a:t>Books with a broader range of content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596B161-1A36-664C-9E25-E198E04051F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3252" y="2151692"/>
            <a:ext cx="3044300" cy="449439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2E1B4F1-8307-E845-BB12-669150439CC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66802">
            <a:off x="481948" y="2695189"/>
            <a:ext cx="1920445" cy="296796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AE07294-CA6E-EC4B-B012-BE4E7D5B463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80223">
            <a:off x="2959643" y="3445842"/>
            <a:ext cx="1981439" cy="306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492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9D697F6-882B-3743-B8A9-F30FA9F39543}"/>
              </a:ext>
            </a:extLst>
          </p:cNvPr>
          <p:cNvSpPr txBox="1"/>
          <p:nvPr/>
        </p:nvSpPr>
        <p:spPr>
          <a:xfrm>
            <a:off x="640779" y="874870"/>
            <a:ext cx="62376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</a:rPr>
              <a:t>Divide across your curriculum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5F41F1-5B2A-BC42-9C3A-601764EC7DEF}"/>
              </a:ext>
            </a:extLst>
          </p:cNvPr>
          <p:cNvSpPr/>
          <p:nvPr/>
        </p:nvSpPr>
        <p:spPr>
          <a:xfrm>
            <a:off x="7753876" y="0"/>
            <a:ext cx="1390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#GAConf21</a:t>
            </a:r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32636B-664C-4347-8461-4F8BFC28E56D}"/>
              </a:ext>
            </a:extLst>
          </p:cNvPr>
          <p:cNvSpPr/>
          <p:nvPr/>
        </p:nvSpPr>
        <p:spPr>
          <a:xfrm>
            <a:off x="0" y="0"/>
            <a:ext cx="2739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Simran @GeographiaUK</a:t>
            </a:r>
            <a:endParaRPr lang="en-GB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DA54013-DD24-FC4D-8DE6-C2D3437104DE}"/>
              </a:ext>
            </a:extLst>
          </p:cNvPr>
          <p:cNvSpPr/>
          <p:nvPr/>
        </p:nvSpPr>
        <p:spPr>
          <a:xfrm>
            <a:off x="144950" y="6211669"/>
            <a:ext cx="88405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hlinkClick r:id="rId2"/>
              </a:rPr>
              <a:t>https://geographiauk.wordpress.com/2020/04/18/curriculum-planning-grid-geography-from-ga-conference/</a:t>
            </a:r>
            <a:r>
              <a:rPr lang="en-GB" dirty="0"/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CC33121-471D-9940-A0A1-87EAE919486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7424" y="1931737"/>
            <a:ext cx="6693408" cy="4231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9166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9D697F6-882B-3743-B8A9-F30FA9F39543}"/>
              </a:ext>
            </a:extLst>
          </p:cNvPr>
          <p:cNvSpPr txBox="1"/>
          <p:nvPr/>
        </p:nvSpPr>
        <p:spPr>
          <a:xfrm>
            <a:off x="640779" y="874870"/>
            <a:ext cx="36984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</a:rPr>
              <a:t>Reading in class: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5F41F1-5B2A-BC42-9C3A-601764EC7DEF}"/>
              </a:ext>
            </a:extLst>
          </p:cNvPr>
          <p:cNvSpPr/>
          <p:nvPr/>
        </p:nvSpPr>
        <p:spPr>
          <a:xfrm>
            <a:off x="7753876" y="0"/>
            <a:ext cx="1390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#GAConf21</a:t>
            </a:r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32636B-664C-4347-8461-4F8BFC28E56D}"/>
              </a:ext>
            </a:extLst>
          </p:cNvPr>
          <p:cNvSpPr/>
          <p:nvPr/>
        </p:nvSpPr>
        <p:spPr>
          <a:xfrm>
            <a:off x="0" y="0"/>
            <a:ext cx="2739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Simran @GeographiaUK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D5CCF7-3280-6449-ABF8-82A183D51D1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6436" y="1931737"/>
            <a:ext cx="6436536" cy="483126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1C6947A-DE1D-A148-9F54-C3A80627C479}"/>
              </a:ext>
            </a:extLst>
          </p:cNvPr>
          <p:cNvSpPr txBox="1"/>
          <p:nvPr/>
        </p:nvSpPr>
        <p:spPr>
          <a:xfrm>
            <a:off x="64612" y="1931737"/>
            <a:ext cx="246643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6"/>
                </a:solidFill>
              </a:rPr>
              <a:t>Share author info on the board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6"/>
                </a:solidFill>
              </a:rPr>
              <a:t>Share Amazon link with homework task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6"/>
                </a:solidFill>
              </a:rPr>
              <a:t>Read extract of the book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6"/>
                </a:solidFill>
              </a:rPr>
              <a:t>Guided reading activity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6"/>
                </a:solidFill>
              </a:rPr>
              <a:t>As reading the info, students complete the timeline of events of the case study </a:t>
            </a:r>
          </a:p>
        </p:txBody>
      </p:sp>
    </p:spTree>
    <p:extLst>
      <p:ext uri="{BB962C8B-B14F-4D97-AF65-F5344CB8AC3E}">
        <p14:creationId xmlns:p14="http://schemas.microsoft.com/office/powerpoint/2010/main" val="1128590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9D697F6-882B-3743-B8A9-F30FA9F39543}"/>
              </a:ext>
            </a:extLst>
          </p:cNvPr>
          <p:cNvSpPr txBox="1"/>
          <p:nvPr/>
        </p:nvSpPr>
        <p:spPr>
          <a:xfrm>
            <a:off x="640779" y="874870"/>
            <a:ext cx="49295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</a:rPr>
              <a:t>Geography in the news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5F41F1-5B2A-BC42-9C3A-601764EC7DEF}"/>
              </a:ext>
            </a:extLst>
          </p:cNvPr>
          <p:cNvSpPr/>
          <p:nvPr/>
        </p:nvSpPr>
        <p:spPr>
          <a:xfrm>
            <a:off x="7753876" y="0"/>
            <a:ext cx="1390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#GAConf21</a:t>
            </a:r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32636B-664C-4347-8461-4F8BFC28E56D}"/>
              </a:ext>
            </a:extLst>
          </p:cNvPr>
          <p:cNvSpPr/>
          <p:nvPr/>
        </p:nvSpPr>
        <p:spPr>
          <a:xfrm>
            <a:off x="0" y="0"/>
            <a:ext cx="2739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Simran @GeographiaUK</a:t>
            </a: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71C3FA-CD3F-824F-B0A6-6C46AB02F3D1}"/>
              </a:ext>
            </a:extLst>
          </p:cNvPr>
          <p:cNvSpPr txBox="1"/>
          <p:nvPr/>
        </p:nvSpPr>
        <p:spPr>
          <a:xfrm>
            <a:off x="289900" y="2077552"/>
            <a:ext cx="88541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6"/>
                </a:solidFill>
              </a:rPr>
              <a:t>Articles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6"/>
                </a:solidFill>
              </a:rPr>
              <a:t>Up to date case study knowledge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6"/>
                </a:solidFill>
              </a:rPr>
              <a:t>Stretch and challenge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6"/>
                </a:solidFill>
              </a:rPr>
              <a:t>Motivation and enjoyment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6"/>
                </a:solidFill>
              </a:rPr>
              <a:t>Cultural capital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6"/>
                </a:solidFill>
              </a:rPr>
              <a:t>Exposure to wider literary texts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5ACD2D9-2AA5-5940-92EA-AAB52A1D50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9633" y="1897158"/>
            <a:ext cx="3979839" cy="496084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ED60BE2-8FA5-7446-B026-632EB8D1939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3128" y="4998720"/>
            <a:ext cx="1612557" cy="16125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015425F-62EE-D447-9C86-6EB614E48F3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893" y="5074818"/>
            <a:ext cx="1557668" cy="1557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043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9D697F6-882B-3743-B8A9-F30FA9F39543}"/>
              </a:ext>
            </a:extLst>
          </p:cNvPr>
          <p:cNvSpPr txBox="1"/>
          <p:nvPr/>
        </p:nvSpPr>
        <p:spPr>
          <a:xfrm>
            <a:off x="640779" y="874870"/>
            <a:ext cx="49295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</a:rPr>
              <a:t>Geography in the news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5F41F1-5B2A-BC42-9C3A-601764EC7DEF}"/>
              </a:ext>
            </a:extLst>
          </p:cNvPr>
          <p:cNvSpPr/>
          <p:nvPr/>
        </p:nvSpPr>
        <p:spPr>
          <a:xfrm>
            <a:off x="7753876" y="0"/>
            <a:ext cx="1390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#GAConf21</a:t>
            </a:r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32636B-664C-4347-8461-4F8BFC28E56D}"/>
              </a:ext>
            </a:extLst>
          </p:cNvPr>
          <p:cNvSpPr/>
          <p:nvPr/>
        </p:nvSpPr>
        <p:spPr>
          <a:xfrm>
            <a:off x="0" y="0"/>
            <a:ext cx="2739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Simran @GeographiaUK</a:t>
            </a: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71C3FA-CD3F-824F-B0A6-6C46AB02F3D1}"/>
              </a:ext>
            </a:extLst>
          </p:cNvPr>
          <p:cNvSpPr txBox="1"/>
          <p:nvPr/>
        </p:nvSpPr>
        <p:spPr>
          <a:xfrm>
            <a:off x="289900" y="1931737"/>
            <a:ext cx="244995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6"/>
                </a:solidFill>
              </a:rPr>
              <a:t>To get to grips with the writing style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6"/>
                </a:solidFill>
              </a:rPr>
              <a:t>To learn subject knowledge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6"/>
                </a:solidFill>
              </a:rPr>
              <a:t>To see updates and changes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6"/>
                </a:solidFill>
              </a:rPr>
              <a:t>To go beyond the curriculum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F357BC-6A7A-2044-A3E1-DE2F4DD2FD8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9853" y="2083024"/>
            <a:ext cx="6057675" cy="4574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725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9D697F6-882B-3743-B8A9-F30FA9F39543}"/>
              </a:ext>
            </a:extLst>
          </p:cNvPr>
          <p:cNvSpPr txBox="1"/>
          <p:nvPr/>
        </p:nvSpPr>
        <p:spPr>
          <a:xfrm>
            <a:off x="640779" y="874870"/>
            <a:ext cx="15183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</a:rPr>
              <a:t>Poetry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5F41F1-5B2A-BC42-9C3A-601764EC7DEF}"/>
              </a:ext>
            </a:extLst>
          </p:cNvPr>
          <p:cNvSpPr/>
          <p:nvPr/>
        </p:nvSpPr>
        <p:spPr>
          <a:xfrm>
            <a:off x="7753876" y="0"/>
            <a:ext cx="1390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#GAConf21</a:t>
            </a:r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32636B-664C-4347-8461-4F8BFC28E56D}"/>
              </a:ext>
            </a:extLst>
          </p:cNvPr>
          <p:cNvSpPr/>
          <p:nvPr/>
        </p:nvSpPr>
        <p:spPr>
          <a:xfrm>
            <a:off x="0" y="0"/>
            <a:ext cx="2739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Simran @GeographiaUK</a:t>
            </a: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71C3FA-CD3F-824F-B0A6-6C46AB02F3D1}"/>
              </a:ext>
            </a:extLst>
          </p:cNvPr>
          <p:cNvSpPr txBox="1"/>
          <p:nvPr/>
        </p:nvSpPr>
        <p:spPr>
          <a:xfrm>
            <a:off x="289900" y="1931737"/>
            <a:ext cx="262439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6"/>
                </a:solidFill>
              </a:rPr>
              <a:t>Learn geography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6"/>
                </a:solidFill>
              </a:rPr>
              <a:t>Follow up with a creative task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6"/>
                </a:solidFill>
              </a:rPr>
              <a:t>Describing key processes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6"/>
                </a:solidFill>
              </a:rPr>
              <a:t>Solidifying understanding of key processes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0A4F6B-44EE-C040-A4C4-B8366D36E7B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4822" y="2548128"/>
            <a:ext cx="2803833" cy="413938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1CE9440-C93F-824E-A456-DB47D3CE187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4297" y="2029273"/>
            <a:ext cx="3196857" cy="4224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859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9D697F6-882B-3743-B8A9-F30FA9F39543}"/>
              </a:ext>
            </a:extLst>
          </p:cNvPr>
          <p:cNvSpPr txBox="1"/>
          <p:nvPr/>
        </p:nvSpPr>
        <p:spPr>
          <a:xfrm>
            <a:off x="640779" y="874870"/>
            <a:ext cx="73148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</a:rPr>
              <a:t>Reading to teach a particular focus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5F41F1-5B2A-BC42-9C3A-601764EC7DEF}"/>
              </a:ext>
            </a:extLst>
          </p:cNvPr>
          <p:cNvSpPr/>
          <p:nvPr/>
        </p:nvSpPr>
        <p:spPr>
          <a:xfrm>
            <a:off x="7753876" y="0"/>
            <a:ext cx="1390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#GAConf21</a:t>
            </a:r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32636B-664C-4347-8461-4F8BFC28E56D}"/>
              </a:ext>
            </a:extLst>
          </p:cNvPr>
          <p:cNvSpPr/>
          <p:nvPr/>
        </p:nvSpPr>
        <p:spPr>
          <a:xfrm>
            <a:off x="0" y="0"/>
            <a:ext cx="2739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Simran @GeographiaUK</a:t>
            </a:r>
            <a:endParaRPr lang="en-GB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7B3ECA3-8A27-334D-A297-1E4C169C888C}"/>
              </a:ext>
            </a:extLst>
          </p:cNvPr>
          <p:cNvSpPr/>
          <p:nvPr/>
        </p:nvSpPr>
        <p:spPr>
          <a:xfrm>
            <a:off x="144950" y="6100679"/>
            <a:ext cx="89990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hlinkClick r:id="rId2"/>
              </a:rPr>
              <a:t>https://geographiauk.wordpress.com/2020/06/25/learning-about-sustainability-through-books/</a:t>
            </a:r>
            <a:r>
              <a:rPr lang="en-GB" dirty="0"/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90B2494-B611-E14B-94A6-F0C6ACAE11B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950" y="1860480"/>
            <a:ext cx="3763931" cy="27510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C645F1A-255B-B041-8ADB-C5F7BBF0BFF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7328" y="3357776"/>
            <a:ext cx="5376672" cy="2742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9508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E98E95C-0255-C446-9EA6-BD96C68976A6}"/>
              </a:ext>
            </a:extLst>
          </p:cNvPr>
          <p:cNvSpPr txBox="1"/>
          <p:nvPr/>
        </p:nvSpPr>
        <p:spPr>
          <a:xfrm>
            <a:off x="449591" y="1524971"/>
            <a:ext cx="831515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chemeClr val="accent6"/>
                </a:solidFill>
              </a:rPr>
              <a:t>What’s your number 1 priority for embedding reading into your classroom?</a:t>
            </a:r>
          </a:p>
          <a:p>
            <a:pPr algn="ctr"/>
            <a:endParaRPr lang="en-GB" sz="4000" dirty="0">
              <a:solidFill>
                <a:schemeClr val="accent6"/>
              </a:solidFill>
            </a:endParaRPr>
          </a:p>
          <a:p>
            <a:pPr algn="ctr"/>
            <a:r>
              <a:rPr lang="en-GB" sz="4000" dirty="0">
                <a:solidFill>
                  <a:schemeClr val="accent6"/>
                </a:solidFill>
              </a:rPr>
              <a:t>Do you have any other top tips for others to learn from?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0BDAFC-72D7-B449-9535-91ADB360333E}"/>
              </a:ext>
            </a:extLst>
          </p:cNvPr>
          <p:cNvSpPr/>
          <p:nvPr/>
        </p:nvSpPr>
        <p:spPr>
          <a:xfrm>
            <a:off x="7753876" y="0"/>
            <a:ext cx="1390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#GAConf21</a:t>
            </a:r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A9A1F9-56F9-674E-BAB6-7B6CBF35CF0B}"/>
              </a:ext>
            </a:extLst>
          </p:cNvPr>
          <p:cNvSpPr/>
          <p:nvPr/>
        </p:nvSpPr>
        <p:spPr>
          <a:xfrm>
            <a:off x="0" y="0"/>
            <a:ext cx="2739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Simran @GeographiaUK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4147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9D697F6-882B-3743-B8A9-F30FA9F39543}"/>
              </a:ext>
            </a:extLst>
          </p:cNvPr>
          <p:cNvSpPr txBox="1"/>
          <p:nvPr/>
        </p:nvSpPr>
        <p:spPr>
          <a:xfrm>
            <a:off x="640779" y="874870"/>
            <a:ext cx="23391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</a:rPr>
              <a:t>Key points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5F41F1-5B2A-BC42-9C3A-601764EC7DEF}"/>
              </a:ext>
            </a:extLst>
          </p:cNvPr>
          <p:cNvSpPr/>
          <p:nvPr/>
        </p:nvSpPr>
        <p:spPr>
          <a:xfrm>
            <a:off x="7753876" y="0"/>
            <a:ext cx="1390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#GAConf21</a:t>
            </a:r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32636B-664C-4347-8461-4F8BFC28E56D}"/>
              </a:ext>
            </a:extLst>
          </p:cNvPr>
          <p:cNvSpPr/>
          <p:nvPr/>
        </p:nvSpPr>
        <p:spPr>
          <a:xfrm>
            <a:off x="0" y="0"/>
            <a:ext cx="2739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Simran @GeographiaUK</a:t>
            </a: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71C3FA-CD3F-824F-B0A6-6C46AB02F3D1}"/>
              </a:ext>
            </a:extLst>
          </p:cNvPr>
          <p:cNvSpPr txBox="1"/>
          <p:nvPr/>
        </p:nvSpPr>
        <p:spPr>
          <a:xfrm>
            <a:off x="451104" y="1931737"/>
            <a:ext cx="8692896" cy="37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6"/>
                </a:solidFill>
              </a:rPr>
              <a:t>Be realistic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6"/>
                </a:solidFill>
              </a:rPr>
              <a:t>Make it manageable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6"/>
                </a:solidFill>
              </a:rPr>
              <a:t>Share across your department team and over time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6"/>
                </a:solidFill>
              </a:rPr>
              <a:t>Be smart with the text you use to start with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6"/>
                </a:solidFill>
              </a:rPr>
              <a:t>Make sure it enhances </a:t>
            </a:r>
            <a:r>
              <a:rPr lang="en-GB" sz="2000" i="1" dirty="0">
                <a:solidFill>
                  <a:schemeClr val="accent6"/>
                </a:solidFill>
              </a:rPr>
              <a:t>geographical learning </a:t>
            </a:r>
            <a:r>
              <a:rPr lang="en-GB" sz="2000" dirty="0">
                <a:solidFill>
                  <a:schemeClr val="accent6"/>
                </a:solidFill>
              </a:rPr>
              <a:t>(time, space, place)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6"/>
                </a:solidFill>
              </a:rPr>
              <a:t>Make sure you (or a team member) as genuinely read the text - shoe horning won’t work…trust me!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6"/>
                </a:solidFill>
              </a:rPr>
              <a:t>Be authentic </a:t>
            </a:r>
          </a:p>
        </p:txBody>
      </p:sp>
    </p:spTree>
    <p:extLst>
      <p:ext uri="{BB962C8B-B14F-4D97-AF65-F5344CB8AC3E}">
        <p14:creationId xmlns:p14="http://schemas.microsoft.com/office/powerpoint/2010/main" val="911666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3E2654C-E50D-634F-95A5-F381921BB79B}"/>
              </a:ext>
            </a:extLst>
          </p:cNvPr>
          <p:cNvSpPr/>
          <p:nvPr/>
        </p:nvSpPr>
        <p:spPr>
          <a:xfrm>
            <a:off x="826718" y="1496871"/>
            <a:ext cx="73402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b="1" dirty="0">
                <a:solidFill>
                  <a:schemeClr val="accent6"/>
                </a:solidFill>
                <a:latin typeface="+mj-lt"/>
              </a:rPr>
              <a:t>Get in touch?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4D6837-1CC4-D046-AE8A-CC909DF0AD6B}"/>
              </a:ext>
            </a:extLst>
          </p:cNvPr>
          <p:cNvSpPr txBox="1"/>
          <p:nvPr/>
        </p:nvSpPr>
        <p:spPr>
          <a:xfrm>
            <a:off x="563040" y="3566695"/>
            <a:ext cx="804297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bg1"/>
                </a:solidFill>
              </a:rPr>
              <a:t>Simran </a:t>
            </a:r>
            <a:r>
              <a:rPr lang="en-GB" sz="2400" dirty="0" err="1">
                <a:solidFill>
                  <a:schemeClr val="bg1"/>
                </a:solidFill>
              </a:rPr>
              <a:t>Jouhal</a:t>
            </a:r>
            <a:endParaRPr lang="en-GB" sz="2400" dirty="0">
              <a:solidFill>
                <a:schemeClr val="bg1"/>
              </a:solidFill>
            </a:endParaRPr>
          </a:p>
          <a:p>
            <a:pPr algn="ctr"/>
            <a:endParaRPr lang="en-GB" sz="2400" dirty="0">
              <a:solidFill>
                <a:schemeClr val="bg1"/>
              </a:solidFill>
            </a:endParaRPr>
          </a:p>
          <a:p>
            <a:pPr algn="ctr"/>
            <a:r>
              <a:rPr lang="en-GB" sz="2400" dirty="0">
                <a:solidFill>
                  <a:schemeClr val="bg1"/>
                </a:solidFill>
              </a:rPr>
              <a:t>Twitter: @GeographiaUK</a:t>
            </a:r>
          </a:p>
          <a:p>
            <a:pPr algn="ctr"/>
            <a:r>
              <a:rPr lang="en-GB" sz="2400" dirty="0">
                <a:solidFill>
                  <a:schemeClr val="bg1"/>
                </a:solidFill>
              </a:rPr>
              <a:t>Blog: </a:t>
            </a:r>
            <a:r>
              <a:rPr lang="en-GB" sz="2400" dirty="0" err="1">
                <a:solidFill>
                  <a:schemeClr val="bg1"/>
                </a:solidFill>
              </a:rPr>
              <a:t>geographiauk.wordpress.com</a:t>
            </a:r>
            <a:endParaRPr lang="en-GB" sz="2400" dirty="0">
              <a:solidFill>
                <a:schemeClr val="bg1"/>
              </a:solidFill>
            </a:endParaRPr>
          </a:p>
          <a:p>
            <a:pPr algn="ctr"/>
            <a:endParaRPr lang="en-GB" sz="2400" dirty="0">
              <a:solidFill>
                <a:schemeClr val="bg1"/>
              </a:solidFill>
            </a:endParaRPr>
          </a:p>
          <a:p>
            <a:pPr algn="ctr"/>
            <a:r>
              <a:rPr lang="en-GB" sz="2400" dirty="0">
                <a:solidFill>
                  <a:schemeClr val="bg1"/>
                </a:solidFill>
              </a:rPr>
              <a:t>Senior Teacher at The Archer Academy, North London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EBD4F2-6D9B-8F4E-8300-5F6D56FC12D1}"/>
              </a:ext>
            </a:extLst>
          </p:cNvPr>
          <p:cNvSpPr/>
          <p:nvPr/>
        </p:nvSpPr>
        <p:spPr>
          <a:xfrm>
            <a:off x="7753876" y="0"/>
            <a:ext cx="1390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#GAConf21</a:t>
            </a:r>
            <a:endParaRPr lang="en-GB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7B5F990-420F-FD44-9460-4F4991B7FB68}"/>
              </a:ext>
            </a:extLst>
          </p:cNvPr>
          <p:cNvSpPr/>
          <p:nvPr/>
        </p:nvSpPr>
        <p:spPr>
          <a:xfrm>
            <a:off x="0" y="0"/>
            <a:ext cx="2739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Simran @GeographiaUK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1643364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{E5E9BA28-8F0B-9348-9A4C-8A3FF6B4C833}tf10001123</Template>
  <TotalTime>167</TotalTime>
  <Words>699</Words>
  <Application>Microsoft Office PowerPoint</Application>
  <PresentationFormat>On-screen Show (4:3)</PresentationFormat>
  <Paragraphs>150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Wingdings 2</vt:lpstr>
      <vt:lpstr>Dividend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Simran</dc:creator>
  <cp:lastModifiedBy>Harriet Brookes</cp:lastModifiedBy>
  <cp:revision>29</cp:revision>
  <dcterms:created xsi:type="dcterms:W3CDTF">2021-04-06T10:26:39Z</dcterms:created>
  <dcterms:modified xsi:type="dcterms:W3CDTF">2021-04-07T10:03:36Z</dcterms:modified>
</cp:coreProperties>
</file>