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sldIdLst>
    <p:sldId id="257" r:id="rId2"/>
    <p:sldId id="258" r:id="rId3"/>
    <p:sldId id="259" r:id="rId4"/>
    <p:sldId id="274" r:id="rId5"/>
    <p:sldId id="276" r:id="rId6"/>
    <p:sldId id="277" r:id="rId7"/>
    <p:sldId id="278" r:id="rId8"/>
    <p:sldId id="275" r:id="rId9"/>
    <p:sldId id="279" r:id="rId10"/>
    <p:sldId id="280" r:id="rId11"/>
    <p:sldId id="281" r:id="rId12"/>
    <p:sldId id="272" r:id="rId13"/>
    <p:sldId id="265" r:id="rId14"/>
    <p:sldId id="266" r:id="rId15"/>
    <p:sldId id="267" r:id="rId16"/>
    <p:sldId id="273" r:id="rId17"/>
    <p:sldId id="269" r:id="rId18"/>
    <p:sldId id="268" r:id="rId19"/>
    <p:sldId id="270" r:id="rId20"/>
    <p:sldId id="271" r:id="rId21"/>
    <p:sldId id="292" r:id="rId22"/>
    <p:sldId id="283" r:id="rId23"/>
    <p:sldId id="284" r:id="rId24"/>
    <p:sldId id="285" r:id="rId25"/>
    <p:sldId id="291" r:id="rId26"/>
    <p:sldId id="286" r:id="rId27"/>
    <p:sldId id="290" r:id="rId28"/>
    <p:sldId id="288" r:id="rId29"/>
    <p:sldId id="289" r:id="rId30"/>
    <p:sldId id="261" r:id="rId31"/>
    <p:sldId id="306" r:id="rId32"/>
    <p:sldId id="312" r:id="rId33"/>
    <p:sldId id="309" r:id="rId34"/>
    <p:sldId id="311" r:id="rId35"/>
    <p:sldId id="307" r:id="rId36"/>
    <p:sldId id="308" r:id="rId37"/>
    <p:sldId id="314" r:id="rId38"/>
    <p:sldId id="310" r:id="rId39"/>
    <p:sldId id="262" r:id="rId40"/>
    <p:sldId id="293" r:id="rId41"/>
    <p:sldId id="335" r:id="rId42"/>
    <p:sldId id="336" r:id="rId43"/>
    <p:sldId id="337" r:id="rId44"/>
    <p:sldId id="339" r:id="rId45"/>
    <p:sldId id="338" r:id="rId46"/>
    <p:sldId id="340" r:id="rId47"/>
    <p:sldId id="341" r:id="rId48"/>
    <p:sldId id="342" r:id="rId49"/>
    <p:sldId id="324" r:id="rId50"/>
    <p:sldId id="325" r:id="rId51"/>
    <p:sldId id="326" r:id="rId52"/>
    <p:sldId id="327" r:id="rId53"/>
    <p:sldId id="328" r:id="rId54"/>
    <p:sldId id="329" r:id="rId55"/>
    <p:sldId id="330" r:id="rId56"/>
    <p:sldId id="331" r:id="rId57"/>
    <p:sldId id="332" r:id="rId58"/>
    <p:sldId id="295" r:id="rId59"/>
    <p:sldId id="296" r:id="rId60"/>
    <p:sldId id="297" r:id="rId61"/>
    <p:sldId id="298" r:id="rId62"/>
    <p:sldId id="299" r:id="rId63"/>
    <p:sldId id="300" r:id="rId64"/>
    <p:sldId id="302" r:id="rId65"/>
    <p:sldId id="305" r:id="rId66"/>
    <p:sldId id="303" r:id="rId67"/>
    <p:sldId id="344" r:id="rId68"/>
    <p:sldId id="349" r:id="rId69"/>
    <p:sldId id="351" r:id="rId70"/>
    <p:sldId id="354" r:id="rId71"/>
    <p:sldId id="356" r:id="rId72"/>
    <p:sldId id="353" r:id="rId73"/>
    <p:sldId id="345" r:id="rId74"/>
    <p:sldId id="359" r:id="rId75"/>
    <p:sldId id="360" r:id="rId76"/>
    <p:sldId id="263" r:id="rId77"/>
    <p:sldId id="264" r:id="rId78"/>
    <p:sldId id="361" r:id="rId79"/>
    <p:sldId id="363" r:id="rId80"/>
    <p:sldId id="364" r:id="rId81"/>
    <p:sldId id="367" r:id="rId82"/>
    <p:sldId id="366" r:id="rId8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8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4" autoAdjust="0"/>
    <p:restoredTop sz="85042" autoAdjust="0"/>
  </p:normalViewPr>
  <p:slideViewPr>
    <p:cSldViewPr>
      <p:cViewPr varScale="1">
        <p:scale>
          <a:sx n="70" d="100"/>
          <a:sy n="70" d="100"/>
        </p:scale>
        <p:origin x="1810"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1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F55EB9-76D2-482B-B2C7-A75F1B017F5D}" type="datetimeFigureOut">
              <a:rPr lang="en-US" smtClean="0"/>
              <a:pPr/>
              <a:t>9/27/2024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011BD7-2718-452B-A1E4-9956A54E23C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visitwales.com/sites/visit/files/styles/o_herostandard_fullwidth_xl_min_1x/public/media-library/2021-01/SVW-C85-1617-0027_0.jpg?h=c3635fa2&amp;itok=jYG0FuW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dreamstime.com/patagonia-stock-photos-image-free-4494063"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www.dreamstime.com/stock-photos" TargetMode="External"/><Relationship Id="rId4" Type="http://schemas.openxmlformats.org/officeDocument/2006/relationships/hyperlink" Target="https://www.dreamstime.com/jasgama_info"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visitwales.com/sites/visit/files/styles/o_articleimagegroup__portrait__1_xl_min_1x/public/media-library/2018-12/N131-048-D.jpg?h=4f12b131&amp;itok=lK1j6DqY"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dreamstime.com/red-sea-resort-egypt-stock-images-image-free-5604364"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www.dreamstime.com/stock-photos" TargetMode="External"/><Relationship Id="rId4" Type="http://schemas.openxmlformats.org/officeDocument/2006/relationships/hyperlink" Target="https://www.dreamstime.com/ursula1964_info"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dreamstime.com/holiday-island-stock-photos-image-free-6252973"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www.dreamstime.com/stock-photos" TargetMode="External"/><Relationship Id="rId4" Type="http://schemas.openxmlformats.org/officeDocument/2006/relationships/hyperlink" Target="https://www.dreamstime.com/traveler_no1_info"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dreamstime.com/red-map-world-free-stock-photography-image-free-2580147"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www.dreamstime.com/stock-photos" TargetMode="External"/><Relationship Id="rId4" Type="http://schemas.openxmlformats.org/officeDocument/2006/relationships/hyperlink" Target="https://www.dreamstime.com/svetlovskiy_info"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dreamstime.com/mount-everest-lhotse-silijung-hill-nepal-near-salpa-pass-great-himalayan-range-himalayas-mountains-free-stock-photos-image-free-149482138"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dreamstime.com/stock-photos" TargetMode="External"/><Relationship Id="rId4" Type="http://schemas.openxmlformats.org/officeDocument/2006/relationships/hyperlink" Target="https://www.dreamstime.com/prudek_info"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dreamstime.com/city-night-stock-photo-image-free-15447750" TargetMode="External"/><Relationship Id="rId2" Type="http://schemas.openxmlformats.org/officeDocument/2006/relationships/slide" Target="../slides/slide28.xml"/><Relationship Id="rId1" Type="http://schemas.openxmlformats.org/officeDocument/2006/relationships/notesMaster" Target="../notesMasters/notesMaster1.xml"/><Relationship Id="rId5" Type="http://schemas.openxmlformats.org/officeDocument/2006/relationships/hyperlink" Target="https://www.dreamstime.com/stock-photos" TargetMode="External"/><Relationship Id="rId4" Type="http://schemas.openxmlformats.org/officeDocument/2006/relationships/hyperlink" Target="https://www.dreamstime.com/opmather_info"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dreamstime.com/inside-gun-barrel-stock-photos-image-free-2326643"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www.dreamstime.com/stock-photos" TargetMode="External"/><Relationship Id="rId4" Type="http://schemas.openxmlformats.org/officeDocument/2006/relationships/hyperlink" Target="https://www.dreamstime.com/kdrgreen_info"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visitwales.com/sites/visit/files/styles/o_articleimagegroup__landscape__2_xl_min_1x/public/media-library/2022-11/SVW-C06-1213-0015.JPG?h=2e4af638&amp;itok=kAa-3rJ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visitwalesimages.thedms.co.uk/eandapics/MW/vlarge/0866745_1_3.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visitwales.com/sites/visit/files/styles/o_articleimage_fullbleed__16_9_xl_min_1x/public/media-library/2021-01/SVW-C09-0708-0107.jpg?h=6925e8ec&amp;itok=fZ9hGwAI"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u-assets.simpleview-europe.com/visitmidwales/imageresizer/?image=/dmsimgs/pistyll-rhaeadr-01_1547686446.jpg&amp;action=ProductDetailImag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Source: Visit Wales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https://www.visitwales.com/sites/visit/files/styles/o_herostandard_fullwidth_xl_min_1x/public/media-library/2021-01/SVW-C85-1617-0027_0.jpg?h=c3635fa2&amp;itok=jYG0FuWr</a:t>
            </a:r>
            <a:r>
              <a:rPr lang="en-GB" dirty="0"/>
              <a:t> </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i="0" dirty="0">
              <a:solidFill>
                <a:srgbClr val="5F6368"/>
              </a:solidFill>
              <a:effectLst/>
              <a:latin typeface="arial" panose="020B0604020202020204" pitchFamily="34" charset="0"/>
            </a:endParaRPr>
          </a:p>
          <a:p>
            <a:r>
              <a:rPr lang="en-GB" b="1" i="0" dirty="0">
                <a:solidFill>
                  <a:srgbClr val="5F6368"/>
                </a:solidFill>
                <a:effectLst/>
                <a:latin typeface="arial" panose="020B0604020202020204" pitchFamily="34" charset="0"/>
              </a:rPr>
              <a:t>https://www.geograph.org.uk/photo/3803167</a:t>
            </a:r>
          </a:p>
          <a:p>
            <a:endParaRPr lang="en-GB" b="1" i="0" dirty="0">
              <a:solidFill>
                <a:srgbClr val="5F6368"/>
              </a:solidFill>
              <a:effectLst/>
              <a:latin typeface="arial" panose="020B0604020202020204" pitchFamily="34" charset="0"/>
            </a:endParaRPr>
          </a:p>
          <a:p>
            <a:endParaRPr lang="en-GB" b="1" i="0" dirty="0">
              <a:solidFill>
                <a:srgbClr val="5F6368"/>
              </a:solidFill>
              <a:effectLst/>
              <a:latin typeface="arial" panose="020B0604020202020204" pitchFamily="34" charset="0"/>
            </a:endParaRPr>
          </a:p>
          <a:p>
            <a:endParaRPr lang="en-GB" b="1" i="0" dirty="0">
              <a:solidFill>
                <a:srgbClr val="5F6368"/>
              </a:solidFill>
              <a:effectLst/>
              <a:latin typeface="arial" panose="020B0604020202020204" pitchFamily="34" charset="0"/>
            </a:endParaRPr>
          </a:p>
          <a:p>
            <a:endParaRPr lang="en-GB" b="1" i="0" dirty="0">
              <a:solidFill>
                <a:srgbClr val="5F6368"/>
              </a:solidFill>
              <a:effectLst/>
              <a:latin typeface="arial" panose="020B0604020202020204" pitchFamily="34" charset="0"/>
            </a:endParaRPr>
          </a:p>
          <a:p>
            <a:endParaRPr lang="en-GB" b="1" i="0" dirty="0">
              <a:solidFill>
                <a:srgbClr val="5F6368"/>
              </a:solidFill>
              <a:effectLst/>
              <a:latin typeface="arial" panose="020B0604020202020204" pitchFamily="34" charset="0"/>
            </a:endParaRPr>
          </a:p>
          <a:p>
            <a:endParaRPr lang="en-GB" b="1" i="0" dirty="0">
              <a:solidFill>
                <a:srgbClr val="5F6368"/>
              </a:solidFill>
              <a:effectLst/>
              <a:latin typeface="arial" panose="020B0604020202020204" pitchFamily="34" charset="0"/>
            </a:endParaRPr>
          </a:p>
          <a:p>
            <a:r>
              <a:rPr lang="en-GB" b="1" i="0" dirty="0">
                <a:solidFill>
                  <a:srgbClr val="5F6368"/>
                </a:solidFill>
                <a:effectLst/>
                <a:latin typeface="arial" panose="020B0604020202020204" pitchFamily="34" charset="0"/>
              </a:rPr>
              <a:t>https://www.walesonline.co.uk/news/wales-news/storm-ciarn-maps-show-hour-28021604</a:t>
            </a:r>
          </a:p>
          <a:p>
            <a:endParaRPr lang="en-GB" b="1" i="0" dirty="0">
              <a:solidFill>
                <a:srgbClr val="5F6368"/>
              </a:solidFill>
              <a:effectLst/>
              <a:latin typeface="arial" panose="020B0604020202020204" pitchFamily="34" charset="0"/>
            </a:endParaRPr>
          </a:p>
          <a:p>
            <a:endParaRPr lang="en-GB" b="1" i="0" dirty="0">
              <a:solidFill>
                <a:srgbClr val="5F6368"/>
              </a:solidFill>
              <a:effectLst/>
              <a:latin typeface="arial" panose="020B0604020202020204" pitchFamily="34" charset="0"/>
            </a:endParaRPr>
          </a:p>
          <a:p>
            <a:endParaRPr lang="en-GB" b="1" i="0" dirty="0">
              <a:solidFill>
                <a:srgbClr val="5F6368"/>
              </a:solidFill>
              <a:effectLst/>
              <a:latin typeface="arial" panose="020B0604020202020204" pitchFamily="34" charset="0"/>
            </a:endParaRPr>
          </a:p>
          <a:p>
            <a:r>
              <a:rPr lang="en-GB" b="1" i="0" dirty="0">
                <a:solidFill>
                  <a:srgbClr val="5F6368"/>
                </a:solidFill>
                <a:effectLst/>
                <a:latin typeface="arial" panose="020B0604020202020204" pitchFamily="34" charset="0"/>
              </a:rPr>
              <a:t>Storms Ciara</a:t>
            </a:r>
            <a:r>
              <a:rPr lang="en-GB" b="0" i="0" dirty="0">
                <a:solidFill>
                  <a:srgbClr val="4D5156"/>
                </a:solidFill>
                <a:effectLst/>
                <a:latin typeface="arial" panose="020B0604020202020204" pitchFamily="34" charset="0"/>
              </a:rPr>
              <a:t>, Dennis and Jorge</a:t>
            </a:r>
            <a:endParaRPr lang="en-US" dirty="0"/>
          </a:p>
        </p:txBody>
      </p:sp>
      <p:sp>
        <p:nvSpPr>
          <p:cNvPr id="4" name="Slide Number Placeholder 3"/>
          <p:cNvSpPr>
            <a:spLocks noGrp="1"/>
          </p:cNvSpPr>
          <p:nvPr>
            <p:ph type="sldNum" sz="quarter" idx="5"/>
          </p:nvPr>
        </p:nvSpPr>
        <p:spPr/>
        <p:txBody>
          <a:bodyPr/>
          <a:lstStyle/>
          <a:p>
            <a:fld id="{4491C465-A2C5-41FD-8450-143E6CC75A5D}" type="slidenum">
              <a:rPr lang="en-GB" smtClean="0"/>
              <a:pPr/>
              <a:t>13</a:t>
            </a:fld>
            <a:endParaRPr lang="en-GB"/>
          </a:p>
        </p:txBody>
      </p:sp>
    </p:spTree>
    <p:extLst>
      <p:ext uri="{BB962C8B-B14F-4D97-AF65-F5344CB8AC3E}">
        <p14:creationId xmlns:p14="http://schemas.microsoft.com/office/powerpoint/2010/main" val="3306651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https://upload.wikimedia.org/wikipedia/commons/2/22/Tsunami_wave_hitting_city.svg</a:t>
            </a:r>
          </a:p>
          <a:p>
            <a:r>
              <a:rPr lang="en-US" dirty="0"/>
              <a:t>Tsunami</a:t>
            </a:r>
          </a:p>
        </p:txBody>
      </p:sp>
      <p:sp>
        <p:nvSpPr>
          <p:cNvPr id="4" name="Slide Number Placeholder 3"/>
          <p:cNvSpPr>
            <a:spLocks noGrp="1"/>
          </p:cNvSpPr>
          <p:nvPr>
            <p:ph type="sldNum" sz="quarter" idx="5"/>
          </p:nvPr>
        </p:nvSpPr>
        <p:spPr/>
        <p:txBody>
          <a:bodyPr/>
          <a:lstStyle/>
          <a:p>
            <a:fld id="{4491C465-A2C5-41FD-8450-143E6CC75A5D}" type="slidenum">
              <a:rPr lang="en-GB" smtClean="0"/>
              <a:pPr/>
              <a:t>14</a:t>
            </a:fld>
            <a:endParaRPr lang="en-GB"/>
          </a:p>
        </p:txBody>
      </p:sp>
    </p:spTree>
    <p:extLst>
      <p:ext uri="{BB962C8B-B14F-4D97-AF65-F5344CB8AC3E}">
        <p14:creationId xmlns:p14="http://schemas.microsoft.com/office/powerpoint/2010/main" val="2547340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https://www.wannapik.com/vectors/24687</a:t>
            </a:r>
          </a:p>
          <a:p>
            <a:endParaRPr lang="en-US" dirty="0"/>
          </a:p>
          <a:p>
            <a:r>
              <a:rPr lang="en-US" dirty="0"/>
              <a:t>Sea Empress Oil Tanker</a:t>
            </a:r>
          </a:p>
        </p:txBody>
      </p:sp>
      <p:sp>
        <p:nvSpPr>
          <p:cNvPr id="4" name="Slide Number Placeholder 3"/>
          <p:cNvSpPr>
            <a:spLocks noGrp="1"/>
          </p:cNvSpPr>
          <p:nvPr>
            <p:ph type="sldNum" sz="quarter" idx="5"/>
          </p:nvPr>
        </p:nvSpPr>
        <p:spPr/>
        <p:txBody>
          <a:bodyPr/>
          <a:lstStyle/>
          <a:p>
            <a:fld id="{4491C465-A2C5-41FD-8450-143E6CC75A5D}" type="slidenum">
              <a:rPr lang="en-GB" smtClean="0"/>
              <a:pPr/>
              <a:t>15</a:t>
            </a:fld>
            <a:endParaRPr lang="en-GB"/>
          </a:p>
        </p:txBody>
      </p:sp>
    </p:spTree>
    <p:extLst>
      <p:ext uri="{BB962C8B-B14F-4D97-AF65-F5344CB8AC3E}">
        <p14:creationId xmlns:p14="http://schemas.microsoft.com/office/powerpoint/2010/main" val="1026588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a:t>Towyn</a:t>
            </a:r>
            <a:r>
              <a:rPr lang="en-US" dirty="0"/>
              <a:t>, </a:t>
            </a:r>
            <a:r>
              <a:rPr lang="en-US" dirty="0" err="1"/>
              <a:t>Kinmel</a:t>
            </a:r>
            <a:r>
              <a:rPr lang="en-US" dirty="0"/>
              <a:t> Bay</a:t>
            </a:r>
          </a:p>
        </p:txBody>
      </p:sp>
      <p:sp>
        <p:nvSpPr>
          <p:cNvPr id="4" name="Slide Number Placeholder 3"/>
          <p:cNvSpPr>
            <a:spLocks noGrp="1"/>
          </p:cNvSpPr>
          <p:nvPr>
            <p:ph type="sldNum" sz="quarter" idx="10"/>
          </p:nvPr>
        </p:nvSpPr>
        <p:spPr/>
        <p:txBody>
          <a:bodyPr/>
          <a:lstStyle/>
          <a:p>
            <a:fld id="{C6011BD7-2718-452B-A1E4-9956A54E23C9}"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hutterstock.com/image-vector/flood-buildings-icon-house-water-waves-2262728565?irclickid=SzMUEjwbLxyPW0GWfOw0ex0CUkH3TdRRnWaFXM0&amp;irgwc=1&amp;pl=39452-1636534&amp;utm_campaign=freevector.com&amp;utm_content=1636534&amp;utm_medium=Affiliate&amp;utm_source=39452&amp;utm_term=freevector.com</a:t>
            </a:r>
          </a:p>
          <a:p>
            <a:endParaRPr lang="en-US" dirty="0"/>
          </a:p>
          <a:p>
            <a:r>
              <a:rPr lang="en-US" dirty="0"/>
              <a:t>Flooding </a:t>
            </a:r>
          </a:p>
        </p:txBody>
      </p:sp>
      <p:sp>
        <p:nvSpPr>
          <p:cNvPr id="4" name="Slide Number Placeholder 3"/>
          <p:cNvSpPr>
            <a:spLocks noGrp="1"/>
          </p:cNvSpPr>
          <p:nvPr>
            <p:ph type="sldNum" sz="quarter" idx="5"/>
          </p:nvPr>
        </p:nvSpPr>
        <p:spPr/>
        <p:txBody>
          <a:bodyPr/>
          <a:lstStyle/>
          <a:p>
            <a:fld id="{4491C465-A2C5-41FD-8450-143E6CC75A5D}" type="slidenum">
              <a:rPr lang="en-GB" smtClean="0"/>
              <a:pPr/>
              <a:t>17</a:t>
            </a:fld>
            <a:endParaRPr lang="en-GB"/>
          </a:p>
        </p:txBody>
      </p:sp>
    </p:spTree>
    <p:extLst>
      <p:ext uri="{BB962C8B-B14F-4D97-AF65-F5344CB8AC3E}">
        <p14:creationId xmlns:p14="http://schemas.microsoft.com/office/powerpoint/2010/main" val="625421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https://www.geograph.org.uk/photo/673825</a:t>
            </a:r>
          </a:p>
          <a:p>
            <a:r>
              <a:rPr lang="en-US" dirty="0" err="1"/>
              <a:t>Aberfan</a:t>
            </a:r>
            <a:r>
              <a:rPr lang="en-US" dirty="0"/>
              <a:t> </a:t>
            </a:r>
          </a:p>
        </p:txBody>
      </p:sp>
      <p:sp>
        <p:nvSpPr>
          <p:cNvPr id="4" name="Slide Number Placeholder 3"/>
          <p:cNvSpPr>
            <a:spLocks noGrp="1"/>
          </p:cNvSpPr>
          <p:nvPr>
            <p:ph type="sldNum" sz="quarter" idx="5"/>
          </p:nvPr>
        </p:nvSpPr>
        <p:spPr/>
        <p:txBody>
          <a:bodyPr/>
          <a:lstStyle/>
          <a:p>
            <a:fld id="{4491C465-A2C5-41FD-8450-143E6CC75A5D}" type="slidenum">
              <a:rPr lang="en-GB" smtClean="0"/>
              <a:pPr/>
              <a:t>18</a:t>
            </a:fld>
            <a:endParaRPr lang="en-GB"/>
          </a:p>
        </p:txBody>
      </p:sp>
    </p:spTree>
    <p:extLst>
      <p:ext uri="{BB962C8B-B14F-4D97-AF65-F5344CB8AC3E}">
        <p14:creationId xmlns:p14="http://schemas.microsoft.com/office/powerpoint/2010/main" val="3026417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https://www.flickr.com/photos/echadwick/7790296866/</a:t>
            </a:r>
          </a:p>
          <a:p>
            <a:endParaRPr lang="en-US" dirty="0"/>
          </a:p>
          <a:p>
            <a:r>
              <a:rPr lang="en-US" dirty="0"/>
              <a:t>Earthquake </a:t>
            </a:r>
          </a:p>
        </p:txBody>
      </p:sp>
      <p:sp>
        <p:nvSpPr>
          <p:cNvPr id="4" name="Slide Number Placeholder 3"/>
          <p:cNvSpPr>
            <a:spLocks noGrp="1"/>
          </p:cNvSpPr>
          <p:nvPr>
            <p:ph type="sldNum" sz="quarter" idx="5"/>
          </p:nvPr>
        </p:nvSpPr>
        <p:spPr/>
        <p:txBody>
          <a:bodyPr/>
          <a:lstStyle/>
          <a:p>
            <a:fld id="{4491C465-A2C5-41FD-8450-143E6CC75A5D}" type="slidenum">
              <a:rPr lang="en-GB" smtClean="0"/>
              <a:pPr/>
              <a:t>19</a:t>
            </a:fld>
            <a:endParaRPr lang="en-GB"/>
          </a:p>
        </p:txBody>
      </p:sp>
    </p:spTree>
    <p:extLst>
      <p:ext uri="{BB962C8B-B14F-4D97-AF65-F5344CB8AC3E}">
        <p14:creationId xmlns:p14="http://schemas.microsoft.com/office/powerpoint/2010/main" val="2656340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8294D"/>
                </a:solidFill>
                <a:effectLst/>
                <a:latin typeface="Messina"/>
              </a:rPr>
              <a:t>245,000 properties in Wales are at risk of flooding</a:t>
            </a:r>
          </a:p>
          <a:p>
            <a:endParaRPr lang="en-GB" b="0" i="0" dirty="0">
              <a:solidFill>
                <a:srgbClr val="08294D"/>
              </a:solidFill>
              <a:effectLst/>
              <a:latin typeface="Messina"/>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https://freerangestock.com/photos/120357/disaster-flood-risk-home-storm-water-vector-icon.html</a:t>
            </a:r>
          </a:p>
          <a:p>
            <a:endParaRPr lang="en-US" dirty="0"/>
          </a:p>
        </p:txBody>
      </p:sp>
      <p:sp>
        <p:nvSpPr>
          <p:cNvPr id="4" name="Slide Number Placeholder 3"/>
          <p:cNvSpPr>
            <a:spLocks noGrp="1"/>
          </p:cNvSpPr>
          <p:nvPr>
            <p:ph type="sldNum" sz="quarter" idx="5"/>
          </p:nvPr>
        </p:nvSpPr>
        <p:spPr/>
        <p:txBody>
          <a:bodyPr/>
          <a:lstStyle/>
          <a:p>
            <a:fld id="{4491C465-A2C5-41FD-8450-143E6CC75A5D}" type="slidenum">
              <a:rPr lang="en-GB" smtClean="0"/>
              <a:pPr/>
              <a:t>20</a:t>
            </a:fld>
            <a:endParaRPr lang="en-GB"/>
          </a:p>
        </p:txBody>
      </p:sp>
    </p:spTree>
    <p:extLst>
      <p:ext uri="{BB962C8B-B14F-4D97-AF65-F5344CB8AC3E}">
        <p14:creationId xmlns:p14="http://schemas.microsoft.com/office/powerpoint/2010/main" val="2488491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https://creazilla.com/nodes/38635-tsunami-disaster-clipart</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117DF0"/>
                </a:solidFill>
                <a:effectLst/>
                <a:latin typeface="Roboto" panose="02000000000000000000" pitchFamily="2" charset="0"/>
                <a:hlinkClick r:id="rId3"/>
              </a:rPr>
              <a:t>4494063</a:t>
            </a:r>
            <a:r>
              <a:rPr lang="en-GB" sz="1200" b="0" i="0" dirty="0">
                <a:solidFill>
                  <a:srgbClr val="656565"/>
                </a:solidFill>
                <a:effectLst/>
                <a:latin typeface="Roboto" panose="02000000000000000000" pitchFamily="2" charset="0"/>
              </a:rPr>
              <a:t> © </a:t>
            </a:r>
            <a:r>
              <a:rPr lang="en-GB" sz="1200" b="0" i="0" u="none" strike="noStrike" dirty="0" err="1">
                <a:solidFill>
                  <a:srgbClr val="063D98"/>
                </a:solidFill>
                <a:effectLst/>
                <a:latin typeface="Roboto" panose="02000000000000000000" pitchFamily="2" charset="0"/>
                <a:hlinkClick r:id="rId4"/>
              </a:rPr>
              <a:t>JosÃ</a:t>
            </a:r>
            <a:r>
              <a:rPr lang="en-GB" sz="1200" b="0" i="0" u="none" strike="noStrike" dirty="0">
                <a:solidFill>
                  <a:srgbClr val="063D98"/>
                </a:solidFill>
                <a:effectLst/>
                <a:latin typeface="Roboto" panose="02000000000000000000" pitchFamily="2" charset="0"/>
                <a:hlinkClick r:id="rId4"/>
              </a:rPr>
              <a:t>© Gama</a:t>
            </a:r>
            <a:r>
              <a:rPr lang="en-GB" sz="1200" b="0" i="0" dirty="0">
                <a:solidFill>
                  <a:srgbClr val="656565"/>
                </a:solidFill>
                <a:effectLst/>
                <a:latin typeface="Roboto" panose="02000000000000000000" pitchFamily="2" charset="0"/>
              </a:rPr>
              <a:t> | </a:t>
            </a:r>
            <a:r>
              <a:rPr lang="en-GB" sz="1200" b="0" i="0" u="none" strike="noStrike" dirty="0">
                <a:solidFill>
                  <a:srgbClr val="063D98"/>
                </a:solidFill>
                <a:effectLst/>
                <a:latin typeface="Roboto" panose="02000000000000000000" pitchFamily="2" charset="0"/>
                <a:hlinkClick r:id="rId5"/>
              </a:rPr>
              <a:t>Dreamstime.com</a:t>
            </a:r>
            <a:endParaRPr lang="en-GB" sz="1200"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Welsh is mainly spoken in Chubut Province, Argentina</a:t>
            </a:r>
          </a:p>
          <a:p>
            <a:endParaRPr lang="en-US" dirty="0"/>
          </a:p>
        </p:txBody>
      </p:sp>
      <p:sp>
        <p:nvSpPr>
          <p:cNvPr id="4" name="Slide Number Placeholder 3"/>
          <p:cNvSpPr>
            <a:spLocks noGrp="1"/>
          </p:cNvSpPr>
          <p:nvPr>
            <p:ph type="sldNum" sz="quarter" idx="10"/>
          </p:nvPr>
        </p:nvSpPr>
        <p:spPr/>
        <p:txBody>
          <a:bodyPr/>
          <a:lstStyle/>
          <a:p>
            <a:fld id="{D892F021-98C5-40B1-91BE-D36AF576E9AF}"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Source: Visit Wales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 </a:t>
            </a:r>
            <a:r>
              <a:rPr lang="en-GB" dirty="0">
                <a:hlinkClick r:id="rId3"/>
              </a:rPr>
              <a:t>https://www.visitwales.com/sites/visit/files/styles/o_articleimagegroup__portrait__1_xl_min_1x/public/media-library/2018-12/N131-048-D.jpg?h=4f12b131&amp;itok=lK1j6DqY</a:t>
            </a:r>
            <a:r>
              <a:rPr lang="en-GB"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To </a:t>
            </a:r>
            <a:r>
              <a:rPr lang="en-GB" dirty="0" err="1"/>
              <a:t>Sharm</a:t>
            </a:r>
            <a:r>
              <a:rPr lang="en-GB" dirty="0"/>
              <a:t> El Sheikh . The flight time is around 5 hours and it is not a regular flight. The shortest flight is to Dublin at 1 hour exactly.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117DF0"/>
                </a:solidFill>
                <a:effectLst/>
                <a:latin typeface="Roboto" panose="02000000000000000000" pitchFamily="2" charset="0"/>
                <a:hlinkClick r:id="rId3"/>
              </a:rPr>
              <a:t>5604364</a:t>
            </a:r>
            <a:r>
              <a:rPr lang="en-GB" sz="1200" b="0" i="0" dirty="0">
                <a:solidFill>
                  <a:srgbClr val="656565"/>
                </a:solidFill>
                <a:effectLst/>
                <a:latin typeface="Roboto" panose="02000000000000000000" pitchFamily="2" charset="0"/>
              </a:rPr>
              <a:t> © </a:t>
            </a:r>
            <a:r>
              <a:rPr lang="en-GB" sz="1200" b="0" i="0" u="none" strike="noStrike" dirty="0">
                <a:solidFill>
                  <a:srgbClr val="063D98"/>
                </a:solidFill>
                <a:effectLst/>
                <a:latin typeface="Roboto" panose="02000000000000000000" pitchFamily="2" charset="0"/>
                <a:hlinkClick r:id="rId4"/>
              </a:rPr>
              <a:t>Tanya Keisha</a:t>
            </a:r>
            <a:r>
              <a:rPr lang="en-GB" sz="1200" b="0" i="0" dirty="0">
                <a:solidFill>
                  <a:srgbClr val="656565"/>
                </a:solidFill>
                <a:effectLst/>
                <a:latin typeface="Roboto" panose="02000000000000000000" pitchFamily="2" charset="0"/>
              </a:rPr>
              <a:t> | </a:t>
            </a:r>
            <a:r>
              <a:rPr lang="en-GB" sz="1200" b="0" i="0" u="none" strike="noStrike" dirty="0">
                <a:solidFill>
                  <a:srgbClr val="063D98"/>
                </a:solidFill>
                <a:effectLst/>
                <a:latin typeface="Roboto" panose="02000000000000000000" pitchFamily="2" charset="0"/>
                <a:hlinkClick r:id="rId5"/>
              </a:rPr>
              <a:t>Dreamstime.com</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63D98"/>
                </a:solidFill>
                <a:effectLst/>
                <a:latin typeface="Roboto" panose="02000000000000000000" pitchFamily="2" charset="0"/>
                <a:hlinkClick r:id="rId3"/>
              </a:rPr>
              <a:t>6252973</a:t>
            </a:r>
            <a:r>
              <a:rPr lang="en-GB" sz="1200" b="0" i="0" dirty="0">
                <a:solidFill>
                  <a:srgbClr val="656565"/>
                </a:solidFill>
                <a:effectLst/>
                <a:latin typeface="Roboto" panose="02000000000000000000" pitchFamily="2" charset="0"/>
              </a:rPr>
              <a:t> © </a:t>
            </a:r>
            <a:r>
              <a:rPr lang="en-GB" sz="1200" b="0" i="0" u="none" strike="noStrike" dirty="0">
                <a:solidFill>
                  <a:srgbClr val="063D98"/>
                </a:solidFill>
                <a:effectLst/>
                <a:latin typeface="Roboto" panose="02000000000000000000" pitchFamily="2" charset="0"/>
                <a:hlinkClick r:id="rId4"/>
              </a:rPr>
              <a:t>Martin Krause</a:t>
            </a:r>
            <a:r>
              <a:rPr lang="en-GB" sz="1200" b="0" i="0" dirty="0">
                <a:solidFill>
                  <a:srgbClr val="656565"/>
                </a:solidFill>
                <a:effectLst/>
                <a:latin typeface="Roboto" panose="02000000000000000000" pitchFamily="2" charset="0"/>
              </a:rPr>
              <a:t> | </a:t>
            </a:r>
            <a:r>
              <a:rPr lang="en-GB" sz="1200" b="0" i="0" u="none" strike="noStrike" dirty="0">
                <a:solidFill>
                  <a:srgbClr val="063D98"/>
                </a:solidFill>
                <a:effectLst/>
                <a:latin typeface="Roboto" panose="02000000000000000000" pitchFamily="2" charset="0"/>
                <a:hlinkClick r:id="rId5"/>
              </a:rPr>
              <a:t>Dreamstime.com</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Other well-known South Pacific rugby playing islands include Fiji and Tonga</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24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25</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117DF0"/>
                </a:solidFill>
                <a:effectLst/>
                <a:latin typeface="Roboto" panose="02000000000000000000" pitchFamily="2" charset="0"/>
                <a:hlinkClick r:id="rId3"/>
              </a:rPr>
              <a:t>2580147</a:t>
            </a:r>
            <a:r>
              <a:rPr lang="en-GB" sz="1200" b="0" i="0" dirty="0">
                <a:solidFill>
                  <a:srgbClr val="656565"/>
                </a:solidFill>
                <a:effectLst/>
                <a:latin typeface="Roboto" panose="02000000000000000000" pitchFamily="2" charset="0"/>
              </a:rPr>
              <a:t> © </a:t>
            </a:r>
            <a:r>
              <a:rPr lang="en-GB" sz="1200" b="0" i="0" u="none" strike="noStrike" dirty="0" err="1">
                <a:solidFill>
                  <a:srgbClr val="063D98"/>
                </a:solidFill>
                <a:effectLst/>
                <a:latin typeface="Roboto" panose="02000000000000000000" pitchFamily="2" charset="0"/>
                <a:hlinkClick r:id="rId4"/>
              </a:rPr>
              <a:t>Oleksandr</a:t>
            </a:r>
            <a:r>
              <a:rPr lang="en-GB" sz="1200" b="0" i="0" u="none" strike="noStrike" dirty="0">
                <a:solidFill>
                  <a:srgbClr val="063D98"/>
                </a:solidFill>
                <a:effectLst/>
                <a:latin typeface="Roboto" panose="02000000000000000000" pitchFamily="2" charset="0"/>
                <a:hlinkClick r:id="rId4"/>
              </a:rPr>
              <a:t> </a:t>
            </a:r>
            <a:r>
              <a:rPr lang="en-GB" sz="1200" b="0" i="0" u="none" strike="noStrike" dirty="0" err="1">
                <a:solidFill>
                  <a:srgbClr val="063D98"/>
                </a:solidFill>
                <a:effectLst/>
                <a:latin typeface="Roboto" panose="02000000000000000000" pitchFamily="2" charset="0"/>
                <a:hlinkClick r:id="rId4"/>
              </a:rPr>
              <a:t>Svitlovskyi</a:t>
            </a:r>
            <a:r>
              <a:rPr lang="en-GB" sz="1200" b="0" i="0" dirty="0">
                <a:solidFill>
                  <a:srgbClr val="656565"/>
                </a:solidFill>
                <a:effectLst/>
                <a:latin typeface="Roboto" panose="02000000000000000000" pitchFamily="2" charset="0"/>
              </a:rPr>
              <a:t> | </a:t>
            </a:r>
            <a:r>
              <a:rPr lang="en-GB" sz="1200" b="0" i="0" u="none" strike="noStrike" dirty="0">
                <a:solidFill>
                  <a:srgbClr val="063D98"/>
                </a:solidFill>
                <a:effectLst/>
                <a:latin typeface="Roboto" panose="02000000000000000000" pitchFamily="2" charset="0"/>
                <a:hlinkClick r:id="rId5"/>
              </a:rPr>
              <a:t>Dreamstime.com</a:t>
            </a:r>
            <a:endParaRPr lang="en-GB"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The area of Wales is 21,018km2. El Salvador is 21,041km2 and Israel is 20,770km2</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It’s named after Sir George Everest, Surveyor General of India who mapped the mountain and its surrounding area in the 19</a:t>
            </a:r>
            <a:r>
              <a:rPr lang="en-GB" baseline="30000" dirty="0"/>
              <a:t>th</a:t>
            </a:r>
            <a:r>
              <a:rPr lang="en-GB" dirty="0"/>
              <a:t> Century. He was born in </a:t>
            </a:r>
            <a:r>
              <a:rPr lang="en-GB" dirty="0" err="1"/>
              <a:t>Crickhowell</a:t>
            </a:r>
            <a:r>
              <a:rPr lang="en-GB"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63D98"/>
                </a:solidFill>
                <a:effectLst/>
                <a:latin typeface="Roboto" panose="02000000000000000000" pitchFamily="2" charset="0"/>
                <a:hlinkClick r:id="rId3"/>
              </a:rPr>
              <a:t>149482138</a:t>
            </a:r>
            <a:r>
              <a:rPr lang="en-GB" sz="1200" b="0" i="0" dirty="0">
                <a:solidFill>
                  <a:srgbClr val="656565"/>
                </a:solidFill>
                <a:effectLst/>
                <a:latin typeface="Roboto" panose="02000000000000000000" pitchFamily="2" charset="0"/>
              </a:rPr>
              <a:t> © </a:t>
            </a:r>
            <a:r>
              <a:rPr lang="en-GB" sz="1200" b="0" i="0" u="none" strike="noStrike" dirty="0">
                <a:solidFill>
                  <a:srgbClr val="063D98"/>
                </a:solidFill>
                <a:effectLst/>
                <a:latin typeface="Roboto" panose="02000000000000000000" pitchFamily="2" charset="0"/>
                <a:hlinkClick r:id="rId4"/>
              </a:rPr>
              <a:t>Daniel </a:t>
            </a:r>
            <a:r>
              <a:rPr lang="en-GB" sz="1200" b="0" i="0" u="none" strike="noStrike" dirty="0" err="1">
                <a:solidFill>
                  <a:srgbClr val="063D98"/>
                </a:solidFill>
                <a:effectLst/>
                <a:latin typeface="Roboto" panose="02000000000000000000" pitchFamily="2" charset="0"/>
                <a:hlinkClick r:id="rId4"/>
              </a:rPr>
              <a:t>Prudek</a:t>
            </a:r>
            <a:r>
              <a:rPr lang="en-GB" sz="1200" b="0" i="0" dirty="0">
                <a:solidFill>
                  <a:srgbClr val="656565"/>
                </a:solidFill>
                <a:effectLst/>
                <a:latin typeface="Roboto" panose="02000000000000000000" pitchFamily="2" charset="0"/>
              </a:rPr>
              <a:t> | </a:t>
            </a:r>
            <a:r>
              <a:rPr lang="en-GB" sz="1200" b="0" i="0" u="none" strike="noStrike" dirty="0">
                <a:solidFill>
                  <a:srgbClr val="117DF0"/>
                </a:solidFill>
                <a:effectLst/>
                <a:latin typeface="Roboto" panose="02000000000000000000" pitchFamily="2" charset="0"/>
                <a:hlinkClick r:id="rId5"/>
              </a:rPr>
              <a:t>Dreamstime.com</a:t>
            </a:r>
            <a:endParaRPr lang="en-GB" sz="1200" dirty="0"/>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But the South African city of Cape Town </a:t>
            </a:r>
            <a:r>
              <a:rPr lang="en-GB" b="1" dirty="0"/>
              <a:t>does</a:t>
            </a:r>
            <a:r>
              <a:rPr lang="en-GB" dirty="0"/>
              <a:t> have a suburb called Llandudno!</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117DF0"/>
                </a:solidFill>
                <a:effectLst/>
                <a:latin typeface="Roboto" panose="02000000000000000000" pitchFamily="2" charset="0"/>
                <a:hlinkClick r:id="rId3"/>
              </a:rPr>
              <a:t>15447750</a:t>
            </a:r>
            <a:r>
              <a:rPr lang="en-US" sz="1200" b="0" i="0" dirty="0">
                <a:solidFill>
                  <a:srgbClr val="656565"/>
                </a:solidFill>
                <a:effectLst/>
                <a:latin typeface="Roboto" panose="02000000000000000000" pitchFamily="2" charset="0"/>
              </a:rPr>
              <a:t> © </a:t>
            </a:r>
            <a:r>
              <a:rPr lang="en-US" sz="1200" b="0" i="0" u="none" strike="noStrike" dirty="0">
                <a:solidFill>
                  <a:srgbClr val="063D98"/>
                </a:solidFill>
                <a:effectLst/>
                <a:latin typeface="Roboto" panose="02000000000000000000" pitchFamily="2" charset="0"/>
                <a:hlinkClick r:id="rId4"/>
              </a:rPr>
              <a:t>Owen Mather</a:t>
            </a:r>
            <a:r>
              <a:rPr lang="en-US" sz="1200" b="0" i="0" dirty="0">
                <a:solidFill>
                  <a:srgbClr val="656565"/>
                </a:solidFill>
                <a:effectLst/>
                <a:latin typeface="Roboto" panose="02000000000000000000" pitchFamily="2" charset="0"/>
              </a:rPr>
              <a:t> | </a:t>
            </a:r>
            <a:r>
              <a:rPr lang="en-US" sz="1200" b="0" i="0" u="none" strike="noStrike" dirty="0">
                <a:solidFill>
                  <a:srgbClr val="063D98"/>
                </a:solidFill>
                <a:effectLst/>
                <a:latin typeface="Roboto" panose="02000000000000000000" pitchFamily="2" charset="0"/>
                <a:hlinkClick r:id="rId5"/>
              </a:rPr>
              <a:t>Dreamstime.com</a:t>
            </a:r>
            <a:endParaRPr lang="en-GB" sz="1200" dirty="0"/>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28</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Timothy Dalton was born in </a:t>
            </a:r>
            <a:r>
              <a:rPr lang="en-GB" dirty="0" err="1"/>
              <a:t>Colwyn</a:t>
            </a:r>
            <a:r>
              <a:rPr lang="en-GB" dirty="0"/>
              <a:t> Bay. Of all the actors to play Bond, only Roger Moore and Daniel Craig are English. Sean Connery was Scottish, Pierce </a:t>
            </a:r>
            <a:r>
              <a:rPr lang="en-GB" dirty="0" err="1"/>
              <a:t>Brosnan</a:t>
            </a:r>
            <a:r>
              <a:rPr lang="en-GB" dirty="0"/>
              <a:t> is Irish and George </a:t>
            </a:r>
            <a:r>
              <a:rPr lang="en-GB" dirty="0" err="1"/>
              <a:t>Lazenby</a:t>
            </a:r>
            <a:r>
              <a:rPr lang="en-GB" dirty="0"/>
              <a:t> is Australian!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117DF0"/>
                </a:solidFill>
                <a:effectLst/>
                <a:latin typeface="Roboto" panose="02000000000000000000" pitchFamily="2" charset="0"/>
                <a:hlinkClick r:id="rId3"/>
              </a:rPr>
              <a:t>2326643</a:t>
            </a:r>
            <a:r>
              <a:rPr lang="en-GB" sz="1200" b="0" i="0" dirty="0">
                <a:solidFill>
                  <a:srgbClr val="656565"/>
                </a:solidFill>
                <a:effectLst/>
                <a:latin typeface="Roboto" panose="02000000000000000000" pitchFamily="2" charset="0"/>
              </a:rPr>
              <a:t> © </a:t>
            </a:r>
            <a:r>
              <a:rPr lang="en-GB" sz="1200" b="0" i="0" u="none" strike="noStrike" dirty="0">
                <a:solidFill>
                  <a:srgbClr val="063D98"/>
                </a:solidFill>
                <a:effectLst/>
                <a:latin typeface="Roboto" panose="02000000000000000000" pitchFamily="2" charset="0"/>
                <a:hlinkClick r:id="rId4"/>
              </a:rPr>
              <a:t>Johan </a:t>
            </a:r>
            <a:r>
              <a:rPr lang="en-GB" sz="1200" b="0" i="0" u="none" strike="noStrike" dirty="0" err="1">
                <a:solidFill>
                  <a:srgbClr val="063D98"/>
                </a:solidFill>
                <a:effectLst/>
                <a:latin typeface="Roboto" panose="02000000000000000000" pitchFamily="2" charset="0"/>
                <a:hlinkClick r:id="rId4"/>
              </a:rPr>
              <a:t>Knelsen</a:t>
            </a:r>
            <a:r>
              <a:rPr lang="en-GB" sz="1200" b="0" i="0" dirty="0">
                <a:solidFill>
                  <a:srgbClr val="656565"/>
                </a:solidFill>
                <a:effectLst/>
                <a:latin typeface="Roboto" panose="02000000000000000000" pitchFamily="2" charset="0"/>
              </a:rPr>
              <a:t> | </a:t>
            </a:r>
            <a:r>
              <a:rPr lang="en-GB" sz="1200" b="0" i="0" u="none" strike="noStrike" dirty="0">
                <a:solidFill>
                  <a:srgbClr val="063D98"/>
                </a:solidFill>
                <a:effectLst/>
                <a:latin typeface="Roboto" panose="02000000000000000000" pitchFamily="2" charset="0"/>
                <a:hlinkClick r:id="rId5"/>
              </a:rPr>
              <a:t>Dreamstime.com</a:t>
            </a:r>
            <a:endParaRPr lang="en-GB" sz="1200" b="0" i="0" dirty="0">
              <a:solidFill>
                <a:srgbClr val="656565"/>
              </a:solidFill>
              <a:effectLst/>
              <a:latin typeface="Roboto" panose="02000000000000000000" pitchFamily="2"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29</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3F2DD4-4355-4A24-83EB-ABD1E7041F6F}" type="slidenum">
              <a:rPr lang="en-US"/>
              <a:pPr/>
              <a:t>30</a:t>
            </a:fld>
            <a:endParaRPr 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536421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EB899E-4DF6-42BD-B6EB-21079F420922}" type="slidenum">
              <a:rPr lang="en-US"/>
              <a:pPr/>
              <a:t>33</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370405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31"/>
          <p:cNvSpPr>
            <a:spLocks noGrp="1" noChangeArrowheads="1"/>
          </p:cNvSpPr>
          <p:nvPr>
            <p:ph type="sldNum" sz="quarter" idx="5"/>
          </p:nvPr>
        </p:nvSpPr>
        <p:spPr>
          <a:noFill/>
        </p:spPr>
        <p:txBody>
          <a:bodyPr/>
          <a:lstStyle/>
          <a:p>
            <a:fld id="{9AC09C42-5359-4622-BC44-1A49E54B80F9}" type="slidenum">
              <a:rPr lang="en-US" smtClean="0"/>
              <a:pPr/>
              <a:t>34</a:t>
            </a:fld>
            <a:endParaRPr lang="en-US"/>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282188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Source: </a:t>
            </a:r>
            <a:r>
              <a:rPr lang="en-GB"/>
              <a:t>Visit Snowdonia</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a:t>https://www.visitsnowdonia.info/caernarfon-castle</a:t>
            </a:r>
            <a:endParaRPr lang="en-GB"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huge range of all kinds of photographs of anywhere go to https://www.geograph.org.uk/</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5200065B-BE32-4EB8-B13A-FDB187D4E00D}" type="slidenum">
              <a:rPr lang="en-GB" smtClean="0"/>
              <a:pPr/>
              <a:t>37</a:t>
            </a:fld>
            <a:endParaRPr lang="en-GB"/>
          </a:p>
        </p:txBody>
      </p:sp>
    </p:spTree>
    <p:extLst>
      <p:ext uri="{BB962C8B-B14F-4D97-AF65-F5344CB8AC3E}">
        <p14:creationId xmlns:p14="http://schemas.microsoft.com/office/powerpoint/2010/main" val="41317213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D2629FE-B1F9-4BD1-A232-774649666F13}" type="slidenum">
              <a:rPr lang="en-GB" altLang="en-US" sz="1200"/>
              <a:pPr/>
              <a:t>38</a:t>
            </a:fld>
            <a:endParaRPr lang="en-GB" altLang="en-US" sz="1200"/>
          </a:p>
        </p:txBody>
      </p:sp>
      <p:sp>
        <p:nvSpPr>
          <p:cNvPr id="91139" name="Text Box 1"/>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9pPr>
          </a:lstStyle>
          <a:p>
            <a:pPr algn="r"/>
            <a:fld id="{45301989-D2B0-4039-8997-8AAFE13254BC}" type="slidenum">
              <a:rPr lang="en-GB" altLang="en-US" sz="1200">
                <a:solidFill>
                  <a:srgbClr val="000000"/>
                </a:solidFill>
              </a:rPr>
              <a:pPr algn="r"/>
              <a:t>38</a:t>
            </a:fld>
            <a:endParaRPr lang="en-GB" altLang="en-US" sz="1200">
              <a:solidFill>
                <a:srgbClr val="000000"/>
              </a:solidFill>
            </a:endParaRPr>
          </a:p>
        </p:txBody>
      </p:sp>
      <p:sp>
        <p:nvSpPr>
          <p:cNvPr id="91140"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GB" altLang="en-US"/>
          </a:p>
        </p:txBody>
      </p:sp>
      <p:sp>
        <p:nvSpPr>
          <p:cNvPr id="91141" name="Rectangle 3"/>
          <p:cNvSpPr>
            <a:spLocks noGrp="1" noChangeArrowheads="1"/>
          </p:cNvSpPr>
          <p:nvPr>
            <p:ph type="body"/>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988731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https://www.facebook.com/photo/?fbid=520777416517086&amp;set=a.520777389850422</a:t>
            </a:r>
          </a:p>
        </p:txBody>
      </p:sp>
      <p:sp>
        <p:nvSpPr>
          <p:cNvPr id="4" name="Slide Number Placeholder 3"/>
          <p:cNvSpPr>
            <a:spLocks noGrp="1"/>
          </p:cNvSpPr>
          <p:nvPr>
            <p:ph type="sldNum" sz="quarter" idx="10"/>
          </p:nvPr>
        </p:nvSpPr>
        <p:spPr/>
        <p:txBody>
          <a:bodyPr/>
          <a:lstStyle/>
          <a:p>
            <a:fld id="{C6011BD7-2718-452B-A1E4-9956A54E23C9}" type="slidenum">
              <a:rPr lang="en-US" smtClean="0"/>
              <a:pPr/>
              <a:t>40</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a:t>Penrhyn</a:t>
            </a:r>
            <a:r>
              <a:rPr lang="en-US" dirty="0"/>
              <a:t> slate quarry near Bethesda</a:t>
            </a:r>
            <a:r>
              <a:rPr lang="en-US" baseline="0" dirty="0"/>
              <a:t> North Wales</a:t>
            </a:r>
          </a:p>
          <a:p>
            <a:r>
              <a:rPr lang="en-US" dirty="0"/>
              <a:t>https://www.google.com/maps/place/Bethesda,+Bangor+LL57+4YG/@53.1633349,-4.0679022,4177m/data=!3m1!1e3!4m6!3m5!1s0x4865063fad3c7591:0x2a5d4b1e84eba3b!8m2!3d53.1676156!4d-4.0656182!16s%2Fg%2F1tgs0brv!5m1!1e4?entry=ttu</a:t>
            </a:r>
          </a:p>
        </p:txBody>
      </p:sp>
      <p:sp>
        <p:nvSpPr>
          <p:cNvPr id="4" name="Slide Number Placeholder 3"/>
          <p:cNvSpPr>
            <a:spLocks noGrp="1"/>
          </p:cNvSpPr>
          <p:nvPr>
            <p:ph type="sldNum" sz="quarter" idx="10"/>
          </p:nvPr>
        </p:nvSpPr>
        <p:spPr/>
        <p:txBody>
          <a:bodyPr/>
          <a:lstStyle/>
          <a:p>
            <a:fld id="{C6011BD7-2718-452B-A1E4-9956A54E23C9}" type="slidenum">
              <a:rPr lang="en-US" smtClean="0"/>
              <a:pPr/>
              <a:t>41</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https://digimapforschools.edina.ac.uk/roam/map/schools</a:t>
            </a:r>
          </a:p>
        </p:txBody>
      </p:sp>
      <p:sp>
        <p:nvSpPr>
          <p:cNvPr id="4" name="Slide Number Placeholder 3"/>
          <p:cNvSpPr>
            <a:spLocks noGrp="1"/>
          </p:cNvSpPr>
          <p:nvPr>
            <p:ph type="sldNum" sz="quarter" idx="10"/>
          </p:nvPr>
        </p:nvSpPr>
        <p:spPr/>
        <p:txBody>
          <a:bodyPr/>
          <a:lstStyle/>
          <a:p>
            <a:fld id="{C6011BD7-2718-452B-A1E4-9956A54E23C9}" type="slidenum">
              <a:rPr lang="en-US" smtClean="0"/>
              <a:pPr/>
              <a:t>42</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https://www.google.co.uk/maps/place/Fairbourne+LL38+2EJ/@53.1344738,-4.3455741,4180m/data=!3m1!1e3!4m6!3m5!1s0x48657f115a9f71b3:0xc1adb6c3a8687ed!8m2!3d52.696651!4d-4.054346!16zL20vMDJ6MXdf?entry=ttu</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43</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https://digimapforschools.edina.ac.uk/roam/map/schools</a:t>
            </a:r>
          </a:p>
        </p:txBody>
      </p:sp>
      <p:sp>
        <p:nvSpPr>
          <p:cNvPr id="4" name="Slide Number Placeholder 3"/>
          <p:cNvSpPr>
            <a:spLocks noGrp="1"/>
          </p:cNvSpPr>
          <p:nvPr>
            <p:ph type="sldNum" sz="quarter" idx="10"/>
          </p:nvPr>
        </p:nvSpPr>
        <p:spPr/>
        <p:txBody>
          <a:bodyPr/>
          <a:lstStyle/>
          <a:p>
            <a:fld id="{C6011BD7-2718-452B-A1E4-9956A54E23C9}" type="slidenum">
              <a:rPr lang="en-US" smtClean="0"/>
              <a:pPr/>
              <a:t>44</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https://www.google.co.uk/maps/search/pen+y+cymoedd+wind+farm/@51.6819137,-3.5775052,2160m/data=!3m1!1e3?entry=ttu</a:t>
            </a:r>
          </a:p>
        </p:txBody>
      </p:sp>
      <p:sp>
        <p:nvSpPr>
          <p:cNvPr id="4" name="Slide Number Placeholder 3"/>
          <p:cNvSpPr>
            <a:spLocks noGrp="1"/>
          </p:cNvSpPr>
          <p:nvPr>
            <p:ph type="sldNum" sz="quarter" idx="10"/>
          </p:nvPr>
        </p:nvSpPr>
        <p:spPr/>
        <p:txBody>
          <a:bodyPr/>
          <a:lstStyle/>
          <a:p>
            <a:fld id="{C6011BD7-2718-452B-A1E4-9956A54E23C9}" type="slidenum">
              <a:rPr lang="en-US" smtClean="0"/>
              <a:pPr/>
              <a:t>45</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https://digimapforschools.edina.ac.uk/roam/map/schools</a:t>
            </a:r>
          </a:p>
          <a:p>
            <a:endParaRPr lang="en-US" dirty="0"/>
          </a:p>
          <a:p>
            <a:r>
              <a:rPr lang="en-US" dirty="0"/>
              <a:t>In </a:t>
            </a:r>
            <a:r>
              <a:rPr lang="en-US" dirty="0" err="1"/>
              <a:t>Wrexham</a:t>
            </a:r>
            <a:r>
              <a:rPr lang="en-US" dirty="0"/>
              <a:t> – allotment gardens </a:t>
            </a:r>
          </a:p>
        </p:txBody>
      </p:sp>
      <p:sp>
        <p:nvSpPr>
          <p:cNvPr id="4" name="Slide Number Placeholder 3"/>
          <p:cNvSpPr>
            <a:spLocks noGrp="1"/>
          </p:cNvSpPr>
          <p:nvPr>
            <p:ph type="sldNum" sz="quarter" idx="10"/>
          </p:nvPr>
        </p:nvSpPr>
        <p:spPr/>
        <p:txBody>
          <a:bodyPr/>
          <a:lstStyle/>
          <a:p>
            <a:fld id="{C6011BD7-2718-452B-A1E4-9956A54E23C9}" type="slidenum">
              <a:rPr lang="en-US" smtClean="0"/>
              <a:pPr/>
              <a:t>46</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https://digimapforschools.edina.ac.uk/roam/map/schools</a:t>
            </a:r>
          </a:p>
          <a:p>
            <a:endParaRPr lang="en-US" dirty="0"/>
          </a:p>
          <a:p>
            <a:r>
              <a:rPr lang="en-US" dirty="0" err="1"/>
              <a:t>Llyn</a:t>
            </a:r>
            <a:r>
              <a:rPr lang="en-US" dirty="0"/>
              <a:t> </a:t>
            </a:r>
            <a:r>
              <a:rPr lang="en-US" dirty="0" err="1"/>
              <a:t>Celyn</a:t>
            </a:r>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47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Source: Visit Wales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https://www.visitwales.com/sites/visit/files/styles/o_articleimagegroup__landscape__2_xl_min_1x/public/media-library/2022-11/SVW-C06-1213-0015.JPG?h=2e4af638&amp;itok=kAa-3rJ9</a:t>
            </a:r>
            <a:r>
              <a:rPr lang="en-GB"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7</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https://digimapforschools.edina.ac.uk/roam/map/schools</a:t>
            </a:r>
          </a:p>
        </p:txBody>
      </p:sp>
      <p:sp>
        <p:nvSpPr>
          <p:cNvPr id="4" name="Slide Number Placeholder 3"/>
          <p:cNvSpPr>
            <a:spLocks noGrp="1"/>
          </p:cNvSpPr>
          <p:nvPr>
            <p:ph type="sldNum" sz="quarter" idx="10"/>
          </p:nvPr>
        </p:nvSpPr>
        <p:spPr/>
        <p:txBody>
          <a:bodyPr/>
          <a:lstStyle/>
          <a:p>
            <a:fld id="{C6011BD7-2718-452B-A1E4-9956A54E23C9}" type="slidenum">
              <a:rPr lang="en-US" smtClean="0"/>
              <a:pPr/>
              <a:t>48</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https://www.dreamstime.com/stock-illustration-wales-symbols-heart-shape-concept-colorful-sketch-collection-travel-background-image49116050</a:t>
            </a:r>
          </a:p>
          <a:p>
            <a:endParaRPr lang="en-US" dirty="0"/>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49</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CC BY-SA 2.0</a:t>
            </a:r>
            <a:endParaRPr lang="en-US" sz="1200" kern="1200" dirty="0">
              <a:solidFill>
                <a:schemeClr val="tx1"/>
              </a:solidFill>
              <a:latin typeface="+mn-lt"/>
              <a:ea typeface="+mn-ea"/>
              <a:cs typeface="+mn-cs"/>
            </a:endParaRPr>
          </a:p>
          <a:p>
            <a:endParaRPr lang="en-US" dirty="0"/>
          </a:p>
          <a:p>
            <a:endParaRPr lang="en-US" dirty="0"/>
          </a:p>
          <a:p>
            <a:r>
              <a:rPr lang="en-US" dirty="0"/>
              <a:t>RBA  </a:t>
            </a:r>
            <a:r>
              <a:rPr lang="en-GB" sz="1200" kern="1200" dirty="0">
                <a:solidFill>
                  <a:schemeClr val="tx1"/>
                </a:solidFill>
                <a:latin typeface="+mn-lt"/>
                <a:ea typeface="+mn-ea"/>
                <a:cs typeface="+mn-cs"/>
              </a:rPr>
              <a:t>Royal Institute of British Architects </a:t>
            </a:r>
          </a:p>
          <a:p>
            <a:r>
              <a:rPr lang="en-US" dirty="0"/>
              <a:t>UNESCO - </a:t>
            </a:r>
            <a:r>
              <a:rPr lang="en-US" sz="1200" b="0" i="0" kern="1200" dirty="0">
                <a:solidFill>
                  <a:schemeClr val="tx1"/>
                </a:solidFill>
                <a:latin typeface="+mn-lt"/>
                <a:ea typeface="+mn-ea"/>
                <a:cs typeface="+mn-cs"/>
              </a:rPr>
              <a:t>United Nations Educational, Scientific and Cultural Organization</a:t>
            </a:r>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50</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https://www.geograph.org.uk/photo/2983246</a:t>
            </a:r>
          </a:p>
        </p:txBody>
      </p:sp>
      <p:sp>
        <p:nvSpPr>
          <p:cNvPr id="4" name="Slide Number Placeholder 3"/>
          <p:cNvSpPr>
            <a:spLocks noGrp="1"/>
          </p:cNvSpPr>
          <p:nvPr>
            <p:ph type="sldNum" sz="quarter" idx="10"/>
          </p:nvPr>
        </p:nvSpPr>
        <p:spPr/>
        <p:txBody>
          <a:bodyPr/>
          <a:lstStyle/>
          <a:p>
            <a:fld id="{C6011BD7-2718-452B-A1E4-9956A54E23C9}" type="slidenum">
              <a:rPr lang="en-US" smtClean="0"/>
              <a:pPr/>
              <a:t>51</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https://commons.wikimedia.org/wiki/File:Castell_Caerffili_o%27r_awyr_-_aerial_%28drone%29_view_of_Caerphilly_Castle_-_2023_30.jpg</a:t>
            </a:r>
          </a:p>
          <a:p>
            <a:r>
              <a:rPr lang="en-GB" sz="1200" kern="1200" dirty="0">
                <a:solidFill>
                  <a:schemeClr val="tx1"/>
                </a:solidFill>
                <a:latin typeface="+mn-lt"/>
                <a:ea typeface="+mn-ea"/>
                <a:cs typeface="+mn-cs"/>
              </a:rPr>
              <a:t>Edward 1 defeated </a:t>
            </a:r>
            <a:r>
              <a:rPr lang="en-GB" sz="1200" kern="1200" dirty="0" err="1">
                <a:solidFill>
                  <a:schemeClr val="tx1"/>
                </a:solidFill>
                <a:latin typeface="+mn-lt"/>
                <a:ea typeface="+mn-ea"/>
                <a:cs typeface="+mn-cs"/>
              </a:rPr>
              <a:t>Llewelyn</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ap</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Fawr</a:t>
            </a:r>
            <a:r>
              <a:rPr lang="en-GB" sz="1200" kern="1200" dirty="0">
                <a:solidFill>
                  <a:schemeClr val="tx1"/>
                </a:solidFill>
                <a:latin typeface="+mn-lt"/>
                <a:ea typeface="+mn-ea"/>
                <a:cs typeface="+mn-cs"/>
              </a:rPr>
              <a:t> in 1282. The king left no stone unturned in his campaign to subdue Wales once and for all, initiating an unprecedented, no-expense-spared programme of castle-building. </a:t>
            </a:r>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52</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https://commons.wikimedia.org/wiki/File:The_Turf,_Wrexham_%282%29.JPG</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Turf has become somewhat of a local Welsh landmark as Jones and his bar are featured in FX's Welcome to Wrexham </a:t>
            </a:r>
            <a:r>
              <a:rPr lang="en-GB" sz="1200" kern="1200" dirty="0" err="1">
                <a:solidFill>
                  <a:schemeClr val="tx1"/>
                </a:solidFill>
                <a:latin typeface="+mn-lt"/>
                <a:ea typeface="+mn-ea"/>
                <a:cs typeface="+mn-cs"/>
              </a:rPr>
              <a:t>docuseries</a:t>
            </a:r>
            <a:r>
              <a:rPr lang="en-GB" sz="1200" kern="1200" dirty="0">
                <a:solidFill>
                  <a:schemeClr val="tx1"/>
                </a:solidFill>
                <a:latin typeface="+mn-lt"/>
                <a:ea typeface="+mn-ea"/>
                <a:cs typeface="+mn-cs"/>
              </a:rPr>
              <a:t>. Ryan Reynolds and Rob </a:t>
            </a:r>
            <a:r>
              <a:rPr lang="en-GB" sz="1200" kern="1200" dirty="0" err="1">
                <a:solidFill>
                  <a:schemeClr val="tx1"/>
                </a:solidFill>
                <a:latin typeface="+mn-lt"/>
                <a:ea typeface="+mn-ea"/>
                <a:cs typeface="+mn-cs"/>
              </a:rPr>
              <a:t>McElhenney</a:t>
            </a:r>
            <a:r>
              <a:rPr lang="en-GB" sz="1200" kern="1200" dirty="0">
                <a:solidFill>
                  <a:schemeClr val="tx1"/>
                </a:solidFill>
                <a:latin typeface="+mn-lt"/>
                <a:ea typeface="+mn-ea"/>
                <a:cs typeface="+mn-cs"/>
              </a:rPr>
              <a:t> owners of Wrexham football club film this series and it has a massive following across the globe following the fortunes of Wrexham football club men and ladies teams.</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53</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latin typeface="+mn-lt"/>
                <a:ea typeface="+mn-ea"/>
                <a:cs typeface="+mn-cs"/>
              </a:rPr>
              <a:t>https://www.flickr.com/photos/philcilcain/9392126514/</a:t>
            </a:r>
          </a:p>
          <a:p>
            <a:endParaRPr lang="en-US" sz="1200" b="0" i="0" kern="1200" dirty="0">
              <a:solidFill>
                <a:schemeClr val="tx1"/>
              </a:solidFill>
              <a:latin typeface="+mn-lt"/>
              <a:ea typeface="+mn-ea"/>
              <a:cs typeface="+mn-cs"/>
            </a:endParaRPr>
          </a:p>
          <a:p>
            <a:r>
              <a:rPr lang="en-US" sz="1200" b="0" i="0" kern="1200" dirty="0" err="1">
                <a:solidFill>
                  <a:schemeClr val="tx1"/>
                </a:solidFill>
                <a:latin typeface="+mn-lt"/>
                <a:ea typeface="+mn-ea"/>
                <a:cs typeface="+mn-cs"/>
              </a:rPr>
              <a:t>Canolfan</a:t>
            </a:r>
            <a:r>
              <a:rPr lang="en-US" sz="1200" b="0" i="0" kern="1200" dirty="0">
                <a:solidFill>
                  <a:schemeClr val="tx1"/>
                </a:solidFill>
                <a:latin typeface="+mn-lt"/>
                <a:ea typeface="+mn-ea"/>
                <a:cs typeface="+mn-cs"/>
              </a:rPr>
              <a:t> Tryweryn, the National White Water Centre, is the UK's original and best whitewater rafting and </a:t>
            </a:r>
            <a:r>
              <a:rPr lang="en-US" sz="1200" b="0" i="0" kern="1200" dirty="0" err="1">
                <a:solidFill>
                  <a:schemeClr val="tx1"/>
                </a:solidFill>
                <a:latin typeface="+mn-lt"/>
                <a:ea typeface="+mn-ea"/>
                <a:cs typeface="+mn-cs"/>
              </a:rPr>
              <a:t>canyoning</a:t>
            </a:r>
            <a:r>
              <a:rPr lang="en-US" sz="1200" b="0" i="0" kern="1200" dirty="0">
                <a:solidFill>
                  <a:schemeClr val="tx1"/>
                </a:solidFill>
                <a:latin typeface="+mn-lt"/>
                <a:ea typeface="+mn-ea"/>
                <a:cs typeface="+mn-cs"/>
              </a:rPr>
              <a:t> venue. With over 40 years’ experience, it</a:t>
            </a:r>
            <a:r>
              <a:rPr lang="en-US" sz="1200" b="0" i="0" kern="1200" baseline="0" dirty="0">
                <a:solidFill>
                  <a:schemeClr val="tx1"/>
                </a:solidFill>
                <a:latin typeface="+mn-lt"/>
                <a:ea typeface="+mn-ea"/>
                <a:cs typeface="+mn-cs"/>
              </a:rPr>
              <a:t> has</a:t>
            </a:r>
            <a:r>
              <a:rPr lang="en-US" sz="1200" b="0" i="0" kern="1200" dirty="0">
                <a:solidFill>
                  <a:schemeClr val="tx1"/>
                </a:solidFill>
                <a:latin typeface="+mn-lt"/>
                <a:ea typeface="+mn-ea"/>
                <a:cs typeface="+mn-cs"/>
              </a:rPr>
              <a:t> wild rafting and </a:t>
            </a:r>
            <a:r>
              <a:rPr lang="en-US" sz="1200" b="0" i="0" kern="1200" dirty="0" err="1">
                <a:solidFill>
                  <a:schemeClr val="tx1"/>
                </a:solidFill>
                <a:latin typeface="+mn-lt"/>
                <a:ea typeface="+mn-ea"/>
                <a:cs typeface="+mn-cs"/>
              </a:rPr>
              <a:t>canyoning</a:t>
            </a:r>
            <a:r>
              <a:rPr lang="en-US" sz="1200" b="0" i="0" kern="1200" dirty="0">
                <a:solidFill>
                  <a:schemeClr val="tx1"/>
                </a:solidFill>
                <a:latin typeface="+mn-lt"/>
                <a:ea typeface="+mn-ea"/>
                <a:cs typeface="+mn-cs"/>
              </a:rPr>
              <a:t> sessions.</a:t>
            </a:r>
            <a:r>
              <a:rPr lang="en-US" sz="1200" b="0" i="0" kern="1200" baseline="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54</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https://commons.wikimedia.org/wiki/File:Gwalia_Stores_and_Moss-Vernon%27s_Portrait_Studio,_St_Fagans.jpg</a:t>
            </a:r>
          </a:p>
          <a:p>
            <a:r>
              <a:rPr lang="en-GB" sz="1200" kern="1200" dirty="0">
                <a:solidFill>
                  <a:schemeClr val="tx1"/>
                </a:solidFill>
                <a:latin typeface="+mn-lt"/>
                <a:ea typeface="+mn-ea"/>
                <a:cs typeface="+mn-cs"/>
              </a:rPr>
              <a:t>Since 1948 over forty original buildings from different historical periods have been re-erected in the 100-acre parkland, among them houses, a farm, a school, a chapel and a splendid Workmen's Institute. </a:t>
            </a:r>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55</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latin typeface="+mn-lt"/>
                <a:ea typeface="+mn-ea"/>
                <a:cs typeface="+mn-cs"/>
              </a:rPr>
              <a:t>https://commons.wikimedia.org/wiki/File:Eisteddfod_Genedlaethol_Cymru_Ll%C5%B7n_ac_Eifionydd_2023_o%27r_awyr_09.jpg</a:t>
            </a:r>
          </a:p>
          <a:p>
            <a:endParaRPr lang="en-US" sz="1200" b="0" i="0" kern="1200" dirty="0">
              <a:solidFill>
                <a:schemeClr val="tx1"/>
              </a:solidFill>
              <a:latin typeface="+mn-lt"/>
              <a:ea typeface="+mn-ea"/>
              <a:cs typeface="+mn-cs"/>
            </a:endParaRPr>
          </a:p>
          <a:p>
            <a:r>
              <a:rPr lang="en-US" sz="1200" b="0" i="0" kern="1200" dirty="0" err="1">
                <a:solidFill>
                  <a:schemeClr val="tx1"/>
                </a:solidFill>
                <a:latin typeface="+mn-lt"/>
                <a:ea typeface="+mn-ea"/>
                <a:cs typeface="+mn-cs"/>
              </a:rPr>
              <a:t>Boduan</a:t>
            </a:r>
            <a:r>
              <a:rPr lang="en-US" sz="1200" b="0" i="0" kern="1200" dirty="0">
                <a:solidFill>
                  <a:schemeClr val="tx1"/>
                </a:solidFill>
                <a:latin typeface="+mn-lt"/>
                <a:ea typeface="+mn-ea"/>
                <a:cs typeface="+mn-cs"/>
              </a:rPr>
              <a:t> is a village in </a:t>
            </a:r>
            <a:r>
              <a:rPr lang="en-US" sz="1200" b="0" i="0" kern="1200" dirty="0" err="1">
                <a:solidFill>
                  <a:schemeClr val="tx1"/>
                </a:solidFill>
                <a:latin typeface="+mn-lt"/>
                <a:ea typeface="+mn-ea"/>
                <a:cs typeface="+mn-cs"/>
              </a:rPr>
              <a:t>Gwynedd</a:t>
            </a:r>
            <a:r>
              <a:rPr lang="en-US" sz="1200" b="0" i="0" kern="1200" dirty="0">
                <a:solidFill>
                  <a:schemeClr val="tx1"/>
                </a:solidFill>
                <a:latin typeface="+mn-lt"/>
                <a:ea typeface="+mn-ea"/>
                <a:cs typeface="+mn-cs"/>
              </a:rPr>
              <a:t>, Wales, about 4 miles from </a:t>
            </a:r>
            <a:r>
              <a:rPr lang="en-US" sz="1200" b="0" i="0" kern="1200" dirty="0" err="1">
                <a:solidFill>
                  <a:schemeClr val="tx1"/>
                </a:solidFill>
                <a:latin typeface="+mn-lt"/>
                <a:ea typeface="+mn-ea"/>
                <a:cs typeface="+mn-cs"/>
              </a:rPr>
              <a:t>Pwllheli</a:t>
            </a:r>
            <a:r>
              <a:rPr lang="en-US" sz="1200" b="0" i="0" kern="1200" dirty="0">
                <a:solidFill>
                  <a:schemeClr val="tx1"/>
                </a:solidFill>
                <a:latin typeface="+mn-lt"/>
                <a:ea typeface="+mn-ea"/>
                <a:cs typeface="+mn-cs"/>
              </a:rPr>
              <a:t>. It is in the historic county of </a:t>
            </a:r>
            <a:r>
              <a:rPr lang="en-US" sz="1200" b="0" i="0" kern="1200" dirty="0" err="1">
                <a:solidFill>
                  <a:schemeClr val="tx1"/>
                </a:solidFill>
                <a:latin typeface="+mn-lt"/>
                <a:ea typeface="+mn-ea"/>
                <a:cs typeface="+mn-cs"/>
              </a:rPr>
              <a:t>Caernarfonshire</a:t>
            </a:r>
            <a:r>
              <a:rPr lang="en-US" sz="1200" b="0" i="0" kern="1200" dirty="0">
                <a:solidFill>
                  <a:schemeClr val="tx1"/>
                </a:solidFill>
                <a:latin typeface="+mn-lt"/>
                <a:ea typeface="+mn-ea"/>
                <a:cs typeface="+mn-cs"/>
              </a:rPr>
              <a:t>. It was due to host the National Eisteddfod in 2021 but due to the COVID-19 pandemic, it is instead hosted the 2023 event.</a:t>
            </a:r>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56</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https://commons.wikimedia.org/wiki/File:TARDIS2.jpg</a:t>
            </a:r>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57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Source: Visit Wales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https://visitwalesimages.thedms.co.uk/eandapics/MW/vlarge/0866745_1_3.jpg</a:t>
            </a:r>
            <a:r>
              <a:rPr lang="en-GB" dirty="0"/>
              <a:t> </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8</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58</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1085m </a:t>
            </a:r>
          </a:p>
          <a:p>
            <a:endParaRPr lang="en-US" dirty="0"/>
          </a:p>
          <a:p>
            <a:r>
              <a:rPr lang="en-US" dirty="0"/>
              <a:t>https://www.rawpixel.com/image/5955313/free-public-domain-cc0-photo</a:t>
            </a:r>
          </a:p>
        </p:txBody>
      </p:sp>
      <p:sp>
        <p:nvSpPr>
          <p:cNvPr id="4" name="Slide Number Placeholder 3"/>
          <p:cNvSpPr>
            <a:spLocks noGrp="1"/>
          </p:cNvSpPr>
          <p:nvPr>
            <p:ph type="sldNum" sz="quarter" idx="10"/>
          </p:nvPr>
        </p:nvSpPr>
        <p:spPr/>
        <p:txBody>
          <a:bodyPr/>
          <a:lstStyle/>
          <a:p>
            <a:fld id="{C6011BD7-2718-452B-A1E4-9956A54E23C9}" type="slidenum">
              <a:rPr lang="en-US" smtClean="0"/>
              <a:pPr/>
              <a:t>59</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a:t>Bala</a:t>
            </a:r>
            <a:r>
              <a:rPr lang="en-US" dirty="0"/>
              <a:t>/</a:t>
            </a:r>
            <a:r>
              <a:rPr lang="en-US" dirty="0" err="1"/>
              <a:t>Tegid</a:t>
            </a:r>
            <a:r>
              <a:rPr lang="en-US" dirty="0"/>
              <a:t>  4.84 km</a:t>
            </a:r>
            <a:r>
              <a:rPr lang="en-US" baseline="30000" dirty="0">
                <a:effectLst>
                  <a:outerShdw blurRad="38100" dist="38100" dir="2700000" algn="tl">
                    <a:srgbClr val="000000">
                      <a:alpha val="43137"/>
                    </a:srgbClr>
                  </a:outerShdw>
                </a:effectLst>
              </a:rPr>
              <a:t>2      </a:t>
            </a:r>
            <a:r>
              <a:rPr lang="en-US" baseline="0" dirty="0" err="1">
                <a:effectLst/>
              </a:rPr>
              <a:t>Llangorse</a:t>
            </a:r>
            <a:r>
              <a:rPr lang="en-US" baseline="0" dirty="0">
                <a:effectLst/>
              </a:rPr>
              <a:t> / </a:t>
            </a:r>
            <a:r>
              <a:rPr lang="en-US" baseline="0" dirty="0" err="1">
                <a:effectLst/>
              </a:rPr>
              <a:t>Syfadden</a:t>
            </a:r>
            <a:r>
              <a:rPr lang="en-US" baseline="0" dirty="0">
                <a:effectLst/>
              </a:rPr>
              <a:t>  153 ha    Vyrnwy  4.53 </a:t>
            </a:r>
            <a:r>
              <a:rPr lang="en-US" dirty="0"/>
              <a:t>km</a:t>
            </a:r>
            <a:r>
              <a:rPr lang="en-US" baseline="30000" dirty="0">
                <a:effectLst>
                  <a:outerShdw blurRad="38100" dist="38100" dir="2700000" algn="tl">
                    <a:srgbClr val="000000">
                      <a:alpha val="43137"/>
                    </a:srgbClr>
                  </a:outerShdw>
                </a:effectLst>
              </a:rPr>
              <a:t>2     </a:t>
            </a:r>
            <a:r>
              <a:rPr lang="en-US" baseline="0" dirty="0" err="1">
                <a:effectLst>
                  <a:outerShdw blurRad="38100" dist="38100" dir="2700000" algn="tl">
                    <a:srgbClr val="000000">
                      <a:alpha val="43137"/>
                    </a:srgbClr>
                  </a:outerShdw>
                </a:effectLst>
              </a:rPr>
              <a:t>Fawr</a:t>
            </a:r>
            <a:r>
              <a:rPr lang="en-US" baseline="0" dirty="0">
                <a:effectLst>
                  <a:outerShdw blurRad="38100" dist="38100" dir="2700000" algn="tl">
                    <a:srgbClr val="000000">
                      <a:alpha val="43137"/>
                    </a:srgbClr>
                  </a:outerShdw>
                </a:effectLst>
              </a:rPr>
              <a:t>  10ha</a:t>
            </a:r>
          </a:p>
          <a:p>
            <a:endParaRPr lang="en-US" baseline="0" dirty="0">
              <a:effectLst>
                <a:outerShdw blurRad="38100" dist="38100" dir="2700000" algn="tl">
                  <a:srgbClr val="000000">
                    <a:alpha val="43137"/>
                  </a:srgbClr>
                </a:outerShdw>
              </a:effectLst>
            </a:endParaRPr>
          </a:p>
          <a:p>
            <a:r>
              <a:rPr lang="en-US" baseline="0" dirty="0">
                <a:effectLst/>
              </a:rPr>
              <a:t>https://commons.wikimedia.org/wiki/File:Bala_Lake_-_geograph.org.uk_-_135933.jpg</a:t>
            </a:r>
          </a:p>
          <a:p>
            <a:endParaRPr lang="en-US" baseline="0" dirty="0">
              <a:effectLst/>
            </a:endParaRPr>
          </a:p>
          <a:p>
            <a:endParaRPr lang="en-US" baseline="0" dirty="0">
              <a:effectLst/>
            </a:endParaRPr>
          </a:p>
        </p:txBody>
      </p:sp>
      <p:sp>
        <p:nvSpPr>
          <p:cNvPr id="4" name="Slide Number Placeholder 3"/>
          <p:cNvSpPr>
            <a:spLocks noGrp="1"/>
          </p:cNvSpPr>
          <p:nvPr>
            <p:ph type="sldNum" sz="quarter" idx="10"/>
          </p:nvPr>
        </p:nvSpPr>
        <p:spPr/>
        <p:txBody>
          <a:bodyPr/>
          <a:lstStyle/>
          <a:p>
            <a:fld id="{C6011BD7-2718-452B-A1E4-9956A54E23C9}" type="slidenum">
              <a:rPr lang="en-US" smtClean="0"/>
              <a:pPr/>
              <a:t>60</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err="1"/>
              <a:t>Conwy</a:t>
            </a:r>
            <a:endParaRPr lang="en-US" dirty="0"/>
          </a:p>
          <a:p>
            <a:r>
              <a:rPr lang="en-US" dirty="0"/>
              <a:t>https://commons.wikimedia.org/wiki/File:Smallest_House_In_Great_Britain.jpg</a:t>
            </a:r>
          </a:p>
        </p:txBody>
      </p:sp>
      <p:sp>
        <p:nvSpPr>
          <p:cNvPr id="4" name="Slide Number Placeholder 3"/>
          <p:cNvSpPr>
            <a:spLocks noGrp="1"/>
          </p:cNvSpPr>
          <p:nvPr>
            <p:ph type="sldNum" sz="quarter" idx="10"/>
          </p:nvPr>
        </p:nvSpPr>
        <p:spPr/>
        <p:txBody>
          <a:bodyPr/>
          <a:lstStyle/>
          <a:p>
            <a:fld id="{C6011BD7-2718-452B-A1E4-9956A54E23C9}" type="slidenum">
              <a:rPr lang="en-US" smtClean="0"/>
              <a:pPr/>
              <a:t>61</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Severn</a:t>
            </a:r>
            <a:r>
              <a:rPr lang="en-US" baseline="0" dirty="0"/>
              <a:t> / </a:t>
            </a:r>
            <a:r>
              <a:rPr lang="en-US" baseline="0" dirty="0" err="1"/>
              <a:t>Harfen</a:t>
            </a:r>
            <a:r>
              <a:rPr lang="en-US" baseline="0" dirty="0"/>
              <a:t>  354kms   </a:t>
            </a:r>
            <a:r>
              <a:rPr lang="en-US" dirty="0" err="1"/>
              <a:t>Wye</a:t>
            </a:r>
            <a:r>
              <a:rPr lang="en-US" dirty="0"/>
              <a:t>/</a:t>
            </a:r>
            <a:r>
              <a:rPr lang="en-US" dirty="0" err="1"/>
              <a:t>Gwy</a:t>
            </a:r>
            <a:r>
              <a:rPr lang="en-US" dirty="0"/>
              <a:t>  217kms   Dee/</a:t>
            </a:r>
            <a:r>
              <a:rPr lang="en-US" dirty="0" err="1"/>
              <a:t>Dyfrdwy</a:t>
            </a:r>
            <a:r>
              <a:rPr lang="en-US" dirty="0"/>
              <a:t> 113 </a:t>
            </a:r>
            <a:r>
              <a:rPr lang="en-US" dirty="0" err="1"/>
              <a:t>kms</a:t>
            </a:r>
            <a:r>
              <a:rPr lang="en-US" dirty="0"/>
              <a:t>    </a:t>
            </a:r>
            <a:r>
              <a:rPr lang="en-US" dirty="0" err="1"/>
              <a:t>Towy</a:t>
            </a:r>
            <a:r>
              <a:rPr lang="en-US" dirty="0"/>
              <a:t> / </a:t>
            </a:r>
            <a:r>
              <a:rPr lang="en-US" dirty="0" err="1"/>
              <a:t>Tywi</a:t>
            </a:r>
            <a:r>
              <a:rPr lang="en-US" dirty="0"/>
              <a:t>  121 </a:t>
            </a:r>
            <a:r>
              <a:rPr lang="en-US" dirty="0" err="1"/>
              <a:t>kms</a:t>
            </a:r>
            <a:r>
              <a:rPr lang="en-US" dirty="0"/>
              <a:t>   </a:t>
            </a:r>
          </a:p>
          <a:p>
            <a:endParaRPr lang="en-US" dirty="0"/>
          </a:p>
          <a:p>
            <a:r>
              <a:rPr lang="en-US" dirty="0"/>
              <a:t>https://upload.wikimedia.org/wikipedia/commons/a/af/Afon_Twyi-River_Towy_-_geograph.org.uk_-_3997259.jpg</a:t>
            </a:r>
          </a:p>
        </p:txBody>
      </p:sp>
      <p:sp>
        <p:nvSpPr>
          <p:cNvPr id="4" name="Slide Number Placeholder 3"/>
          <p:cNvSpPr>
            <a:spLocks noGrp="1"/>
          </p:cNvSpPr>
          <p:nvPr>
            <p:ph type="sldNum" sz="quarter" idx="10"/>
          </p:nvPr>
        </p:nvSpPr>
        <p:spPr/>
        <p:txBody>
          <a:bodyPr/>
          <a:lstStyle/>
          <a:p>
            <a:fld id="{C6011BD7-2718-452B-A1E4-9956A54E23C9}" type="slidenum">
              <a:rPr lang="en-US" smtClean="0"/>
              <a:pPr/>
              <a:t>62</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https://www.geograph.org.uk/photo/491156</a:t>
            </a:r>
          </a:p>
          <a:p>
            <a:r>
              <a:rPr lang="en-US" dirty="0" err="1"/>
              <a:t>Caldey</a:t>
            </a:r>
            <a:r>
              <a:rPr lang="en-US" dirty="0"/>
              <a:t> / B</a:t>
            </a:r>
            <a:r>
              <a:rPr lang="cy-GB" sz="1200" b="0" dirty="0">
                <a:solidFill>
                  <a:srgbClr val="FF0000"/>
                </a:solidFill>
              </a:rPr>
              <a:t>ŷ</a:t>
            </a:r>
            <a:r>
              <a:rPr lang="en-US" dirty="0"/>
              <a:t>r   2.10 km</a:t>
            </a:r>
            <a:r>
              <a:rPr lang="en-US" baseline="30000" dirty="0"/>
              <a:t>2     </a:t>
            </a:r>
            <a:r>
              <a:rPr lang="en-US" baseline="0" dirty="0"/>
              <a:t>Anglesey </a:t>
            </a:r>
            <a:r>
              <a:rPr lang="en-US" b="0" baseline="0" dirty="0"/>
              <a:t>/ </a:t>
            </a:r>
            <a:r>
              <a:rPr kumimoji="0" lang="en-US" sz="1200" b="0" i="0" u="none" strike="noStrike" kern="1200" cap="none" spc="0" normalizeH="0" baseline="0" noProof="0" dirty="0" err="1">
                <a:ln>
                  <a:noFill/>
                </a:ln>
                <a:solidFill>
                  <a:srgbClr val="FF0000"/>
                </a:solidFill>
                <a:effectLst/>
                <a:uLnTx/>
                <a:uFillTx/>
                <a:latin typeface="+mn-lt"/>
                <a:ea typeface="+mn-ea"/>
                <a:cs typeface="+mn-cs"/>
              </a:rPr>
              <a:t>Môn</a:t>
            </a:r>
            <a:r>
              <a:rPr lang="en-US" b="0" baseline="0" dirty="0"/>
              <a:t>  </a:t>
            </a:r>
            <a:r>
              <a:rPr lang="en-US" baseline="0" dirty="0"/>
              <a:t>710</a:t>
            </a:r>
            <a:r>
              <a:rPr lang="en-US" dirty="0"/>
              <a:t>km</a:t>
            </a:r>
            <a:r>
              <a:rPr lang="en-US" baseline="30000" dirty="0"/>
              <a:t>2 </a:t>
            </a:r>
            <a:r>
              <a:rPr lang="en-US" baseline="0" dirty="0"/>
              <a:t>     </a:t>
            </a:r>
            <a:r>
              <a:rPr lang="en-US" baseline="0" dirty="0" err="1"/>
              <a:t>Skomer</a:t>
            </a:r>
            <a:r>
              <a:rPr lang="en-US" baseline="0" dirty="0"/>
              <a:t>  2.92</a:t>
            </a:r>
            <a:r>
              <a:rPr lang="en-US" dirty="0"/>
              <a:t>km</a:t>
            </a:r>
            <a:r>
              <a:rPr lang="en-US" baseline="30000" dirty="0"/>
              <a:t>2 </a:t>
            </a:r>
            <a:r>
              <a:rPr lang="en-US" baseline="0" dirty="0"/>
              <a:t>     Cardigan / </a:t>
            </a:r>
            <a:r>
              <a:rPr kumimoji="0" lang="en-US" sz="1200" b="0" i="0" u="none" strike="noStrike" kern="1200" cap="none" spc="0" normalizeH="0" baseline="0" noProof="0" dirty="0" err="1">
                <a:ln>
                  <a:noFill/>
                </a:ln>
                <a:solidFill>
                  <a:srgbClr val="FF0000"/>
                </a:solidFill>
                <a:effectLst/>
                <a:uLnTx/>
                <a:uFillTx/>
                <a:latin typeface="+mn-lt"/>
                <a:ea typeface="+mn-ea"/>
                <a:cs typeface="+mn-cs"/>
              </a:rPr>
              <a:t>Aberteifi</a:t>
            </a:r>
            <a:r>
              <a:rPr kumimoji="0" lang="en-US" sz="1200" b="0" i="0" u="none" strike="noStrike" kern="1200" cap="none" spc="0" normalizeH="0" baseline="0" noProof="0" dirty="0">
                <a:ln>
                  <a:noFill/>
                </a:ln>
                <a:solidFill>
                  <a:srgbClr val="FF0000"/>
                </a:solidFill>
                <a:effectLst/>
                <a:uLnTx/>
                <a:uFillTx/>
                <a:latin typeface="+mn-lt"/>
                <a:ea typeface="+mn-ea"/>
                <a:cs typeface="+mn-cs"/>
              </a:rPr>
              <a:t>  38ha</a:t>
            </a:r>
            <a:endParaRPr lang="en-US" b="0" baseline="0"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63</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64</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Bangor</a:t>
            </a:r>
            <a:r>
              <a:rPr lang="en-US" baseline="0" dirty="0"/>
              <a:t>  1.265km long</a:t>
            </a:r>
          </a:p>
          <a:p>
            <a:endParaRPr lang="en-US" dirty="0"/>
          </a:p>
          <a:p>
            <a:r>
              <a:rPr lang="en-US" dirty="0"/>
              <a:t>https://www.rawpixel.com/image/6483620/vector-background-tree-public-domain</a:t>
            </a:r>
          </a:p>
        </p:txBody>
      </p:sp>
      <p:sp>
        <p:nvSpPr>
          <p:cNvPr id="4" name="Slide Number Placeholder 3"/>
          <p:cNvSpPr>
            <a:spLocks noGrp="1"/>
          </p:cNvSpPr>
          <p:nvPr>
            <p:ph type="sldNum" sz="quarter" idx="10"/>
          </p:nvPr>
        </p:nvSpPr>
        <p:spPr/>
        <p:txBody>
          <a:bodyPr/>
          <a:lstStyle/>
          <a:p>
            <a:fld id="{C6011BD7-2718-452B-A1E4-9956A54E23C9}" type="slidenum">
              <a:rPr lang="en-US" smtClean="0"/>
              <a:pPr/>
              <a:t>66</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67</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This cheeky herd actually won their battle with Llandudno council after it was ruled they couldn't be legally contained. They've been running rampant in the town and its accompanying mountains for more than 100 years and took over the streets in 2020 during lockdown. People have been trying to find a way to clamp down on their behaviour for years and in the 90s it was briefly considered whether they could be shot – but they've won the battle for now.</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70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Source: Visit Wales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https://www.visitwales.com/sites/visit/files/styles/o_articleimage_fullbleed__16_9_xl_min_1x/public/media-library/2021-01/SVW-C09-0708-0107.jpg?h=6925e8ec&amp;itok=fZ9hGwAI</a:t>
            </a:r>
            <a:r>
              <a:rPr lang="en-GB"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9</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dirty="0"/>
              <a:t>Open cast coal mine</a:t>
            </a:r>
          </a:p>
          <a:p>
            <a:pPr fontAlgn="base"/>
            <a:r>
              <a:rPr lang="en-US" sz="1200" dirty="0"/>
              <a:t>Residents at </a:t>
            </a:r>
            <a:r>
              <a:rPr lang="en-US" sz="1200" dirty="0" err="1"/>
              <a:t>Ffos</a:t>
            </a:r>
            <a:r>
              <a:rPr lang="en-US" sz="1200" dirty="0"/>
              <a:t>-y-Fran , near </a:t>
            </a:r>
            <a:r>
              <a:rPr lang="en-US" sz="1200" dirty="0" err="1"/>
              <a:t>Merthyr</a:t>
            </a:r>
            <a:r>
              <a:rPr lang="en-US" sz="1200" dirty="0"/>
              <a:t> are worried   that the giant open cast coal mine will not be fully restored as promised.</a:t>
            </a:r>
          </a:p>
          <a:p>
            <a:pPr fontAlgn="base"/>
            <a:r>
              <a:rPr lang="en-US" sz="1050" dirty="0"/>
              <a:t>It was granted permission by the Welsh government in 2005, to be a "land reclamation scheme".</a:t>
            </a:r>
          </a:p>
          <a:p>
            <a:pPr fontAlgn="base"/>
            <a:r>
              <a:rPr lang="en-US" sz="1050" dirty="0"/>
              <a:t>That meant the site - the size of 400 football pitches and 656ft (200m) deep in places - was to be turned back to green hillside for the community's benefit after the coal was dug out.</a:t>
            </a:r>
          </a:p>
          <a:p>
            <a:pPr fontAlgn="base"/>
            <a:r>
              <a:rPr lang="en-US" sz="1050" dirty="0"/>
              <a:t>Mining stopped in November 2023, with 115 staff made redundant.</a:t>
            </a:r>
          </a:p>
          <a:p>
            <a:pPr fontAlgn="base"/>
            <a:r>
              <a:rPr lang="en-US" sz="1050" dirty="0"/>
              <a:t>The company in charge - r (South Wales) Ltd - has warned of "insufficient funds" to carry out the original restoration plan.</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72</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These pigs staged their own breakout when they escaped from a field near </a:t>
            </a:r>
            <a:r>
              <a:rPr lang="en-GB" sz="1200" dirty="0" err="1"/>
              <a:t>Rhosllanerchrugog</a:t>
            </a:r>
            <a:r>
              <a:rPr lang="en-GB" sz="1200" dirty="0"/>
              <a:t>, close to Wrexham. They pitched up on the </a:t>
            </a:r>
            <a:r>
              <a:rPr lang="en-GB" sz="1200" dirty="0" err="1"/>
              <a:t>Maes</a:t>
            </a:r>
            <a:r>
              <a:rPr lang="en-GB" sz="1200" dirty="0"/>
              <a:t>-Y-</a:t>
            </a:r>
            <a:r>
              <a:rPr lang="en-GB" sz="1200" dirty="0" err="1"/>
              <a:t>Gornel</a:t>
            </a:r>
            <a:r>
              <a:rPr lang="en-GB" sz="1200" dirty="0"/>
              <a:t> estate and found a large grass patch outside a block of flats, churning it up before their owner found them.</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73</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a:solidFill>
                  <a:schemeClr val="tx1"/>
                </a:solidFill>
                <a:latin typeface="+mn-lt"/>
                <a:ea typeface="+mn-ea"/>
                <a:cs typeface="+mn-cs"/>
              </a:rPr>
              <a:t>The bathing water quality has been classified in every single one of Wales's coastal areas, with two considered 'poor‘. A total of 109 designated bathing waters were sampled and classified in Wales, with 80 achieving the highest possible ranking, 20 being classified as good, seven sufficient, and two the worst ranking of poor - Watch House Bay and </a:t>
            </a:r>
            <a:r>
              <a:rPr lang="en-US" sz="1200" b="0" i="0" kern="1200" dirty="0" err="1">
                <a:solidFill>
                  <a:schemeClr val="tx1"/>
                </a:solidFill>
                <a:latin typeface="+mn-lt"/>
                <a:ea typeface="+mn-ea"/>
                <a:cs typeface="+mn-cs"/>
              </a:rPr>
              <a:t>Ogmore</a:t>
            </a:r>
            <a:r>
              <a:rPr lang="en-US" sz="1200" b="0" i="0" kern="1200" dirty="0">
                <a:solidFill>
                  <a:schemeClr val="tx1"/>
                </a:solidFill>
                <a:latin typeface="+mn-lt"/>
                <a:ea typeface="+mn-ea"/>
                <a:cs typeface="+mn-cs"/>
              </a:rPr>
              <a:t>-by-Sea. https://www.walesonline.co.uk/news/wales-news/water-quality-ratings-wales-beaches-29162415 </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74</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https://www.bbc.co.uk/news/uk-wales-politics-68605899</a:t>
            </a:r>
          </a:p>
          <a:p>
            <a:pPr fontAlgn="base"/>
            <a:r>
              <a:rPr lang="en-US" sz="1200" b="0" i="0" kern="1200" dirty="0" err="1">
                <a:solidFill>
                  <a:schemeClr val="tx1"/>
                </a:solidFill>
                <a:latin typeface="+mn-lt"/>
                <a:ea typeface="+mn-ea"/>
                <a:cs typeface="+mn-cs"/>
              </a:rPr>
              <a:t>Mr</a:t>
            </a:r>
            <a:r>
              <a:rPr lang="en-US" sz="1200" b="0" i="0" kern="1200" dirty="0">
                <a:solidFill>
                  <a:schemeClr val="tx1"/>
                </a:solidFill>
                <a:latin typeface="+mn-lt"/>
                <a:ea typeface="+mn-ea"/>
                <a:cs typeface="+mn-cs"/>
              </a:rPr>
              <a:t> </a:t>
            </a:r>
            <a:r>
              <a:rPr lang="en-US" sz="1200" b="0" i="0" kern="1200" dirty="0" err="1">
                <a:solidFill>
                  <a:schemeClr val="tx1"/>
                </a:solidFill>
                <a:latin typeface="+mn-lt"/>
                <a:ea typeface="+mn-ea"/>
                <a:cs typeface="+mn-cs"/>
              </a:rPr>
              <a:t>Gething</a:t>
            </a:r>
            <a:r>
              <a:rPr lang="en-US" sz="1200" b="0" i="0" kern="1200" dirty="0">
                <a:solidFill>
                  <a:schemeClr val="tx1"/>
                </a:solidFill>
                <a:latin typeface="+mn-lt"/>
                <a:ea typeface="+mn-ea"/>
                <a:cs typeface="+mn-cs"/>
              </a:rPr>
              <a:t>, the first black leader of a national government in Europe, said he wanted to lead a Wales "full of hope, ambition and unity".</a:t>
            </a:r>
          </a:p>
          <a:p>
            <a:pPr fontAlgn="base"/>
            <a:r>
              <a:rPr lang="en-US" sz="1200" b="0" i="0" kern="1200" dirty="0">
                <a:solidFill>
                  <a:schemeClr val="tx1"/>
                </a:solidFill>
                <a:latin typeface="+mn-lt"/>
                <a:ea typeface="+mn-ea"/>
                <a:cs typeface="+mn-cs"/>
              </a:rPr>
              <a:t>He was backed by 27 </a:t>
            </a:r>
            <a:r>
              <a:rPr lang="en-US" sz="1200" b="0" i="0" kern="1200" dirty="0" err="1">
                <a:solidFill>
                  <a:schemeClr val="tx1"/>
                </a:solidFill>
                <a:latin typeface="+mn-lt"/>
                <a:ea typeface="+mn-ea"/>
                <a:cs typeface="+mn-cs"/>
              </a:rPr>
              <a:t>Senedd</a:t>
            </a:r>
            <a:r>
              <a:rPr lang="en-US" sz="1200" b="0" i="0" kern="1200" dirty="0">
                <a:solidFill>
                  <a:schemeClr val="tx1"/>
                </a:solidFill>
                <a:latin typeface="+mn-lt"/>
                <a:ea typeface="+mn-ea"/>
                <a:cs typeface="+mn-cs"/>
              </a:rPr>
              <a:t> members, Tory Andrew RT Davies had 13 votes and Plaid </a:t>
            </a:r>
            <a:r>
              <a:rPr lang="en-US" sz="1200" b="0" i="0" kern="1200" dirty="0" err="1">
                <a:solidFill>
                  <a:schemeClr val="tx1"/>
                </a:solidFill>
                <a:latin typeface="+mn-lt"/>
                <a:ea typeface="+mn-ea"/>
                <a:cs typeface="+mn-cs"/>
              </a:rPr>
              <a:t>Cymru's</a:t>
            </a:r>
            <a:r>
              <a:rPr lang="en-US" sz="1200" b="0" i="0" kern="1200" dirty="0">
                <a:solidFill>
                  <a:schemeClr val="tx1"/>
                </a:solidFill>
                <a:latin typeface="+mn-lt"/>
                <a:ea typeface="+mn-ea"/>
                <a:cs typeface="+mn-cs"/>
              </a:rPr>
              <a:t> </a:t>
            </a:r>
            <a:r>
              <a:rPr lang="en-US" sz="1200" b="0" i="0" kern="1200" dirty="0" err="1">
                <a:solidFill>
                  <a:schemeClr val="tx1"/>
                </a:solidFill>
                <a:latin typeface="+mn-lt"/>
                <a:ea typeface="+mn-ea"/>
                <a:cs typeface="+mn-cs"/>
              </a:rPr>
              <a:t>Rhun</a:t>
            </a:r>
            <a:r>
              <a:rPr lang="en-US" sz="1200" b="0" i="0" kern="1200" dirty="0">
                <a:solidFill>
                  <a:schemeClr val="tx1"/>
                </a:solidFill>
                <a:latin typeface="+mn-lt"/>
                <a:ea typeface="+mn-ea"/>
                <a:cs typeface="+mn-cs"/>
              </a:rPr>
              <a:t> </a:t>
            </a:r>
            <a:r>
              <a:rPr lang="en-US" sz="1200" b="0" i="0" kern="1200" dirty="0" err="1">
                <a:solidFill>
                  <a:schemeClr val="tx1"/>
                </a:solidFill>
                <a:latin typeface="+mn-lt"/>
                <a:ea typeface="+mn-ea"/>
                <a:cs typeface="+mn-cs"/>
              </a:rPr>
              <a:t>ap</a:t>
            </a:r>
            <a:r>
              <a:rPr lang="en-US" sz="1200" b="0" i="0" kern="1200" dirty="0">
                <a:solidFill>
                  <a:schemeClr val="tx1"/>
                </a:solidFill>
                <a:latin typeface="+mn-lt"/>
                <a:ea typeface="+mn-ea"/>
                <a:cs typeface="+mn-cs"/>
              </a:rPr>
              <a:t> </a:t>
            </a:r>
            <a:r>
              <a:rPr lang="en-US" sz="1200" b="0" i="0" kern="1200" dirty="0" err="1">
                <a:solidFill>
                  <a:schemeClr val="tx1"/>
                </a:solidFill>
                <a:latin typeface="+mn-lt"/>
                <a:ea typeface="+mn-ea"/>
                <a:cs typeface="+mn-cs"/>
              </a:rPr>
              <a:t>Iorwerth</a:t>
            </a:r>
            <a:r>
              <a:rPr lang="en-US" sz="1200" b="0" i="0" kern="1200" dirty="0">
                <a:solidFill>
                  <a:schemeClr val="tx1"/>
                </a:solidFill>
                <a:latin typeface="+mn-lt"/>
                <a:ea typeface="+mn-ea"/>
                <a:cs typeface="+mn-cs"/>
              </a:rPr>
              <a:t> 11.</a:t>
            </a:r>
          </a:p>
          <a:p>
            <a:pPr fontAlgn="base"/>
            <a:r>
              <a:rPr lang="en-US" sz="1200" b="0" i="0" kern="1200" dirty="0" err="1">
                <a:solidFill>
                  <a:schemeClr val="tx1"/>
                </a:solidFill>
                <a:latin typeface="+mn-lt"/>
                <a:ea typeface="+mn-ea"/>
                <a:cs typeface="+mn-cs"/>
              </a:rPr>
              <a:t>Mr</a:t>
            </a:r>
            <a:r>
              <a:rPr lang="en-US" sz="1200" b="0" i="0" kern="1200" dirty="0">
                <a:solidFill>
                  <a:schemeClr val="tx1"/>
                </a:solidFill>
                <a:latin typeface="+mn-lt"/>
                <a:ea typeface="+mn-ea"/>
                <a:cs typeface="+mn-cs"/>
              </a:rPr>
              <a:t> </a:t>
            </a:r>
            <a:r>
              <a:rPr lang="en-US" sz="1200" b="0" i="0" kern="1200" dirty="0" err="1">
                <a:solidFill>
                  <a:schemeClr val="tx1"/>
                </a:solidFill>
                <a:latin typeface="+mn-lt"/>
                <a:ea typeface="+mn-ea"/>
                <a:cs typeface="+mn-cs"/>
              </a:rPr>
              <a:t>Gething's</a:t>
            </a:r>
            <a:r>
              <a:rPr lang="en-US" sz="1200" b="0" i="0" kern="1200" dirty="0">
                <a:solidFill>
                  <a:schemeClr val="tx1"/>
                </a:solidFill>
                <a:latin typeface="+mn-lt"/>
                <a:ea typeface="+mn-ea"/>
                <a:cs typeface="+mn-cs"/>
              </a:rPr>
              <a:t> name was then sent to the King who gave his approval, allowing the new first minister to officially take office.</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75</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https://www.flickr.com/photos/romanpopelar/51663499408</a:t>
            </a:r>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78</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https://commons.wikimedia.org/wiki/File:The_Royal_Mint,_Llantrisant.jpg</a:t>
            </a:r>
          </a:p>
        </p:txBody>
      </p:sp>
      <p:sp>
        <p:nvSpPr>
          <p:cNvPr id="4" name="Slide Number Placeholder 3"/>
          <p:cNvSpPr>
            <a:spLocks noGrp="1"/>
          </p:cNvSpPr>
          <p:nvPr>
            <p:ph type="sldNum" sz="quarter" idx="10"/>
          </p:nvPr>
        </p:nvSpPr>
        <p:spPr/>
        <p:txBody>
          <a:bodyPr/>
          <a:lstStyle/>
          <a:p>
            <a:fld id="{C6011BD7-2718-452B-A1E4-9956A54E23C9}" type="slidenum">
              <a:rPr lang="en-US" smtClean="0"/>
              <a:pPr/>
              <a:t>79</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https://commons.wikimedia.org/wiki/File:Boggy_pool_on_the_plateau_between_the_Plynlimon_tops_-_geograph.org.uk_-_182516.jpg</a:t>
            </a:r>
          </a:p>
        </p:txBody>
      </p:sp>
      <p:sp>
        <p:nvSpPr>
          <p:cNvPr id="4" name="Slide Number Placeholder 3"/>
          <p:cNvSpPr>
            <a:spLocks noGrp="1"/>
          </p:cNvSpPr>
          <p:nvPr>
            <p:ph type="sldNum" sz="quarter" idx="10"/>
          </p:nvPr>
        </p:nvSpPr>
        <p:spPr/>
        <p:txBody>
          <a:bodyPr/>
          <a:lstStyle/>
          <a:p>
            <a:fld id="{C6011BD7-2718-452B-A1E4-9956A54E23C9}" type="slidenum">
              <a:rPr lang="en-US" smtClean="0"/>
              <a:pPr/>
              <a:t>80</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https://commons.wikimedia.org/wiki/File:Ynys_Gored_Goch_in_the_Menai_Strait_between_Gwynedd_and_Anglesey_in_Wales_%28Cymru%29_23.jpg</a:t>
            </a:r>
          </a:p>
        </p:txBody>
      </p:sp>
      <p:sp>
        <p:nvSpPr>
          <p:cNvPr id="4" name="Slide Number Placeholder 3"/>
          <p:cNvSpPr>
            <a:spLocks noGrp="1"/>
          </p:cNvSpPr>
          <p:nvPr>
            <p:ph type="sldNum" sz="quarter" idx="10"/>
          </p:nvPr>
        </p:nvSpPr>
        <p:spPr/>
        <p:txBody>
          <a:bodyPr/>
          <a:lstStyle/>
          <a:p>
            <a:fld id="{C6011BD7-2718-452B-A1E4-9956A54E23C9}" type="slidenum">
              <a:rPr lang="en-US" smtClean="0"/>
              <a:pPr/>
              <a:t>81</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https://commons.wikimedia.org/wiki/File:Location_map_United_Kingdom_Shrewsbury_Central.png</a:t>
            </a:r>
          </a:p>
        </p:txBody>
      </p:sp>
      <p:sp>
        <p:nvSpPr>
          <p:cNvPr id="4" name="Slide Number Placeholder 3"/>
          <p:cNvSpPr>
            <a:spLocks noGrp="1"/>
          </p:cNvSpPr>
          <p:nvPr>
            <p:ph type="sldNum" sz="quarter" idx="10"/>
          </p:nvPr>
        </p:nvSpPr>
        <p:spPr/>
        <p:txBody>
          <a:bodyPr/>
          <a:lstStyle/>
          <a:p>
            <a:fld id="{C6011BD7-2718-452B-A1E4-9956A54E23C9}" type="slidenum">
              <a:rPr lang="en-US" smtClean="0"/>
              <a:pPr/>
              <a:t>82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Source: Visit Wales</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https://eu-assets.simpleview-europe.com/visitmidwales/imageresizer/?image=%2Fdmsimgs%2Fpistyll-rhaeadr-01_1547686446.jpg&amp;action=ProductDetailImage</a:t>
            </a:r>
            <a:r>
              <a:rPr lang="en-GB"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Source</a:t>
            </a:r>
            <a:r>
              <a:rPr lang="en-GB"/>
              <a:t>: Cadw</a:t>
            </a: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a:t>https://cadw.gov.wales/visit/places-to-visit/castell-conwy</a:t>
            </a:r>
            <a:endParaRPr lang="en-GB"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https://creazilla.com/nodes/38635-tsunami-disaster-clipart</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583A583-C1B0-4D9E-8E44-BDEF30509612}"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83A583-C1B0-4D9E-8E44-BDEF30509612}"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83A583-C1B0-4D9E-8E44-BDEF30509612}"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83A583-C1B0-4D9E-8E44-BDEF30509612}"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83A583-C1B0-4D9E-8E44-BDEF30509612}" type="datetimeFigureOut">
              <a:rPr lang="en-US" smtClean="0"/>
              <a:pPr/>
              <a:t>9/27/2024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83A583-C1B0-4D9E-8E44-BDEF30509612}" type="datetimeFigureOut">
              <a:rPr lang="en-US" smtClean="0"/>
              <a:pPr/>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583A583-C1B0-4D9E-8E44-BDEF30509612}" type="datetimeFigureOut">
              <a:rPr lang="en-US" smtClean="0"/>
              <a:pPr/>
              <a:t>9/27/2024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583A583-C1B0-4D9E-8E44-BDEF30509612}" type="datetimeFigureOut">
              <a:rPr lang="en-US" smtClean="0"/>
              <a:pPr/>
              <a:t>9/27/2024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83A583-C1B0-4D9E-8E44-BDEF30509612}" type="datetimeFigureOut">
              <a:rPr lang="en-US" smtClean="0"/>
              <a:pPr/>
              <a:t>9/27/2024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83A583-C1B0-4D9E-8E44-BDEF30509612}" type="datetimeFigureOut">
              <a:rPr lang="en-US" smtClean="0"/>
              <a:pPr/>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83A583-C1B0-4D9E-8E44-BDEF30509612}" type="datetimeFigureOut">
              <a:rPr lang="en-US" smtClean="0"/>
              <a:pPr/>
              <a:t>9/27/2024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41A6C4-B407-4678-884C-7357EA69015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83A583-C1B0-4D9E-8E44-BDEF30509612}" type="datetimeFigureOut">
              <a:rPr lang="en-US" smtClean="0"/>
              <a:pPr/>
              <a:t>9/27/2024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41A6C4-B407-4678-884C-7357EA69015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CAcQjRw&amp;url=https://emmalkerr.wordpress.com/links/&amp;ei=bcwrVeyCKsrZ7AbCz4HYBg&amp;bvm=bv.90491159,d.ZGU&amp;psig=AFQjCNFgV7Csi17J--Q6lj8mXKrofw_-BA&amp;ust=1429020138267576" TargetMode="External"/><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7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7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80.jpeg"/></Relationships>
</file>

<file path=ppt/slides/_rels/slide7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81.jpeg"/></Relationships>
</file>

<file path=ppt/slides/_rels/slide7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83.png"/></Relationships>
</file>

<file path=ppt/slides/_rels/slide7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5776" y="1916832"/>
            <a:ext cx="4371975" cy="4532422"/>
          </a:xfrm>
        </p:spPr>
        <p:txBody>
          <a:bodyPr>
            <a:normAutofit fontScale="90000"/>
          </a:bodyPr>
          <a:lstStyle/>
          <a:p>
            <a:r>
              <a:rPr lang="en-GB" b="1" dirty="0"/>
              <a:t>WELCOME!</a:t>
            </a:r>
            <a:br>
              <a:rPr lang="en-GB" dirty="0"/>
            </a:br>
            <a:br>
              <a:rPr lang="en-GB" dirty="0"/>
            </a:br>
            <a:r>
              <a:rPr lang="en-GB" dirty="0" err="1"/>
              <a:t>WelshWise</a:t>
            </a:r>
            <a:r>
              <a:rPr lang="en-GB" dirty="0"/>
              <a:t> Quiz 2024</a:t>
            </a:r>
            <a:br>
              <a:rPr lang="en-GB" dirty="0"/>
            </a:br>
            <a:br>
              <a:rPr lang="en-GB" dirty="0"/>
            </a:br>
            <a:r>
              <a:rPr lang="en-US" dirty="0" err="1">
                <a:latin typeface="+mn-lt"/>
              </a:rPr>
              <a:t>Cwis</a:t>
            </a:r>
            <a:r>
              <a:rPr lang="en-US" dirty="0">
                <a:latin typeface="+mn-lt"/>
              </a:rPr>
              <a:t> ‘</a:t>
            </a:r>
            <a:r>
              <a:rPr lang="en-US" dirty="0" err="1">
                <a:latin typeface="+mn-lt"/>
              </a:rPr>
              <a:t>WelshWise</a:t>
            </a:r>
            <a:r>
              <a:rPr lang="en-US" dirty="0">
                <a:latin typeface="+mn-lt"/>
              </a:rPr>
              <a:t>’ 2024</a:t>
            </a:r>
            <a:br>
              <a:rPr lang="en-US" dirty="0">
                <a:latin typeface="+mn-lt"/>
              </a:rPr>
            </a:br>
            <a:br>
              <a:rPr lang="en-US" dirty="0">
                <a:latin typeface="+mn-lt"/>
              </a:rPr>
            </a:br>
            <a:r>
              <a:rPr lang="en-GB" b="1" dirty="0"/>
              <a:t>CROESO!</a:t>
            </a:r>
            <a:br>
              <a:rPr lang="en-US" dirty="0">
                <a:latin typeface="+mn-lt"/>
              </a:rPr>
            </a:br>
            <a:endParaRPr lang="en-GB" dirty="0">
              <a:latin typeface="+mn-lt"/>
            </a:endParaRPr>
          </a:p>
        </p:txBody>
      </p:sp>
      <p:pic>
        <p:nvPicPr>
          <p:cNvPr id="1026" name="Picture 2" descr="F:\SIG Wales\WSIG (2)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6484" y="423608"/>
            <a:ext cx="2007808" cy="192527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ymru Button Badges">
            <a:extLst>
              <a:ext uri="{FF2B5EF4-FFF2-40B4-BE49-F238E27FC236}">
                <a16:creationId xmlns:a16="http://schemas.microsoft.com/office/drawing/2014/main" id="{93B69AB0-281A-4293-8B1F-E80760CBE7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6916" y="-1"/>
            <a:ext cx="2494164" cy="2492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88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7544" y="404664"/>
            <a:ext cx="8229600" cy="792088"/>
          </a:xfrm>
        </p:spPr>
        <p:txBody>
          <a:bodyPr>
            <a:normAutofit/>
          </a:bodyPr>
          <a:lstStyle/>
          <a:p>
            <a:pPr algn="l"/>
            <a:r>
              <a:rPr lang="en-US" sz="3200" b="1" dirty="0"/>
              <a:t>7.  Which waterfall</a:t>
            </a:r>
            <a:r>
              <a:rPr lang="en-US" sz="3200" b="1"/>
              <a:t>? / Pa raeadr?</a:t>
            </a:r>
            <a:endParaRPr lang="en-US" sz="3200" b="1" dirty="0"/>
          </a:p>
        </p:txBody>
      </p:sp>
      <p:pic>
        <p:nvPicPr>
          <p:cNvPr id="4" name="Picture 2" descr="An image of Pistyll Rhaeadr Waterfal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9" y="1424995"/>
            <a:ext cx="7664292" cy="4476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663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7544" y="404664"/>
            <a:ext cx="8229600" cy="792088"/>
          </a:xfrm>
        </p:spPr>
        <p:txBody>
          <a:bodyPr>
            <a:normAutofit/>
          </a:bodyPr>
          <a:lstStyle/>
          <a:p>
            <a:pPr algn="l"/>
            <a:r>
              <a:rPr lang="en-US" sz="3200" b="1" dirty="0"/>
              <a:t>8.  Which river</a:t>
            </a:r>
            <a:r>
              <a:rPr lang="en-US" sz="3200" b="1"/>
              <a:t>? / Pa afon?</a:t>
            </a:r>
            <a:endParaRPr lang="en-US" sz="3200" b="1" dirty="0"/>
          </a:p>
        </p:txBody>
      </p:sp>
      <p:pic>
        <p:nvPicPr>
          <p:cNvPr id="2050" name="Picture 2" descr="Castell Conwy | Cadw">
            <a:extLst>
              <a:ext uri="{FF2B5EF4-FFF2-40B4-BE49-F238E27FC236}">
                <a16:creationId xmlns:a16="http://schemas.microsoft.com/office/drawing/2014/main" id="{57A20143-D5D9-4187-AA7C-E2540DBB3A2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122"/>
          <a:stretch/>
        </p:blipFill>
        <p:spPr bwMode="auto">
          <a:xfrm>
            <a:off x="1907704" y="1222067"/>
            <a:ext cx="5715000" cy="5079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663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75D6A8-8200-4B22-AA53-193C94A05C5D}"/>
              </a:ext>
            </a:extLst>
          </p:cNvPr>
          <p:cNvSpPr>
            <a:spLocks noGrp="1"/>
          </p:cNvSpPr>
          <p:nvPr>
            <p:ph type="title"/>
          </p:nvPr>
        </p:nvSpPr>
        <p:spPr>
          <a:xfrm>
            <a:off x="495584" y="610786"/>
            <a:ext cx="7886700" cy="1325563"/>
          </a:xfrm>
        </p:spPr>
        <p:txBody>
          <a:bodyPr>
            <a:normAutofit fontScale="90000"/>
          </a:bodyPr>
          <a:lstStyle/>
          <a:p>
            <a:pPr algn="ctr"/>
            <a:r>
              <a:rPr lang="en-US" b="1" dirty="0">
                <a:latin typeface="+mn-lt"/>
              </a:rPr>
              <a:t>Round 2</a:t>
            </a:r>
            <a:br>
              <a:rPr lang="en-US" b="1" dirty="0">
                <a:latin typeface="+mn-lt"/>
              </a:rPr>
            </a:br>
            <a:r>
              <a:rPr lang="en-US" b="1" dirty="0">
                <a:latin typeface="+mn-lt"/>
              </a:rPr>
              <a:t>Natural Disasters</a:t>
            </a:r>
            <a:endParaRPr lang="en-GB" b="1" dirty="0">
              <a:latin typeface="+mn-lt"/>
            </a:endParaRPr>
          </a:p>
        </p:txBody>
      </p:sp>
      <p:sp>
        <p:nvSpPr>
          <p:cNvPr id="6" name="Title 4">
            <a:extLst>
              <a:ext uri="{FF2B5EF4-FFF2-40B4-BE49-F238E27FC236}">
                <a16:creationId xmlns:a16="http://schemas.microsoft.com/office/drawing/2014/main" id="{3DB8EEFD-0701-4499-95E5-CB2DAA19A25A}"/>
              </a:ext>
            </a:extLst>
          </p:cNvPr>
          <p:cNvSpPr txBox="1">
            <a:spLocks/>
          </p:cNvSpPr>
          <p:nvPr/>
        </p:nvSpPr>
        <p:spPr>
          <a:xfrm>
            <a:off x="495584" y="4514781"/>
            <a:ext cx="78867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latin typeface="+mn-lt"/>
              </a:rPr>
              <a:t>Rownd</a:t>
            </a:r>
            <a:r>
              <a:rPr lang="en-US" sz="4000" b="1">
                <a:latin typeface="+mn-lt"/>
              </a:rPr>
              <a:t> 2</a:t>
            </a:r>
          </a:p>
          <a:p>
            <a:pPr algn="ctr"/>
            <a:r>
              <a:rPr lang="en-US" sz="4000" b="1">
                <a:latin typeface="+mn-lt"/>
              </a:rPr>
              <a:t>Peryglon Naturiol</a:t>
            </a:r>
            <a:endParaRPr lang="en-US" sz="4000" b="1" dirty="0">
              <a:latin typeface="+mn-lt"/>
            </a:endParaRPr>
          </a:p>
        </p:txBody>
      </p:sp>
      <p:sp>
        <p:nvSpPr>
          <p:cNvPr id="3" name="Rectangle 2">
            <a:extLst>
              <a:ext uri="{FF2B5EF4-FFF2-40B4-BE49-F238E27FC236}">
                <a16:creationId xmlns:a16="http://schemas.microsoft.com/office/drawing/2014/main" id="{AB9D5F9E-96AF-5A10-D37A-25CECF34B549}"/>
              </a:ext>
            </a:extLst>
          </p:cNvPr>
          <p:cNvSpPr>
            <a:spLocks noChangeArrowheads="1"/>
          </p:cNvSpPr>
          <p:nvPr/>
        </p:nvSpPr>
        <p:spPr bwMode="auto">
          <a:xfrm>
            <a:off x="114300" y="258526"/>
            <a:ext cx="65" cy="2449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y-GB" altLang="en-US" sz="1800" b="0" i="0" u="none" strike="noStrike" cap="none" normalizeH="0" baseline="0">
              <a:ln>
                <a:noFill/>
              </a:ln>
              <a:solidFill>
                <a:schemeClr val="tx1"/>
              </a:solidFill>
              <a:effectLst/>
              <a:latin typeface="Arial" panose="020B0604020202020204" pitchFamily="34" charset="0"/>
            </a:endParaRPr>
          </a:p>
        </p:txBody>
      </p:sp>
      <p:sp>
        <p:nvSpPr>
          <p:cNvPr id="1026" name="AutoShape 2" descr="Free Stock Photo of Disaster, flood risk, home, storm, water vector icon |  Download Free Images and Free Illustrations"/>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9" name="AutoShape 5" descr="Tsunami Disaster clipart"/>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p:cNvPicPr>
            <a:picLocks noChangeAspect="1" noChangeArrowheads="1"/>
          </p:cNvPicPr>
          <p:nvPr/>
        </p:nvPicPr>
        <p:blipFill>
          <a:blip r:embed="rId3" cstate="print"/>
          <a:srcRect/>
          <a:stretch>
            <a:fillRect/>
          </a:stretch>
        </p:blipFill>
        <p:spPr bwMode="auto">
          <a:xfrm>
            <a:off x="2699792" y="1988840"/>
            <a:ext cx="3634532" cy="2368738"/>
          </a:xfrm>
          <a:prstGeom prst="rect">
            <a:avLst/>
          </a:prstGeom>
          <a:noFill/>
          <a:ln w="9525">
            <a:noFill/>
            <a:miter lim="800000"/>
            <a:headEnd/>
            <a:tailEnd/>
          </a:ln>
          <a:effectLst/>
        </p:spPr>
      </p:pic>
    </p:spTree>
    <p:extLst>
      <p:ext uri="{BB962C8B-B14F-4D97-AF65-F5344CB8AC3E}">
        <p14:creationId xmlns:p14="http://schemas.microsoft.com/office/powerpoint/2010/main" val="2105350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8F0542-2101-90EF-A353-5833065BF589}"/>
              </a:ext>
            </a:extLst>
          </p:cNvPr>
          <p:cNvSpPr>
            <a:spLocks noGrp="1"/>
          </p:cNvSpPr>
          <p:nvPr>
            <p:ph type="title"/>
          </p:nvPr>
        </p:nvSpPr>
        <p:spPr>
          <a:xfrm>
            <a:off x="323528" y="437071"/>
            <a:ext cx="8892480" cy="1080120"/>
          </a:xfrm>
        </p:spPr>
        <p:txBody>
          <a:bodyPr>
            <a:normAutofit fontScale="90000"/>
          </a:bodyPr>
          <a:lstStyle/>
          <a:p>
            <a:pPr algn="l"/>
            <a:r>
              <a:rPr lang="en-US" sz="3200" b="0" i="0">
                <a:solidFill>
                  <a:srgbClr val="202124"/>
                </a:solidFill>
                <a:effectLst/>
                <a:latin typeface="+mn-lt"/>
                <a:cs typeface="Arial" pitchFamily="34" charset="0"/>
              </a:rPr>
              <a:t>1.</a:t>
            </a:r>
            <a:br>
              <a:rPr lang="en-US" sz="3200" b="0" i="0">
                <a:solidFill>
                  <a:srgbClr val="202124"/>
                </a:solidFill>
                <a:effectLst/>
                <a:latin typeface="+mn-lt"/>
                <a:cs typeface="Arial" pitchFamily="34" charset="0"/>
              </a:rPr>
            </a:br>
            <a:r>
              <a:rPr lang="en-US" sz="3200" b="0" i="0">
                <a:solidFill>
                  <a:srgbClr val="202124"/>
                </a:solidFill>
                <a:effectLst/>
                <a:latin typeface="+mn-lt"/>
                <a:cs typeface="Arial" pitchFamily="34" charset="0"/>
              </a:rPr>
              <a:t>Which </a:t>
            </a:r>
            <a:r>
              <a:rPr lang="en-US" sz="3200" b="0" i="0" dirty="0">
                <a:solidFill>
                  <a:srgbClr val="202124"/>
                </a:solidFill>
                <a:effectLst/>
                <a:latin typeface="+mn-lt"/>
                <a:cs typeface="Arial" pitchFamily="34" charset="0"/>
              </a:rPr>
              <a:t>severe storm affected Wales </a:t>
            </a:r>
            <a:r>
              <a:rPr lang="en-US" sz="3200" b="0" i="0">
                <a:solidFill>
                  <a:srgbClr val="202124"/>
                </a:solidFill>
                <a:effectLst/>
                <a:latin typeface="+mn-lt"/>
                <a:cs typeface="Arial" pitchFamily="34" charset="0"/>
              </a:rPr>
              <a:t>in January 2024?</a:t>
            </a:r>
            <a:br>
              <a:rPr lang="en-US" sz="3200" b="0" i="0">
                <a:solidFill>
                  <a:srgbClr val="202124"/>
                </a:solidFill>
                <a:effectLst/>
                <a:latin typeface="+mn-lt"/>
                <a:cs typeface="Arial" pitchFamily="34" charset="0"/>
              </a:rPr>
            </a:br>
            <a:r>
              <a:rPr lang="en-US" sz="3200" i="1">
                <a:latin typeface="+mn-lt"/>
                <a:cs typeface="Arial" pitchFamily="34" charset="0"/>
              </a:rPr>
              <a:t>Pa storm effeithiodd ar Gymru yn Ionawr 2024?</a:t>
            </a:r>
            <a:endParaRPr lang="en-GB" sz="3200" i="1" dirty="0">
              <a:latin typeface="+mn-lt"/>
              <a:cs typeface="Arial" pitchFamily="34" charset="0"/>
            </a:endParaRPr>
          </a:p>
        </p:txBody>
      </p:sp>
      <p:pic>
        <p:nvPicPr>
          <p:cNvPr id="132098" name="Picture 2" descr="Aberystwyth Harbour - January 2014 storm © Ian Capper :: Geograph Britain  and Ireland"/>
          <p:cNvPicPr>
            <a:picLocks noChangeAspect="1" noChangeArrowheads="1"/>
          </p:cNvPicPr>
          <p:nvPr/>
        </p:nvPicPr>
        <p:blipFill>
          <a:blip r:embed="rId3" cstate="print"/>
          <a:srcRect/>
          <a:stretch>
            <a:fillRect/>
          </a:stretch>
        </p:blipFill>
        <p:spPr bwMode="auto">
          <a:xfrm>
            <a:off x="1259632" y="1988840"/>
            <a:ext cx="6367952" cy="4218769"/>
          </a:xfrm>
          <a:prstGeom prst="rect">
            <a:avLst/>
          </a:prstGeom>
          <a:noFill/>
        </p:spPr>
      </p:pic>
    </p:spTree>
    <p:extLst>
      <p:ext uri="{BB962C8B-B14F-4D97-AF65-F5344CB8AC3E}">
        <p14:creationId xmlns:p14="http://schemas.microsoft.com/office/powerpoint/2010/main" val="1942161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906A6-F92F-CD83-6742-15F2C21A6A7D}"/>
              </a:ext>
            </a:extLst>
          </p:cNvPr>
          <p:cNvSpPr>
            <a:spLocks noGrp="1"/>
          </p:cNvSpPr>
          <p:nvPr>
            <p:ph type="title"/>
          </p:nvPr>
        </p:nvSpPr>
        <p:spPr>
          <a:xfrm>
            <a:off x="368300" y="980728"/>
            <a:ext cx="8568952" cy="1325563"/>
          </a:xfrm>
        </p:spPr>
        <p:txBody>
          <a:bodyPr>
            <a:normAutofit fontScale="90000"/>
          </a:bodyPr>
          <a:lstStyle/>
          <a:p>
            <a:pPr algn="l"/>
            <a:r>
              <a:rPr lang="en-US" sz="3200" dirty="0"/>
              <a:t>2</a:t>
            </a:r>
            <a:r>
              <a:rPr lang="en-US" sz="3200"/>
              <a:t>. </a:t>
            </a:r>
            <a:br>
              <a:rPr lang="en-US" sz="3200"/>
            </a:br>
            <a:r>
              <a:rPr lang="en-US" sz="3200"/>
              <a:t>Which </a:t>
            </a:r>
            <a:r>
              <a:rPr lang="en-US" sz="3200" dirty="0"/>
              <a:t>tectonic natural disaster </a:t>
            </a:r>
            <a:r>
              <a:rPr lang="en-US" sz="3200"/>
              <a:t>do scientists predict </a:t>
            </a:r>
            <a:r>
              <a:rPr lang="en-US" sz="3200" dirty="0"/>
              <a:t>may affect coastal areas in Wales</a:t>
            </a:r>
            <a:r>
              <a:rPr lang="en-US" sz="3200"/>
              <a:t>? </a:t>
            </a:r>
            <a:br>
              <a:rPr lang="en-US" sz="3200"/>
            </a:br>
            <a:r>
              <a:rPr lang="en-US" sz="3200" i="1"/>
              <a:t>Pa drychineb dectonig allai effeithio ar arfordir Cymru yn </a:t>
            </a:r>
            <a:r>
              <a:rPr lang="en-US" sz="3200" i="1">
                <a:latin typeface="Calibri" panose="020F0502020204030204" pitchFamily="34" charset="0"/>
                <a:cs typeface="Calibri" panose="020F0502020204030204" pitchFamily="34" charset="0"/>
              </a:rPr>
              <a:t>ô</a:t>
            </a:r>
            <a:r>
              <a:rPr lang="en-US" sz="3200" i="1"/>
              <a:t>l gwyddonwyr?</a:t>
            </a:r>
            <a:endParaRPr lang="en-GB" sz="3200" i="1" dirty="0"/>
          </a:p>
        </p:txBody>
      </p:sp>
      <p:sp>
        <p:nvSpPr>
          <p:cNvPr id="13314" name="AutoShape 2" descr="Storm surge © David Baird cc-by-sa/2.0 :: Geograph Britain and Irela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316" name="AutoShape 4" descr="Storm surg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3318" name="AutoShape 6" descr="Storm surg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482" name="AutoShape 2" descr="File:Tsunami wave hitting city.svg - Wikimedia Comm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484" name="Picture 4" descr="File:Tsunami wave hitting city.svg"/>
          <p:cNvPicPr>
            <a:picLocks noChangeAspect="1" noChangeArrowheads="1"/>
          </p:cNvPicPr>
          <p:nvPr/>
        </p:nvPicPr>
        <p:blipFill>
          <a:blip r:embed="rId3" cstate="print"/>
          <a:srcRect/>
          <a:stretch>
            <a:fillRect/>
          </a:stretch>
        </p:blipFill>
        <p:spPr bwMode="auto">
          <a:xfrm>
            <a:off x="1475655" y="3068960"/>
            <a:ext cx="6702127" cy="3024336"/>
          </a:xfrm>
          <a:prstGeom prst="rect">
            <a:avLst/>
          </a:prstGeom>
          <a:noFill/>
        </p:spPr>
      </p:pic>
    </p:spTree>
    <p:extLst>
      <p:ext uri="{BB962C8B-B14F-4D97-AF65-F5344CB8AC3E}">
        <p14:creationId xmlns:p14="http://schemas.microsoft.com/office/powerpoint/2010/main" val="769180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2373E-0EFD-5BC4-EC43-2EE587BCF836}"/>
              </a:ext>
            </a:extLst>
          </p:cNvPr>
          <p:cNvSpPr>
            <a:spLocks noGrp="1"/>
          </p:cNvSpPr>
          <p:nvPr>
            <p:ph type="title"/>
          </p:nvPr>
        </p:nvSpPr>
        <p:spPr>
          <a:xfrm>
            <a:off x="368300" y="620688"/>
            <a:ext cx="8496944" cy="1325563"/>
          </a:xfrm>
        </p:spPr>
        <p:txBody>
          <a:bodyPr>
            <a:normAutofit fontScale="90000"/>
          </a:bodyPr>
          <a:lstStyle/>
          <a:p>
            <a:pPr algn="l"/>
            <a:r>
              <a:rPr lang="en-US" sz="3600" dirty="0">
                <a:latin typeface="+mn-lt"/>
              </a:rPr>
              <a:t>3</a:t>
            </a:r>
            <a:r>
              <a:rPr lang="en-US" sz="3600">
                <a:latin typeface="+mn-lt"/>
              </a:rPr>
              <a:t>. </a:t>
            </a:r>
            <a:br>
              <a:rPr lang="en-US" sz="3600">
                <a:latin typeface="+mn-lt"/>
              </a:rPr>
            </a:br>
            <a:r>
              <a:rPr lang="en-US" sz="3600">
                <a:latin typeface="+mn-lt"/>
              </a:rPr>
              <a:t>Which </a:t>
            </a:r>
            <a:r>
              <a:rPr lang="en-US" sz="3600" dirty="0">
                <a:latin typeface="+mn-lt"/>
              </a:rPr>
              <a:t>oil tanker caused an </a:t>
            </a:r>
            <a:r>
              <a:rPr lang="en-US" sz="3600">
                <a:latin typeface="+mn-lt"/>
              </a:rPr>
              <a:t>environmental disaster </a:t>
            </a:r>
            <a:r>
              <a:rPr lang="en-US" sz="3600" dirty="0">
                <a:latin typeface="+mn-lt"/>
              </a:rPr>
              <a:t>off the </a:t>
            </a:r>
            <a:r>
              <a:rPr lang="en-US" sz="3600" err="1">
                <a:latin typeface="+mn-lt"/>
              </a:rPr>
              <a:t>Pembrokeshire</a:t>
            </a:r>
            <a:r>
              <a:rPr lang="en-US" sz="3600">
                <a:latin typeface="+mn-lt"/>
              </a:rPr>
              <a:t> coastline in 1996?</a:t>
            </a:r>
            <a:br>
              <a:rPr lang="en-US" sz="3600">
                <a:latin typeface="+mn-lt"/>
              </a:rPr>
            </a:br>
            <a:r>
              <a:rPr lang="en-US" sz="3600" i="1">
                <a:latin typeface="+mn-lt"/>
              </a:rPr>
              <a:t>Pa dancer olew suddodd oddi ar arfordir Penfro yn 1996 gan achosi trychineb amgylcheddol?</a:t>
            </a:r>
            <a:endParaRPr lang="en-GB" i="1" dirty="0"/>
          </a:p>
        </p:txBody>
      </p:sp>
      <p:sp>
        <p:nvSpPr>
          <p:cNvPr id="11266" name="AutoShape 2" descr="Torrey Canyon oil spill: The day the sea turned black - BBC News"/>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Maritime Environmental Disaster Oil Spill - Vector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70" name="AutoShape 6" descr="Maritime Environmental Disaster Oil Spill - Vector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272" name="Picture 8" descr="Maritime Disaster Sinking Ship - Vector Image"/>
          <p:cNvPicPr>
            <a:picLocks noChangeAspect="1" noChangeArrowheads="1"/>
          </p:cNvPicPr>
          <p:nvPr/>
        </p:nvPicPr>
        <p:blipFill>
          <a:blip r:embed="rId3" cstate="print"/>
          <a:srcRect/>
          <a:stretch>
            <a:fillRect/>
          </a:stretch>
        </p:blipFill>
        <p:spPr bwMode="auto">
          <a:xfrm>
            <a:off x="1259632" y="2564904"/>
            <a:ext cx="6899190" cy="3888432"/>
          </a:xfrm>
          <a:prstGeom prst="rect">
            <a:avLst/>
          </a:prstGeom>
          <a:noFill/>
        </p:spPr>
      </p:pic>
    </p:spTree>
    <p:extLst>
      <p:ext uri="{BB962C8B-B14F-4D97-AF65-F5344CB8AC3E}">
        <p14:creationId xmlns:p14="http://schemas.microsoft.com/office/powerpoint/2010/main" val="3498046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516" y="1052736"/>
            <a:ext cx="8712968" cy="1143000"/>
          </a:xfrm>
        </p:spPr>
        <p:txBody>
          <a:bodyPr>
            <a:noAutofit/>
          </a:bodyPr>
          <a:lstStyle/>
          <a:p>
            <a:pPr algn="l"/>
            <a:br>
              <a:rPr lang="en-US" sz="3200"/>
            </a:br>
            <a:r>
              <a:rPr lang="en-US" sz="3200"/>
              <a:t>4.</a:t>
            </a:r>
            <a:br>
              <a:rPr lang="en-US" sz="3200"/>
            </a:br>
            <a:r>
              <a:rPr lang="en-US" sz="3200"/>
              <a:t>In </a:t>
            </a:r>
            <a:r>
              <a:rPr lang="en-US" sz="3200" dirty="0"/>
              <a:t>1990 where did a storm plus spring </a:t>
            </a:r>
            <a:r>
              <a:rPr lang="en-US" sz="3200"/>
              <a:t>tide force </a:t>
            </a:r>
            <a:r>
              <a:rPr lang="en-US" sz="3200" dirty="0"/>
              <a:t>a sea wall to collapse and cause </a:t>
            </a:r>
            <a:r>
              <a:rPr lang="en-US" sz="3200"/>
              <a:t>severe flooding? </a:t>
            </a:r>
            <a:br>
              <a:rPr lang="en-US" sz="3200"/>
            </a:br>
            <a:r>
              <a:rPr lang="en-US" sz="3200" i="1"/>
              <a:t>Yn 1990, ymhle yr achosodd storm a llanw uchel i amddiffynfeydd ddymchwel gan achosi llifogydd difrifol?</a:t>
            </a:r>
            <a:br>
              <a:rPr lang="en-US" sz="3200"/>
            </a:br>
            <a:endParaRPr lang="en-US" sz="3200" dirty="0"/>
          </a:p>
        </p:txBody>
      </p:sp>
      <p:pic>
        <p:nvPicPr>
          <p:cNvPr id="16386" name="Picture 2" descr="Archive image - Towyn floods 1990 | A stills image from BBC … | Flickr"/>
          <p:cNvPicPr>
            <a:picLocks noChangeAspect="1" noChangeArrowheads="1"/>
          </p:cNvPicPr>
          <p:nvPr/>
        </p:nvPicPr>
        <p:blipFill>
          <a:blip r:embed="rId3" cstate="print"/>
          <a:srcRect/>
          <a:stretch>
            <a:fillRect/>
          </a:stretch>
        </p:blipFill>
        <p:spPr bwMode="auto">
          <a:xfrm>
            <a:off x="2195736" y="2780928"/>
            <a:ext cx="4392488" cy="384782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F7081-52A7-94DE-2502-0FBE356EEF1F}"/>
              </a:ext>
            </a:extLst>
          </p:cNvPr>
          <p:cNvSpPr>
            <a:spLocks noGrp="1"/>
          </p:cNvSpPr>
          <p:nvPr>
            <p:ph type="title"/>
          </p:nvPr>
        </p:nvSpPr>
        <p:spPr>
          <a:xfrm>
            <a:off x="457200" y="692696"/>
            <a:ext cx="8229600" cy="1143000"/>
          </a:xfrm>
        </p:spPr>
        <p:txBody>
          <a:bodyPr>
            <a:normAutofit fontScale="90000"/>
          </a:bodyPr>
          <a:lstStyle/>
          <a:p>
            <a:pPr algn="l"/>
            <a:r>
              <a:rPr lang="en-US" sz="3200"/>
              <a:t>5.</a:t>
            </a:r>
            <a:br>
              <a:rPr lang="en-US" sz="3200"/>
            </a:br>
            <a:r>
              <a:rPr lang="en-US" sz="3200"/>
              <a:t>Which </a:t>
            </a:r>
            <a:r>
              <a:rPr lang="en-US" sz="3200" dirty="0"/>
              <a:t>natural hazard? Disaster? is thought by </a:t>
            </a:r>
            <a:br>
              <a:rPr lang="en-US" sz="3200"/>
            </a:br>
            <a:r>
              <a:rPr lang="en-US" sz="3200"/>
              <a:t>scientists  </a:t>
            </a:r>
            <a:r>
              <a:rPr lang="en-US" sz="3200" dirty="0"/>
              <a:t>to be Wales’s biggest </a:t>
            </a:r>
            <a:r>
              <a:rPr lang="en-US" sz="3200"/>
              <a:t>threat?</a:t>
            </a:r>
            <a:br>
              <a:rPr lang="en-US" sz="3200"/>
            </a:br>
            <a:r>
              <a:rPr lang="en-US" sz="3200" i="1"/>
              <a:t>Pa berygl neu drychineb naturiol yw bygythiad mwyaf i Gymru yn </a:t>
            </a:r>
            <a:r>
              <a:rPr lang="en-US" sz="3200" i="1">
                <a:latin typeface="Calibri" panose="020F0502020204030204" pitchFamily="34" charset="0"/>
                <a:cs typeface="Calibri" panose="020F0502020204030204" pitchFamily="34" charset="0"/>
              </a:rPr>
              <a:t>ô</a:t>
            </a:r>
            <a:r>
              <a:rPr lang="en-US" sz="3200" i="1"/>
              <a:t>l gwyddonwyr?</a:t>
            </a:r>
            <a:endParaRPr lang="en-GB" sz="3200" i="1" dirty="0"/>
          </a:p>
        </p:txBody>
      </p:sp>
      <p:pic>
        <p:nvPicPr>
          <p:cNvPr id="12290" name="Picture 2" descr="Flood Vector Art &amp; Graphics | freevector.com"/>
          <p:cNvPicPr>
            <a:picLocks noChangeAspect="1" noChangeArrowheads="1"/>
          </p:cNvPicPr>
          <p:nvPr/>
        </p:nvPicPr>
        <p:blipFill>
          <a:blip r:embed="rId3" cstate="print"/>
          <a:srcRect/>
          <a:stretch>
            <a:fillRect/>
          </a:stretch>
        </p:blipFill>
        <p:spPr bwMode="auto">
          <a:xfrm>
            <a:off x="2987824" y="2777097"/>
            <a:ext cx="3168352" cy="3412071"/>
          </a:xfrm>
          <a:prstGeom prst="rect">
            <a:avLst/>
          </a:prstGeom>
          <a:noFill/>
          <a:ln>
            <a:solidFill>
              <a:schemeClr val="tx1"/>
            </a:solidFill>
          </a:ln>
        </p:spPr>
      </p:pic>
    </p:spTree>
    <p:extLst>
      <p:ext uri="{BB962C8B-B14F-4D97-AF65-F5344CB8AC3E}">
        <p14:creationId xmlns:p14="http://schemas.microsoft.com/office/powerpoint/2010/main" val="1280495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8F13-FD8D-2681-D115-0B365F3A030B}"/>
              </a:ext>
            </a:extLst>
          </p:cNvPr>
          <p:cNvSpPr>
            <a:spLocks noGrp="1"/>
          </p:cNvSpPr>
          <p:nvPr>
            <p:ph type="title"/>
          </p:nvPr>
        </p:nvSpPr>
        <p:spPr>
          <a:xfrm>
            <a:off x="628650" y="548680"/>
            <a:ext cx="7886700" cy="1325563"/>
          </a:xfrm>
        </p:spPr>
        <p:txBody>
          <a:bodyPr>
            <a:normAutofit fontScale="90000"/>
          </a:bodyPr>
          <a:lstStyle/>
          <a:p>
            <a:pPr algn="l"/>
            <a:r>
              <a:rPr lang="en-US" sz="3200" dirty="0"/>
              <a:t>6</a:t>
            </a:r>
            <a:r>
              <a:rPr lang="en-US" sz="3200"/>
              <a:t>. </a:t>
            </a:r>
            <a:br>
              <a:rPr lang="en-US" sz="3200"/>
            </a:br>
            <a:r>
              <a:rPr lang="en-US" sz="3200"/>
              <a:t>Which </a:t>
            </a:r>
            <a:r>
              <a:rPr lang="en-US" sz="3200" dirty="0"/>
              <a:t>Welsh mining village suffered </a:t>
            </a:r>
            <a:r>
              <a:rPr lang="en-US" sz="3200"/>
              <a:t>a catastrophic </a:t>
            </a:r>
            <a:r>
              <a:rPr lang="en-US" sz="3200" dirty="0"/>
              <a:t>landslide in October </a:t>
            </a:r>
            <a:r>
              <a:rPr lang="en-US" sz="3200"/>
              <a:t>1966?</a:t>
            </a:r>
            <a:br>
              <a:rPr lang="en-US" sz="3200"/>
            </a:br>
            <a:r>
              <a:rPr lang="en-US" sz="3200" i="1"/>
              <a:t>Pa bentref glofaol yng Nghymru brofodd drychineb gatastroffig ym mis Hydref 1966?</a:t>
            </a:r>
            <a:endParaRPr lang="en-GB" sz="3200" i="1" dirty="0"/>
          </a:p>
        </p:txBody>
      </p:sp>
      <p:sp>
        <p:nvSpPr>
          <p:cNvPr id="14338" name="AutoShape 2" descr="Aberfan and old coal tips © Tudor Williams :: Geograph Britain and Irela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4340" name="Picture 4" descr="Aberfan and old coal tips © Tudor Williams :: Geograph Britain and Ireland"/>
          <p:cNvPicPr>
            <a:picLocks noChangeAspect="1" noChangeArrowheads="1"/>
          </p:cNvPicPr>
          <p:nvPr/>
        </p:nvPicPr>
        <p:blipFill>
          <a:blip r:embed="rId3" cstate="print"/>
          <a:srcRect/>
          <a:stretch>
            <a:fillRect/>
          </a:stretch>
        </p:blipFill>
        <p:spPr bwMode="auto">
          <a:xfrm>
            <a:off x="1511660" y="2420888"/>
            <a:ext cx="6120680" cy="4131460"/>
          </a:xfrm>
          <a:prstGeom prst="rect">
            <a:avLst/>
          </a:prstGeom>
          <a:noFill/>
          <a:ln>
            <a:solidFill>
              <a:schemeClr val="tx1"/>
            </a:solidFill>
          </a:ln>
        </p:spPr>
      </p:pic>
    </p:spTree>
    <p:extLst>
      <p:ext uri="{BB962C8B-B14F-4D97-AF65-F5344CB8AC3E}">
        <p14:creationId xmlns:p14="http://schemas.microsoft.com/office/powerpoint/2010/main" val="4013168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37029-FF0A-5319-DF7F-A0F483F6F0FE}"/>
              </a:ext>
            </a:extLst>
          </p:cNvPr>
          <p:cNvSpPr>
            <a:spLocks noGrp="1"/>
          </p:cNvSpPr>
          <p:nvPr>
            <p:ph type="title"/>
          </p:nvPr>
        </p:nvSpPr>
        <p:spPr>
          <a:xfrm>
            <a:off x="185663" y="764704"/>
            <a:ext cx="8784976" cy="1143000"/>
          </a:xfrm>
        </p:spPr>
        <p:txBody>
          <a:bodyPr>
            <a:normAutofit fontScale="90000"/>
          </a:bodyPr>
          <a:lstStyle/>
          <a:p>
            <a:pPr algn="l"/>
            <a:r>
              <a:rPr lang="en-US" sz="3600" dirty="0">
                <a:latin typeface="+mn-lt"/>
              </a:rPr>
              <a:t>7</a:t>
            </a:r>
            <a:r>
              <a:rPr lang="en-US" sz="3600">
                <a:latin typeface="+mn-lt"/>
              </a:rPr>
              <a:t>. </a:t>
            </a:r>
            <a:br>
              <a:rPr lang="en-US" sz="3600">
                <a:latin typeface="+mn-lt"/>
              </a:rPr>
            </a:br>
            <a:r>
              <a:rPr lang="en-US" sz="3100">
                <a:latin typeface="+mn-lt"/>
              </a:rPr>
              <a:t>What </a:t>
            </a:r>
            <a:r>
              <a:rPr lang="en-US" sz="3100" dirty="0">
                <a:latin typeface="+mn-lt"/>
              </a:rPr>
              <a:t>type of natural disaster hit </a:t>
            </a:r>
            <a:r>
              <a:rPr lang="cy-GB" sz="3100" b="0" i="0">
                <a:solidFill>
                  <a:srgbClr val="202124"/>
                </a:solidFill>
                <a:effectLst/>
                <a:latin typeface="+mn-lt"/>
              </a:rPr>
              <a:t>Llŷn Peninsula </a:t>
            </a:r>
            <a:r>
              <a:rPr lang="cy-GB" sz="3100" b="0" i="0" dirty="0">
                <a:solidFill>
                  <a:srgbClr val="202124"/>
                </a:solidFill>
                <a:effectLst/>
                <a:latin typeface="+mn-lt"/>
              </a:rPr>
              <a:t>in </a:t>
            </a:r>
            <a:r>
              <a:rPr lang="cy-GB" sz="3100" b="0" i="0">
                <a:solidFill>
                  <a:srgbClr val="202124"/>
                </a:solidFill>
                <a:effectLst/>
                <a:latin typeface="+mn-lt"/>
              </a:rPr>
              <a:t>1984?</a:t>
            </a:r>
            <a:br>
              <a:rPr lang="cy-GB" sz="3100" b="0" i="0">
                <a:solidFill>
                  <a:srgbClr val="202124"/>
                </a:solidFill>
                <a:effectLst/>
                <a:latin typeface="+mn-lt"/>
              </a:rPr>
            </a:br>
            <a:r>
              <a:rPr lang="cy-GB" sz="3100" b="0" i="1">
                <a:solidFill>
                  <a:srgbClr val="202124"/>
                </a:solidFill>
                <a:effectLst/>
                <a:latin typeface="+mn-lt"/>
              </a:rPr>
              <a:t>Pa fath o drychineb naturiol brofodd Penrhyn Llŷn yn 1984?</a:t>
            </a:r>
            <a:br>
              <a:rPr lang="cy-GB" b="0" i="0" dirty="0">
                <a:solidFill>
                  <a:srgbClr val="202124"/>
                </a:solidFill>
                <a:effectLst/>
                <a:latin typeface="Google Sans"/>
              </a:rPr>
            </a:br>
            <a:endParaRPr lang="en-GB" dirty="0"/>
          </a:p>
        </p:txBody>
      </p:sp>
      <p:sp>
        <p:nvSpPr>
          <p:cNvPr id="10244" name="AutoShape 4" descr="Llyn Peninsula near Aberdaron | Ed Chadwick | Flick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46" name="AutoShape 6" descr="Llyn Peninsula near Aberdaron | Ed Chadwick | Flick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48" name="AutoShape 8" descr="Llyn Peninsula near Aberdaron | Ed Chadwick | Flick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49" name="Picture 9"/>
          <p:cNvPicPr>
            <a:picLocks noChangeAspect="1" noChangeArrowheads="1"/>
          </p:cNvPicPr>
          <p:nvPr/>
        </p:nvPicPr>
        <p:blipFill>
          <a:blip r:embed="rId3" cstate="print"/>
          <a:srcRect/>
          <a:stretch>
            <a:fillRect/>
          </a:stretch>
        </p:blipFill>
        <p:spPr bwMode="auto">
          <a:xfrm>
            <a:off x="1115616" y="2060848"/>
            <a:ext cx="6359872" cy="4176464"/>
          </a:xfrm>
          <a:prstGeom prst="rect">
            <a:avLst/>
          </a:prstGeom>
          <a:noFill/>
          <a:ln w="9525">
            <a:noFill/>
            <a:miter lim="800000"/>
            <a:headEnd/>
            <a:tailEnd/>
          </a:ln>
          <a:effectLst/>
        </p:spPr>
      </p:pic>
    </p:spTree>
    <p:extLst>
      <p:ext uri="{BB962C8B-B14F-4D97-AF65-F5344CB8AC3E}">
        <p14:creationId xmlns:p14="http://schemas.microsoft.com/office/powerpoint/2010/main" val="1042613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Text Box 2"/>
          <p:cNvSpPr txBox="1">
            <a:spLocks noChangeArrowheads="1"/>
          </p:cNvSpPr>
          <p:nvPr/>
        </p:nvSpPr>
        <p:spPr bwMode="auto">
          <a:xfrm>
            <a:off x="1763688" y="324123"/>
            <a:ext cx="4980031" cy="1255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10000"/>
              </a:lnSpc>
              <a:spcBef>
                <a:spcPct val="50000"/>
              </a:spcBef>
            </a:pPr>
            <a:r>
              <a:rPr lang="en-US" sz="2800" b="1" dirty="0">
                <a:latin typeface="Arial MT Bold" charset="0"/>
              </a:rPr>
              <a:t>         </a:t>
            </a:r>
            <a:r>
              <a:rPr lang="en-US" sz="2800" b="1" dirty="0" err="1">
                <a:latin typeface="Arial MT Bold" charset="0"/>
              </a:rPr>
              <a:t>WelshWise</a:t>
            </a:r>
            <a:r>
              <a:rPr lang="en-US" sz="2800" b="1" dirty="0">
                <a:latin typeface="Arial MT Bold" charset="0"/>
              </a:rPr>
              <a:t> Quiz 2024</a:t>
            </a:r>
          </a:p>
          <a:p>
            <a:pPr algn="ctr">
              <a:lnSpc>
                <a:spcPct val="110000"/>
              </a:lnSpc>
              <a:spcBef>
                <a:spcPct val="50000"/>
              </a:spcBef>
            </a:pPr>
            <a:r>
              <a:rPr lang="en-US" sz="2800" b="1" i="1" dirty="0">
                <a:latin typeface="Arial MT Bold" charset="0"/>
              </a:rPr>
              <a:t>       </a:t>
            </a:r>
            <a:r>
              <a:rPr lang="en-US" sz="2800" b="1" i="1" dirty="0" err="1">
                <a:latin typeface="Arial MT Bold" charset="0"/>
              </a:rPr>
              <a:t>Cwis</a:t>
            </a:r>
            <a:r>
              <a:rPr lang="en-US" sz="2800" b="1" i="1" dirty="0">
                <a:latin typeface="Arial MT Bold" charset="0"/>
              </a:rPr>
              <a:t> ‘</a:t>
            </a:r>
            <a:r>
              <a:rPr lang="en-US" sz="2800" b="1" i="1" dirty="0" err="1">
                <a:latin typeface="Arial MT Bold" charset="0"/>
              </a:rPr>
              <a:t>WelshWise</a:t>
            </a:r>
            <a:r>
              <a:rPr lang="en-US" sz="2800" b="1" i="1" dirty="0">
                <a:latin typeface="Arial MT Bold" charset="0"/>
              </a:rPr>
              <a:t>’ 2024</a:t>
            </a:r>
          </a:p>
        </p:txBody>
      </p:sp>
      <p:pic>
        <p:nvPicPr>
          <p:cNvPr id="4" name="Picture 2" descr="Image result for wales drag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8" y="324125"/>
            <a:ext cx="1166656" cy="12476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encrypted-tbn3.gstatic.com/images?q=tbn:ANd9GcRQfirlwQlNQMrWKmtrtlQTw5KqCFHrZSUk8HEKVPHRoov7pvRq">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18791" y="324123"/>
            <a:ext cx="896559" cy="116066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7"/>
          <p:cNvSpPr>
            <a:spLocks noGrp="1"/>
          </p:cNvSpPr>
          <p:nvPr>
            <p:ph sz="half" idx="1"/>
          </p:nvPr>
        </p:nvSpPr>
        <p:spPr>
          <a:xfrm>
            <a:off x="395536" y="1916832"/>
            <a:ext cx="4028945" cy="4525965"/>
          </a:xfrm>
        </p:spPr>
        <p:txBody>
          <a:bodyPr>
            <a:noAutofit/>
          </a:bodyPr>
          <a:lstStyle/>
          <a:p>
            <a:pPr>
              <a:lnSpc>
                <a:spcPct val="110000"/>
              </a:lnSpc>
              <a:spcBef>
                <a:spcPct val="50000"/>
              </a:spcBef>
            </a:pPr>
            <a:r>
              <a:rPr lang="en-US" sz="2000" dirty="0">
                <a:latin typeface="Arial MT Bold" charset="0"/>
              </a:rPr>
              <a:t>There are 8 rounds</a:t>
            </a:r>
          </a:p>
          <a:p>
            <a:pPr>
              <a:spcBef>
                <a:spcPct val="50000"/>
              </a:spcBef>
            </a:pPr>
            <a:r>
              <a:rPr lang="en-US" sz="2000" dirty="0">
                <a:latin typeface="Arial MT Bold" charset="0"/>
              </a:rPr>
              <a:t>Each round has 8 questions </a:t>
            </a:r>
          </a:p>
          <a:p>
            <a:pPr>
              <a:spcBef>
                <a:spcPct val="50000"/>
              </a:spcBef>
            </a:pPr>
            <a:r>
              <a:rPr lang="en-US" sz="2000" dirty="0">
                <a:latin typeface="Arial MT Bold" charset="0"/>
              </a:rPr>
              <a:t>Choose one round as your </a:t>
            </a:r>
            <a:r>
              <a:rPr lang="en-US" sz="2000" b="1" dirty="0">
                <a:solidFill>
                  <a:schemeClr val="hlink"/>
                </a:solidFill>
                <a:latin typeface="Arial MT Bold" charset="0"/>
              </a:rPr>
              <a:t>BONUS</a:t>
            </a:r>
            <a:r>
              <a:rPr lang="en-US" sz="2000" b="1" dirty="0">
                <a:latin typeface="Arial MT Bold" charset="0"/>
              </a:rPr>
              <a:t> </a:t>
            </a:r>
            <a:r>
              <a:rPr lang="en-US" sz="2000" dirty="0">
                <a:latin typeface="Arial MT Bold" charset="0"/>
              </a:rPr>
              <a:t>round. Any round can be chosen except the individual round.</a:t>
            </a:r>
          </a:p>
          <a:p>
            <a:pPr>
              <a:spcBef>
                <a:spcPct val="50000"/>
              </a:spcBef>
            </a:pPr>
            <a:r>
              <a:rPr lang="en-US" sz="2000" dirty="0">
                <a:latin typeface="Arial MT Bold" charset="0"/>
              </a:rPr>
              <a:t>You can only use your </a:t>
            </a:r>
            <a:r>
              <a:rPr lang="en-US" sz="2000" b="1" dirty="0">
                <a:solidFill>
                  <a:schemeClr val="hlink"/>
                </a:solidFill>
                <a:latin typeface="Arial MT Bold" charset="0"/>
              </a:rPr>
              <a:t>BONUS</a:t>
            </a:r>
            <a:r>
              <a:rPr lang="en-US" sz="2000" b="1" dirty="0">
                <a:latin typeface="Arial MT Bold" charset="0"/>
              </a:rPr>
              <a:t> </a:t>
            </a:r>
            <a:r>
              <a:rPr lang="en-US" sz="2000" dirty="0">
                <a:latin typeface="Arial MT Bold" charset="0"/>
              </a:rPr>
              <a:t>once. </a:t>
            </a:r>
          </a:p>
          <a:p>
            <a:pPr>
              <a:spcBef>
                <a:spcPct val="50000"/>
              </a:spcBef>
            </a:pPr>
            <a:r>
              <a:rPr lang="en-US" sz="2000" dirty="0">
                <a:latin typeface="Arial MT Bold" charset="0"/>
              </a:rPr>
              <a:t>The </a:t>
            </a:r>
            <a:r>
              <a:rPr lang="en-US" sz="2000" b="1" dirty="0">
                <a:solidFill>
                  <a:schemeClr val="hlink"/>
                </a:solidFill>
                <a:latin typeface="Arial MT Bold" charset="0"/>
              </a:rPr>
              <a:t>BONUS </a:t>
            </a:r>
            <a:r>
              <a:rPr lang="en-US" sz="2000" dirty="0">
                <a:latin typeface="Arial MT Bold" charset="0"/>
              </a:rPr>
              <a:t>round doubles your score for that round so chose wisely!</a:t>
            </a:r>
          </a:p>
          <a:p>
            <a:pPr>
              <a:spcBef>
                <a:spcPct val="50000"/>
              </a:spcBef>
              <a:buFontTx/>
              <a:buChar char="•"/>
            </a:pPr>
            <a:r>
              <a:rPr lang="en-US" sz="2000" b="1" dirty="0">
                <a:latin typeface="Arial MT Bold" charset="0"/>
              </a:rPr>
              <a:t>ENJOY YOURSELF!!</a:t>
            </a:r>
          </a:p>
        </p:txBody>
      </p:sp>
      <p:sp>
        <p:nvSpPr>
          <p:cNvPr id="9" name="Content Placeholder 8"/>
          <p:cNvSpPr>
            <a:spLocks noGrp="1"/>
          </p:cNvSpPr>
          <p:nvPr>
            <p:ph sz="half" idx="2"/>
          </p:nvPr>
        </p:nvSpPr>
        <p:spPr>
          <a:xfrm>
            <a:off x="4653846" y="1916832"/>
            <a:ext cx="4490154" cy="3960440"/>
          </a:xfrm>
        </p:spPr>
        <p:txBody>
          <a:bodyPr>
            <a:noAutofit/>
          </a:bodyPr>
          <a:lstStyle/>
          <a:p>
            <a:pPr>
              <a:spcBef>
                <a:spcPts val="1200"/>
              </a:spcBef>
            </a:pPr>
            <a:r>
              <a:rPr lang="en-US" sz="2000" i="1" dirty="0">
                <a:latin typeface="Arial MT Bold"/>
              </a:rPr>
              <a:t>Mae </a:t>
            </a:r>
            <a:r>
              <a:rPr lang="en-US" sz="2000" i="1" dirty="0" err="1">
                <a:latin typeface="Arial MT Bold"/>
              </a:rPr>
              <a:t>yna</a:t>
            </a:r>
            <a:r>
              <a:rPr lang="en-US" sz="2000" i="1" dirty="0">
                <a:latin typeface="Arial MT Bold"/>
              </a:rPr>
              <a:t> 8 </a:t>
            </a:r>
            <a:r>
              <a:rPr lang="en-US" sz="2000" i="1" dirty="0" err="1">
                <a:latin typeface="Arial MT Bold"/>
              </a:rPr>
              <a:t>rownd</a:t>
            </a:r>
            <a:endParaRPr lang="en-US" sz="2000" i="1" dirty="0">
              <a:latin typeface="Arial MT Bold"/>
            </a:endParaRPr>
          </a:p>
          <a:p>
            <a:pPr>
              <a:spcBef>
                <a:spcPts val="1200"/>
              </a:spcBef>
            </a:pPr>
            <a:r>
              <a:rPr lang="en-US" sz="2000" i="1" dirty="0">
                <a:latin typeface="Arial MT Bold"/>
              </a:rPr>
              <a:t>Mae </a:t>
            </a:r>
            <a:r>
              <a:rPr lang="en-US" sz="2000" i="1" dirty="0" err="1">
                <a:latin typeface="Arial MT Bold"/>
              </a:rPr>
              <a:t>gan</a:t>
            </a:r>
            <a:r>
              <a:rPr lang="en-US" sz="2000" i="1" dirty="0">
                <a:latin typeface="Arial MT Bold"/>
              </a:rPr>
              <a:t> bob </a:t>
            </a:r>
            <a:r>
              <a:rPr lang="en-US" sz="2000" i="1" dirty="0" err="1">
                <a:latin typeface="Arial MT Bold"/>
              </a:rPr>
              <a:t>rownd</a:t>
            </a:r>
            <a:r>
              <a:rPr lang="en-US" sz="2000" i="1" dirty="0">
                <a:latin typeface="Arial MT Bold"/>
              </a:rPr>
              <a:t> 8 </a:t>
            </a:r>
            <a:r>
              <a:rPr lang="en-US" sz="2000" i="1" dirty="0" err="1">
                <a:latin typeface="Arial MT Bold"/>
              </a:rPr>
              <a:t>cwestiwn</a:t>
            </a:r>
            <a:r>
              <a:rPr lang="en-US" sz="2000" i="1" dirty="0">
                <a:latin typeface="Arial MT Bold"/>
              </a:rPr>
              <a:t> </a:t>
            </a:r>
          </a:p>
          <a:p>
            <a:pPr>
              <a:spcBef>
                <a:spcPts val="1200"/>
              </a:spcBef>
            </a:pPr>
            <a:r>
              <a:rPr lang="en-US" sz="2000" i="1" dirty="0" err="1">
                <a:latin typeface="Arial MT Bold"/>
              </a:rPr>
              <a:t>Dewiswch</a:t>
            </a:r>
            <a:r>
              <a:rPr lang="en-US" sz="2000" i="1" dirty="0">
                <a:latin typeface="Arial MT Bold"/>
              </a:rPr>
              <a:t> un </a:t>
            </a:r>
            <a:r>
              <a:rPr lang="en-US" sz="2000" i="1" dirty="0" err="1">
                <a:latin typeface="Arial MT Bold"/>
              </a:rPr>
              <a:t>rownd</a:t>
            </a:r>
            <a:r>
              <a:rPr lang="en-US" sz="2000" i="1" dirty="0">
                <a:latin typeface="Arial MT Bold"/>
              </a:rPr>
              <a:t> </a:t>
            </a:r>
            <a:r>
              <a:rPr lang="en-US" sz="2000" i="1" dirty="0" err="1">
                <a:latin typeface="Arial MT Bold"/>
              </a:rPr>
              <a:t>fel</a:t>
            </a:r>
            <a:r>
              <a:rPr lang="en-US" sz="2000" i="1" dirty="0">
                <a:latin typeface="Arial MT Bold"/>
              </a:rPr>
              <a:t> </a:t>
            </a:r>
            <a:r>
              <a:rPr lang="en-US" sz="2000" i="1" dirty="0" err="1">
                <a:latin typeface="Arial MT Bold"/>
              </a:rPr>
              <a:t>rownd</a:t>
            </a:r>
            <a:r>
              <a:rPr lang="en-US" sz="2000" i="1" dirty="0">
                <a:latin typeface="Arial MT Bold"/>
              </a:rPr>
              <a:t>  </a:t>
            </a:r>
            <a:r>
              <a:rPr lang="en-US" sz="2000" b="1" i="1" dirty="0">
                <a:solidFill>
                  <a:srgbClr val="0070C0"/>
                </a:solidFill>
                <a:latin typeface="Arial MT Bold"/>
              </a:rPr>
              <a:t>BONWS</a:t>
            </a:r>
            <a:r>
              <a:rPr lang="en-US" sz="2000" i="1" dirty="0">
                <a:latin typeface="Arial MT Bold"/>
              </a:rPr>
              <a:t>. Gall </a:t>
            </a:r>
            <a:r>
              <a:rPr lang="en-US" sz="2000" i="1" dirty="0" err="1">
                <a:latin typeface="Arial MT Bold"/>
              </a:rPr>
              <a:t>unrhyw</a:t>
            </a:r>
            <a:r>
              <a:rPr lang="en-US" sz="2000" i="1" dirty="0">
                <a:latin typeface="Arial MT Bold"/>
              </a:rPr>
              <a:t> </a:t>
            </a:r>
            <a:r>
              <a:rPr lang="en-US" sz="2000" i="1" dirty="0" err="1">
                <a:latin typeface="Arial MT Bold"/>
              </a:rPr>
              <a:t>rownd</a:t>
            </a:r>
            <a:r>
              <a:rPr lang="en-US" sz="2000" i="1" dirty="0">
                <a:latin typeface="Arial MT Bold"/>
              </a:rPr>
              <a:t> </a:t>
            </a:r>
            <a:r>
              <a:rPr lang="en-US" sz="2000" i="1" dirty="0" err="1">
                <a:latin typeface="Arial MT Bold"/>
              </a:rPr>
              <a:t>gael</a:t>
            </a:r>
            <a:r>
              <a:rPr lang="en-US" sz="2000" i="1" dirty="0">
                <a:latin typeface="Arial MT Bold"/>
              </a:rPr>
              <a:t> </a:t>
            </a:r>
            <a:r>
              <a:rPr lang="en-US" sz="2000" i="1" dirty="0" err="1">
                <a:latin typeface="Arial MT Bold"/>
              </a:rPr>
              <a:t>ei</a:t>
            </a:r>
            <a:r>
              <a:rPr lang="en-US" sz="2000" i="1" dirty="0">
                <a:latin typeface="Arial MT Bold"/>
              </a:rPr>
              <a:t> </a:t>
            </a:r>
            <a:r>
              <a:rPr lang="en-US" sz="2000" i="1" dirty="0" err="1">
                <a:latin typeface="Arial MT Bold"/>
              </a:rPr>
              <a:t>dewis</a:t>
            </a:r>
            <a:r>
              <a:rPr lang="en-US" sz="2000" i="1" dirty="0">
                <a:latin typeface="Arial MT Bold"/>
              </a:rPr>
              <a:t> </a:t>
            </a:r>
            <a:r>
              <a:rPr lang="en-US" sz="2000" i="1" dirty="0" err="1">
                <a:latin typeface="Arial MT Bold"/>
              </a:rPr>
              <a:t>heblaw'r</a:t>
            </a:r>
            <a:r>
              <a:rPr lang="en-US" sz="2000" i="1" dirty="0">
                <a:latin typeface="Arial MT Bold"/>
              </a:rPr>
              <a:t> </a:t>
            </a:r>
            <a:r>
              <a:rPr lang="en-US" sz="2000" i="1" dirty="0" err="1">
                <a:latin typeface="Arial MT Bold"/>
              </a:rPr>
              <a:t>rownd</a:t>
            </a:r>
            <a:r>
              <a:rPr lang="en-US" sz="2000" i="1" dirty="0">
                <a:latin typeface="Arial MT Bold"/>
              </a:rPr>
              <a:t> </a:t>
            </a:r>
            <a:r>
              <a:rPr lang="en-US" sz="2000" i="1" dirty="0" err="1">
                <a:latin typeface="Arial MT Bold"/>
              </a:rPr>
              <a:t>unigol</a:t>
            </a:r>
            <a:endParaRPr lang="en-US" sz="2000" i="1" dirty="0">
              <a:latin typeface="Arial MT Bold"/>
            </a:endParaRPr>
          </a:p>
          <a:p>
            <a:pPr>
              <a:spcBef>
                <a:spcPts val="1200"/>
              </a:spcBef>
            </a:pPr>
            <a:r>
              <a:rPr lang="en-US" sz="2000" i="1" dirty="0" err="1">
                <a:latin typeface="Arial MT Bold"/>
              </a:rPr>
              <a:t>Gallwch</a:t>
            </a:r>
            <a:r>
              <a:rPr lang="en-US" sz="2000" i="1" dirty="0">
                <a:latin typeface="Arial MT Bold"/>
              </a:rPr>
              <a:t> </a:t>
            </a:r>
            <a:r>
              <a:rPr lang="en-US" sz="2000" i="1" dirty="0" err="1">
                <a:latin typeface="Arial MT Bold"/>
              </a:rPr>
              <a:t>ddefnyddio’r</a:t>
            </a:r>
            <a:r>
              <a:rPr lang="en-US" sz="2000" i="1" dirty="0">
                <a:latin typeface="Arial MT Bold"/>
              </a:rPr>
              <a:t> </a:t>
            </a:r>
            <a:r>
              <a:rPr lang="en-US" sz="2000" b="1" i="1" dirty="0">
                <a:solidFill>
                  <a:srgbClr val="0070C0"/>
                </a:solidFill>
                <a:latin typeface="Arial MT Bold"/>
              </a:rPr>
              <a:t>BONWS </a:t>
            </a:r>
            <a:r>
              <a:rPr lang="en-US" sz="2000" i="1" dirty="0" err="1">
                <a:latin typeface="Arial MT Bold"/>
              </a:rPr>
              <a:t>unwaith</a:t>
            </a:r>
            <a:r>
              <a:rPr lang="en-US" sz="2000" i="1" dirty="0">
                <a:latin typeface="Arial MT Bold"/>
              </a:rPr>
              <a:t> </a:t>
            </a:r>
            <a:r>
              <a:rPr lang="en-US" sz="2000" i="1" dirty="0" err="1">
                <a:latin typeface="Arial MT Bold"/>
              </a:rPr>
              <a:t>yn</a:t>
            </a:r>
            <a:r>
              <a:rPr lang="en-US" sz="2000" i="1" dirty="0">
                <a:latin typeface="Arial MT Bold"/>
              </a:rPr>
              <a:t> </a:t>
            </a:r>
            <a:r>
              <a:rPr lang="en-US" sz="2000" i="1" dirty="0" err="1">
                <a:latin typeface="Arial MT Bold"/>
              </a:rPr>
              <a:t>unig</a:t>
            </a:r>
            <a:r>
              <a:rPr lang="en-US" sz="2000" i="1" dirty="0">
                <a:latin typeface="Arial MT Bold"/>
              </a:rPr>
              <a:t>. </a:t>
            </a:r>
          </a:p>
          <a:p>
            <a:pPr>
              <a:spcBef>
                <a:spcPts val="1200"/>
              </a:spcBef>
            </a:pPr>
            <a:r>
              <a:rPr lang="en-US" sz="2000" i="1" dirty="0" err="1">
                <a:latin typeface="Arial MT Bold"/>
              </a:rPr>
              <a:t>Mae’r</a:t>
            </a:r>
            <a:r>
              <a:rPr lang="en-US" sz="2000" i="1" dirty="0">
                <a:latin typeface="Arial MT Bold"/>
              </a:rPr>
              <a:t> </a:t>
            </a:r>
            <a:r>
              <a:rPr lang="en-US" sz="2000" i="1" dirty="0" err="1">
                <a:latin typeface="Arial MT Bold"/>
              </a:rPr>
              <a:t>rownd</a:t>
            </a:r>
            <a:r>
              <a:rPr lang="en-US" sz="2000" i="1" dirty="0">
                <a:latin typeface="Arial MT Bold"/>
              </a:rPr>
              <a:t> </a:t>
            </a:r>
            <a:r>
              <a:rPr lang="en-US" sz="2000" b="1" i="1" dirty="0">
                <a:solidFill>
                  <a:srgbClr val="0070C0"/>
                </a:solidFill>
                <a:latin typeface="Arial MT Bold"/>
              </a:rPr>
              <a:t>BONWS</a:t>
            </a:r>
            <a:r>
              <a:rPr lang="en-US" sz="2000" b="1" i="1" dirty="0">
                <a:latin typeface="Arial MT Bold"/>
              </a:rPr>
              <a:t> </a:t>
            </a:r>
            <a:r>
              <a:rPr lang="en-US" sz="2000" i="1" dirty="0" err="1">
                <a:latin typeface="Arial MT Bold"/>
              </a:rPr>
              <a:t>yn</a:t>
            </a:r>
            <a:r>
              <a:rPr lang="en-US" sz="2000" i="1" dirty="0">
                <a:latin typeface="Arial MT Bold"/>
              </a:rPr>
              <a:t> </a:t>
            </a:r>
            <a:r>
              <a:rPr lang="en-US" sz="2000" i="1" dirty="0" err="1">
                <a:latin typeface="Arial MT Bold"/>
              </a:rPr>
              <a:t>dyblu</a:t>
            </a:r>
            <a:r>
              <a:rPr lang="en-US" sz="2000" i="1" dirty="0">
                <a:latin typeface="Arial MT Bold"/>
              </a:rPr>
              <a:t> </a:t>
            </a:r>
            <a:r>
              <a:rPr lang="en-US" sz="2000" i="1" dirty="0" err="1">
                <a:latin typeface="Arial MT Bold"/>
              </a:rPr>
              <a:t>eich</a:t>
            </a:r>
            <a:r>
              <a:rPr lang="en-US" sz="2000" i="1" dirty="0">
                <a:latin typeface="Arial MT Bold"/>
              </a:rPr>
              <a:t> </a:t>
            </a:r>
            <a:r>
              <a:rPr lang="en-US" sz="2000" i="1" dirty="0" err="1">
                <a:latin typeface="Arial MT Bold"/>
              </a:rPr>
              <a:t>sgôr</a:t>
            </a:r>
            <a:r>
              <a:rPr lang="en-US" sz="2000" i="1" dirty="0">
                <a:latin typeface="Arial MT Bold"/>
              </a:rPr>
              <a:t> am y </a:t>
            </a:r>
            <a:r>
              <a:rPr lang="en-US" sz="2000" i="1" dirty="0" err="1">
                <a:latin typeface="Arial MT Bold"/>
              </a:rPr>
              <a:t>rownd</a:t>
            </a:r>
            <a:r>
              <a:rPr lang="en-US" sz="2000" i="1" dirty="0">
                <a:latin typeface="Arial MT Bold"/>
              </a:rPr>
              <a:t> </a:t>
            </a:r>
            <a:r>
              <a:rPr lang="en-US" sz="2000" i="1" dirty="0" err="1">
                <a:latin typeface="Arial MT Bold"/>
              </a:rPr>
              <a:t>yna</a:t>
            </a:r>
            <a:r>
              <a:rPr lang="en-US" sz="2000" i="1" dirty="0">
                <a:latin typeface="Arial MT Bold"/>
              </a:rPr>
              <a:t>, felly </a:t>
            </a:r>
            <a:r>
              <a:rPr lang="en-US" sz="2000" i="1" dirty="0" err="1">
                <a:latin typeface="Arial MT Bold"/>
              </a:rPr>
              <a:t>dewiswch</a:t>
            </a:r>
            <a:r>
              <a:rPr lang="en-US" sz="2000" i="1" dirty="0">
                <a:latin typeface="Arial MT Bold"/>
              </a:rPr>
              <a:t> </a:t>
            </a:r>
            <a:r>
              <a:rPr lang="en-US" sz="2000" i="1" dirty="0" err="1">
                <a:latin typeface="Arial MT Bold"/>
              </a:rPr>
              <a:t>yn</a:t>
            </a:r>
            <a:r>
              <a:rPr lang="en-US" sz="2000" i="1" dirty="0">
                <a:latin typeface="Arial MT Bold"/>
              </a:rPr>
              <a:t> </a:t>
            </a:r>
            <a:r>
              <a:rPr lang="en-US" sz="2000" i="1" dirty="0" err="1">
                <a:latin typeface="Arial MT Bold"/>
              </a:rPr>
              <a:t>ddoeth</a:t>
            </a:r>
            <a:r>
              <a:rPr lang="en-US" sz="2000" i="1" dirty="0">
                <a:latin typeface="Arial MT Bold"/>
              </a:rPr>
              <a:t>!</a:t>
            </a:r>
          </a:p>
          <a:p>
            <a:pPr>
              <a:spcBef>
                <a:spcPts val="1200"/>
              </a:spcBef>
            </a:pPr>
            <a:endParaRPr lang="en-US" sz="2000" i="1" dirty="0">
              <a:latin typeface="Arial MT Bold"/>
            </a:endParaRPr>
          </a:p>
          <a:p>
            <a:pPr>
              <a:spcBef>
                <a:spcPts val="1200"/>
              </a:spcBef>
            </a:pPr>
            <a:r>
              <a:rPr lang="en-US" sz="2000" b="1" i="1" dirty="0">
                <a:latin typeface="Arial MT Bold"/>
              </a:rPr>
              <a:t>MWYNHEWCH!!</a:t>
            </a:r>
            <a:endParaRPr lang="en-GB" sz="2000" i="1" dirty="0">
              <a:latin typeface="Arial MT Bold"/>
            </a:endParaRPr>
          </a:p>
        </p:txBody>
      </p:sp>
      <p:sp>
        <p:nvSpPr>
          <p:cNvPr id="3" name="Slide Number Placeholder 2"/>
          <p:cNvSpPr>
            <a:spLocks noGrp="1"/>
          </p:cNvSpPr>
          <p:nvPr>
            <p:ph type="sldNum" sz="quarter" idx="12"/>
          </p:nvPr>
        </p:nvSpPr>
        <p:spPr/>
        <p:txBody>
          <a:bodyPr/>
          <a:lstStyle/>
          <a:p>
            <a:fld id="{C2F98C78-75B9-44DB-AB9A-BA5447EDA54C}" type="slidenum">
              <a:rPr lang="en-GB" smtClean="0"/>
              <a:pPr/>
              <a:t>2</a:t>
            </a:fld>
            <a:endParaRPr lang="en-GB"/>
          </a:p>
        </p:txBody>
      </p:sp>
    </p:spTree>
    <p:extLst>
      <p:ext uri="{BB962C8B-B14F-4D97-AF65-F5344CB8AC3E}">
        <p14:creationId xmlns:p14="http://schemas.microsoft.com/office/powerpoint/2010/main" val="128504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69FC7-DD9A-9328-C778-98859B7D75C1}"/>
              </a:ext>
            </a:extLst>
          </p:cNvPr>
          <p:cNvSpPr>
            <a:spLocks noGrp="1"/>
          </p:cNvSpPr>
          <p:nvPr>
            <p:ph type="title"/>
          </p:nvPr>
        </p:nvSpPr>
        <p:spPr>
          <a:xfrm>
            <a:off x="539552" y="1196752"/>
            <a:ext cx="7886700" cy="936104"/>
          </a:xfrm>
        </p:spPr>
        <p:txBody>
          <a:bodyPr>
            <a:normAutofit fontScale="90000"/>
          </a:bodyPr>
          <a:lstStyle/>
          <a:p>
            <a:pPr algn="l"/>
            <a:r>
              <a:rPr lang="en-US" sz="3600" dirty="0"/>
              <a:t>8</a:t>
            </a:r>
            <a:r>
              <a:rPr lang="en-US" sz="3600"/>
              <a:t>. </a:t>
            </a:r>
            <a:br>
              <a:rPr lang="en-US" sz="3600"/>
            </a:br>
            <a:r>
              <a:rPr lang="en-US" sz="3600"/>
              <a:t>How </a:t>
            </a:r>
            <a:r>
              <a:rPr lang="en-US" sz="3600" dirty="0"/>
              <a:t>many properties in Wales are at risk of </a:t>
            </a:r>
            <a:br>
              <a:rPr lang="en-US" sz="3600"/>
            </a:br>
            <a:r>
              <a:rPr lang="en-US" sz="3600"/>
              <a:t>flooding?</a:t>
            </a:r>
            <a:br>
              <a:rPr lang="en-US" sz="3600"/>
            </a:br>
            <a:r>
              <a:rPr lang="en-US" sz="3600" i="1"/>
              <a:t>Sawl darn o eiddo yng Nghymru sydd mewn perygol o lifogi arfordirol?</a:t>
            </a:r>
            <a:br>
              <a:rPr lang="en-US" dirty="0"/>
            </a:br>
            <a:endParaRPr lang="en-GB" dirty="0"/>
          </a:p>
        </p:txBody>
      </p:sp>
      <p:sp>
        <p:nvSpPr>
          <p:cNvPr id="3" name="TextBox 2"/>
          <p:cNvSpPr txBox="1"/>
          <p:nvPr/>
        </p:nvSpPr>
        <p:spPr>
          <a:xfrm>
            <a:off x="899592" y="2852936"/>
            <a:ext cx="3312368" cy="3600986"/>
          </a:xfrm>
          <a:prstGeom prst="rect">
            <a:avLst/>
          </a:prstGeom>
          <a:noFill/>
        </p:spPr>
        <p:txBody>
          <a:bodyPr wrap="square" rtlCol="0">
            <a:spAutoFit/>
          </a:bodyPr>
          <a:lstStyle/>
          <a:p>
            <a:r>
              <a:rPr lang="en-US" sz="3000" b="1" dirty="0">
                <a:solidFill>
                  <a:srgbClr val="FF0000"/>
                </a:solidFill>
              </a:rPr>
              <a:t>A    120,000</a:t>
            </a:r>
          </a:p>
          <a:p>
            <a:pPr>
              <a:buFont typeface="Arial" pitchFamily="34" charset="0"/>
              <a:buChar char="•"/>
            </a:pPr>
            <a:endParaRPr lang="en-US" sz="3000" b="1" dirty="0">
              <a:solidFill>
                <a:srgbClr val="FF0000"/>
              </a:solidFill>
            </a:endParaRPr>
          </a:p>
          <a:p>
            <a:r>
              <a:rPr lang="en-US" sz="3000" b="1" dirty="0">
                <a:solidFill>
                  <a:srgbClr val="FF0000"/>
                </a:solidFill>
              </a:rPr>
              <a:t>B    245,000</a:t>
            </a:r>
          </a:p>
          <a:p>
            <a:pPr>
              <a:buFont typeface="Arial" pitchFamily="34" charset="0"/>
              <a:buChar char="•"/>
            </a:pPr>
            <a:endParaRPr lang="en-US" sz="3000" b="1" dirty="0">
              <a:solidFill>
                <a:srgbClr val="FF0000"/>
              </a:solidFill>
            </a:endParaRPr>
          </a:p>
          <a:p>
            <a:r>
              <a:rPr lang="en-US" sz="3000" b="1" dirty="0">
                <a:solidFill>
                  <a:srgbClr val="FF0000"/>
                </a:solidFill>
              </a:rPr>
              <a:t>C    550,000</a:t>
            </a:r>
          </a:p>
          <a:p>
            <a:endParaRPr lang="en-US" sz="3000" b="1" dirty="0">
              <a:solidFill>
                <a:srgbClr val="FF0000"/>
              </a:solidFill>
            </a:endParaRPr>
          </a:p>
          <a:p>
            <a:r>
              <a:rPr lang="en-US" sz="3000" b="1" dirty="0">
                <a:solidFill>
                  <a:srgbClr val="FF0000"/>
                </a:solidFill>
              </a:rPr>
              <a:t>D   1 million</a:t>
            </a:r>
          </a:p>
          <a:p>
            <a:pPr>
              <a:buFont typeface="Arial" pitchFamily="34" charset="0"/>
              <a:buChar char="•"/>
            </a:pPr>
            <a:endParaRPr lang="en-US" dirty="0"/>
          </a:p>
        </p:txBody>
      </p:sp>
      <p:sp>
        <p:nvSpPr>
          <p:cNvPr id="3074" name="AutoShape 2" descr="File:Flash Flood - The Noun Project.svg - Wikimedia Comm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6" name="AutoShape 4" descr="File:Flash Flood - The Noun Project.svg - Wikimedia Comm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8" name="AutoShape 6" descr="File:Flash Flood - The Noun Project.sv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 name="Picture 3"/>
          <p:cNvPicPr>
            <a:picLocks noChangeAspect="1" noChangeArrowheads="1"/>
          </p:cNvPicPr>
          <p:nvPr/>
        </p:nvPicPr>
        <p:blipFill>
          <a:blip r:embed="rId3" cstate="print"/>
          <a:srcRect/>
          <a:stretch>
            <a:fillRect/>
          </a:stretch>
        </p:blipFill>
        <p:spPr bwMode="auto">
          <a:xfrm>
            <a:off x="4599221" y="2847909"/>
            <a:ext cx="3528392" cy="3453716"/>
          </a:xfrm>
          <a:prstGeom prst="rect">
            <a:avLst/>
          </a:prstGeom>
          <a:noFill/>
          <a:ln w="9525">
            <a:noFill/>
            <a:miter lim="800000"/>
            <a:headEnd/>
            <a:tailEnd/>
          </a:ln>
          <a:effectLst/>
        </p:spPr>
      </p:pic>
    </p:spTree>
    <p:extLst>
      <p:ext uri="{BB962C8B-B14F-4D97-AF65-F5344CB8AC3E}">
        <p14:creationId xmlns:p14="http://schemas.microsoft.com/office/powerpoint/2010/main" val="3294779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75D6A8-8200-4B22-AA53-193C94A05C5D}"/>
              </a:ext>
            </a:extLst>
          </p:cNvPr>
          <p:cNvSpPr>
            <a:spLocks noGrp="1"/>
          </p:cNvSpPr>
          <p:nvPr>
            <p:ph type="title"/>
          </p:nvPr>
        </p:nvSpPr>
        <p:spPr>
          <a:xfrm>
            <a:off x="1043608" y="1268760"/>
            <a:ext cx="5508104" cy="1325563"/>
          </a:xfrm>
        </p:spPr>
        <p:txBody>
          <a:bodyPr>
            <a:normAutofit fontScale="90000"/>
          </a:bodyPr>
          <a:lstStyle/>
          <a:p>
            <a:r>
              <a:rPr lang="en-US" b="1" dirty="0">
                <a:latin typeface="+mn-lt"/>
              </a:rPr>
              <a:t>Round 3</a:t>
            </a:r>
            <a:br>
              <a:rPr lang="en-US" b="1" dirty="0">
                <a:latin typeface="+mn-lt"/>
              </a:rPr>
            </a:br>
            <a:r>
              <a:rPr lang="en-US" b="1" dirty="0">
                <a:latin typeface="+mn-lt"/>
              </a:rPr>
              <a:t> Wales in the World</a:t>
            </a:r>
            <a:br>
              <a:rPr lang="en-US" b="1" dirty="0">
                <a:latin typeface="+mn-lt"/>
              </a:rPr>
            </a:br>
            <a:br>
              <a:rPr lang="en-US" b="1" dirty="0">
                <a:latin typeface="+mn-lt"/>
              </a:rPr>
            </a:br>
            <a:r>
              <a:rPr lang="en-US" b="1" dirty="0">
                <a:latin typeface="+mn-lt"/>
              </a:rPr>
              <a:t>Individual round</a:t>
            </a:r>
            <a:br>
              <a:rPr lang="en-US" b="1" dirty="0">
                <a:latin typeface="+mn-lt"/>
              </a:rPr>
            </a:br>
            <a:endParaRPr lang="en-GB" b="1" dirty="0">
              <a:latin typeface="+mn-lt"/>
            </a:endParaRPr>
          </a:p>
        </p:txBody>
      </p:sp>
      <p:sp>
        <p:nvSpPr>
          <p:cNvPr id="6" name="Title 4">
            <a:extLst>
              <a:ext uri="{FF2B5EF4-FFF2-40B4-BE49-F238E27FC236}">
                <a16:creationId xmlns:a16="http://schemas.microsoft.com/office/drawing/2014/main" id="{3DB8EEFD-0701-4499-95E5-CB2DAA19A25A}"/>
              </a:ext>
            </a:extLst>
          </p:cNvPr>
          <p:cNvSpPr txBox="1">
            <a:spLocks/>
          </p:cNvSpPr>
          <p:nvPr/>
        </p:nvSpPr>
        <p:spPr>
          <a:xfrm>
            <a:off x="1187624" y="3717032"/>
            <a:ext cx="5184576" cy="1115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b="1" dirty="0">
              <a:latin typeface="+mn-lt"/>
            </a:endParaRPr>
          </a:p>
          <a:p>
            <a:pPr algn="ctr"/>
            <a:endParaRPr lang="en-US" b="1" dirty="0">
              <a:latin typeface="+mn-lt"/>
            </a:endParaRPr>
          </a:p>
        </p:txBody>
      </p:sp>
      <p:sp>
        <p:nvSpPr>
          <p:cNvPr id="3" name="Rectangle 2">
            <a:extLst>
              <a:ext uri="{FF2B5EF4-FFF2-40B4-BE49-F238E27FC236}">
                <a16:creationId xmlns:a16="http://schemas.microsoft.com/office/drawing/2014/main" id="{AB9D5F9E-96AF-5A10-D37A-25CECF34B549}"/>
              </a:ext>
            </a:extLst>
          </p:cNvPr>
          <p:cNvSpPr>
            <a:spLocks noChangeArrowheads="1"/>
          </p:cNvSpPr>
          <p:nvPr/>
        </p:nvSpPr>
        <p:spPr bwMode="auto">
          <a:xfrm>
            <a:off x="114300" y="258526"/>
            <a:ext cx="65" cy="2449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y-GB" altLang="en-US" sz="1800" b="0" i="0" u="none" strike="noStrike" cap="none" normalizeH="0" baseline="0">
              <a:ln>
                <a:noFill/>
              </a:ln>
              <a:solidFill>
                <a:schemeClr val="tx1"/>
              </a:solidFill>
              <a:effectLst/>
              <a:latin typeface="Arial" panose="020B0604020202020204" pitchFamily="34" charset="0"/>
            </a:endParaRPr>
          </a:p>
        </p:txBody>
      </p:sp>
      <p:sp>
        <p:nvSpPr>
          <p:cNvPr id="1026" name="AutoShape 2" descr="Free Stock Photo of Disaster, flood risk, home, storm, water vector icon |  Download Free Images and Free Illustrations"/>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9" name="AutoShape 5" descr="Tsunami Disaster clipart"/>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 name="Picture 7" descr="A blue and purple dots&#10;&#10;Description automatically generated">
            <a:extLst>
              <a:ext uri="{FF2B5EF4-FFF2-40B4-BE49-F238E27FC236}">
                <a16:creationId xmlns:a16="http://schemas.microsoft.com/office/drawing/2014/main" id="{865AB478-7C9D-4C50-770B-7638A036CFBD}"/>
              </a:ext>
            </a:extLst>
          </p:cNvPr>
          <p:cNvPicPr>
            <a:picLocks noChangeAspect="1"/>
          </p:cNvPicPr>
          <p:nvPr/>
        </p:nvPicPr>
        <p:blipFill>
          <a:blip r:embed="rId3" cstate="print"/>
          <a:stretch>
            <a:fillRect/>
          </a:stretch>
        </p:blipFill>
        <p:spPr>
          <a:xfrm>
            <a:off x="5879854" y="596644"/>
            <a:ext cx="2544324" cy="2544324"/>
          </a:xfrm>
          <a:prstGeom prst="rect">
            <a:avLst/>
          </a:prstGeom>
        </p:spPr>
      </p:pic>
      <p:pic>
        <p:nvPicPr>
          <p:cNvPr id="9" name="Picture 8" descr="A blue and purple dots&#10;&#10;Description automatically generated">
            <a:extLst>
              <a:ext uri="{FF2B5EF4-FFF2-40B4-BE49-F238E27FC236}">
                <a16:creationId xmlns:a16="http://schemas.microsoft.com/office/drawing/2014/main" id="{865AB478-7C9D-4C50-770B-7638A036CFBD}"/>
              </a:ext>
            </a:extLst>
          </p:cNvPr>
          <p:cNvPicPr>
            <a:picLocks noChangeAspect="1"/>
          </p:cNvPicPr>
          <p:nvPr/>
        </p:nvPicPr>
        <p:blipFill>
          <a:blip r:embed="rId3" cstate="print"/>
          <a:stretch>
            <a:fillRect/>
          </a:stretch>
        </p:blipFill>
        <p:spPr>
          <a:xfrm>
            <a:off x="5940152" y="3645024"/>
            <a:ext cx="2656174" cy="2656174"/>
          </a:xfrm>
          <a:prstGeom prst="rect">
            <a:avLst/>
          </a:prstGeom>
        </p:spPr>
      </p:pic>
      <p:sp>
        <p:nvSpPr>
          <p:cNvPr id="10" name="Title 4">
            <a:extLst>
              <a:ext uri="{FF2B5EF4-FFF2-40B4-BE49-F238E27FC236}">
                <a16:creationId xmlns:a16="http://schemas.microsoft.com/office/drawing/2014/main" id="{3DB8EEFD-0701-4499-95E5-CB2DAA19A25A}"/>
              </a:ext>
            </a:extLst>
          </p:cNvPr>
          <p:cNvSpPr txBox="1">
            <a:spLocks/>
          </p:cNvSpPr>
          <p:nvPr/>
        </p:nvSpPr>
        <p:spPr>
          <a:xfrm>
            <a:off x="1403648" y="5157192"/>
            <a:ext cx="5184576" cy="1115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err="1">
                <a:latin typeface="+mn-lt"/>
              </a:rPr>
              <a:t>Rownd</a:t>
            </a:r>
            <a:r>
              <a:rPr lang="en-US" b="1" dirty="0">
                <a:latin typeface="+mn-lt"/>
              </a:rPr>
              <a:t> 3</a:t>
            </a:r>
          </a:p>
          <a:p>
            <a:pPr algn="ctr"/>
            <a:r>
              <a:rPr lang="cy-GB" b="1" dirty="0"/>
              <a:t>Cymru yn y Byd</a:t>
            </a:r>
            <a:endParaRPr lang="en-US" b="1" dirty="0">
              <a:latin typeface="+mn-lt"/>
            </a:endParaRPr>
          </a:p>
          <a:p>
            <a:pPr algn="ctr"/>
            <a:endParaRPr lang="en-US" b="1" dirty="0">
              <a:latin typeface="+mn-lt"/>
            </a:endParaRPr>
          </a:p>
          <a:p>
            <a:pPr algn="ctr"/>
            <a:r>
              <a:rPr lang="en-US" sz="4000" b="1" dirty="0" err="1">
                <a:latin typeface="+mn-lt"/>
              </a:rPr>
              <a:t>R</a:t>
            </a:r>
            <a:r>
              <a:rPr lang="en-US" sz="4000" b="1" dirty="0" err="1"/>
              <a:t>ownd</a:t>
            </a:r>
            <a:r>
              <a:rPr lang="en-US" sz="4000" b="1" dirty="0"/>
              <a:t> </a:t>
            </a:r>
            <a:r>
              <a:rPr lang="en-US" sz="4000" b="1" dirty="0" err="1"/>
              <a:t>unigol</a:t>
            </a:r>
            <a:endParaRPr lang="en-US" sz="4000" dirty="0"/>
          </a:p>
          <a:p>
            <a:pPr algn="ctr"/>
            <a:endParaRPr lang="en-US" b="1" dirty="0">
              <a:latin typeface="+mn-lt"/>
            </a:endParaRPr>
          </a:p>
          <a:p>
            <a:pPr algn="ctr"/>
            <a:endParaRPr lang="en-US" b="1" dirty="0">
              <a:latin typeface="+mn-lt"/>
            </a:endParaRPr>
          </a:p>
          <a:p>
            <a:pPr algn="ctr"/>
            <a:endParaRPr lang="en-US" b="1" dirty="0">
              <a:latin typeface="+mn-lt"/>
            </a:endParaRPr>
          </a:p>
          <a:p>
            <a:pPr algn="ctr"/>
            <a:endParaRPr lang="en-US" b="1" dirty="0">
              <a:latin typeface="+mn-lt"/>
            </a:endParaRPr>
          </a:p>
        </p:txBody>
      </p:sp>
    </p:spTree>
    <p:extLst>
      <p:ext uri="{BB962C8B-B14F-4D97-AF65-F5344CB8AC3E}">
        <p14:creationId xmlns:p14="http://schemas.microsoft.com/office/powerpoint/2010/main" val="2105350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38249-45BE-ECD6-B09D-F55FFAC8BEDD}"/>
              </a:ext>
            </a:extLst>
          </p:cNvPr>
          <p:cNvSpPr>
            <a:spLocks noGrp="1"/>
          </p:cNvSpPr>
          <p:nvPr>
            <p:ph type="title"/>
          </p:nvPr>
        </p:nvSpPr>
        <p:spPr>
          <a:xfrm>
            <a:off x="457200" y="775589"/>
            <a:ext cx="8229600" cy="1143000"/>
          </a:xfrm>
        </p:spPr>
        <p:txBody>
          <a:bodyPr>
            <a:noAutofit/>
          </a:bodyPr>
          <a:lstStyle/>
          <a:p>
            <a:pPr algn="l"/>
            <a:r>
              <a:rPr lang="en-GB" sz="3200" dirty="0"/>
              <a:t>1</a:t>
            </a:r>
            <a:r>
              <a:rPr lang="en-GB" sz="3200"/>
              <a:t>. </a:t>
            </a:r>
            <a:br>
              <a:rPr lang="en-GB" sz="3200"/>
            </a:br>
            <a:r>
              <a:rPr lang="en-GB" sz="3200"/>
              <a:t>To </a:t>
            </a:r>
            <a:r>
              <a:rPr lang="en-GB" sz="3200" dirty="0"/>
              <a:t>which region in South America </a:t>
            </a:r>
            <a:r>
              <a:rPr lang="en-GB" sz="3200"/>
              <a:t>did 1,000 Welsh people emigrate </a:t>
            </a:r>
            <a:r>
              <a:rPr lang="en-GB" sz="3200" dirty="0"/>
              <a:t>in </a:t>
            </a:r>
            <a:r>
              <a:rPr lang="en-GB" sz="3200"/>
              <a:t>1865?</a:t>
            </a:r>
            <a:br>
              <a:rPr lang="en-GB" sz="3200"/>
            </a:br>
            <a:r>
              <a:rPr lang="en-GB" sz="3200" i="1"/>
              <a:t>I ba ranbarth yn Ne America y mudodd dros 1,000 o Gymry yn 1865? </a:t>
            </a:r>
            <a:endParaRPr lang="en-GB" sz="3200" i="1" dirty="0"/>
          </a:p>
        </p:txBody>
      </p:sp>
      <p:pic>
        <p:nvPicPr>
          <p:cNvPr id="5" name="Picture 4" descr="A city with snow covered mountains&#10;&#10;Description automatically generated">
            <a:extLst>
              <a:ext uri="{FF2B5EF4-FFF2-40B4-BE49-F238E27FC236}">
                <a16:creationId xmlns:a16="http://schemas.microsoft.com/office/drawing/2014/main" id="{55B78F67-3345-D1BA-A955-8A7614E835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3768" y="2708920"/>
            <a:ext cx="4176464" cy="3712412"/>
          </a:xfrm>
          <a:prstGeom prst="rect">
            <a:avLst/>
          </a:prstGeom>
        </p:spPr>
      </p:pic>
    </p:spTree>
    <p:extLst>
      <p:ext uri="{BB962C8B-B14F-4D97-AF65-F5344CB8AC3E}">
        <p14:creationId xmlns:p14="http://schemas.microsoft.com/office/powerpoint/2010/main" val="140364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4D027-D3CA-00FA-D15D-88AB5C28FF3D}"/>
              </a:ext>
            </a:extLst>
          </p:cNvPr>
          <p:cNvSpPr>
            <a:spLocks noGrp="1"/>
          </p:cNvSpPr>
          <p:nvPr>
            <p:ph type="title"/>
          </p:nvPr>
        </p:nvSpPr>
        <p:spPr>
          <a:xfrm>
            <a:off x="395536" y="692696"/>
            <a:ext cx="7886700" cy="1009650"/>
          </a:xfrm>
        </p:spPr>
        <p:txBody>
          <a:bodyPr>
            <a:normAutofit fontScale="90000"/>
          </a:bodyPr>
          <a:lstStyle/>
          <a:p>
            <a:pPr algn="l"/>
            <a:r>
              <a:rPr lang="en-GB" sz="2800" dirty="0"/>
              <a:t>2</a:t>
            </a:r>
            <a:r>
              <a:rPr lang="en-GB" sz="2800"/>
              <a:t>. </a:t>
            </a:r>
            <a:br>
              <a:rPr lang="en-GB" sz="2800"/>
            </a:br>
            <a:r>
              <a:rPr lang="en-GB" sz="3100"/>
              <a:t>To </a:t>
            </a:r>
            <a:r>
              <a:rPr lang="en-GB" sz="3100" dirty="0"/>
              <a:t>which country is the longest direct flight </a:t>
            </a:r>
            <a:r>
              <a:rPr lang="en-GB" sz="3100"/>
              <a:t>from Cardiff Airport?</a:t>
            </a:r>
            <a:br>
              <a:rPr lang="en-GB" sz="3100"/>
            </a:br>
            <a:r>
              <a:rPr lang="en-GB" sz="3100" i="1"/>
              <a:t>I ba wlad aiff yr hediad uniongyrchol hiraf o Faes Awyr Caerydd?</a:t>
            </a:r>
            <a:endParaRPr lang="en-GB" sz="3100" i="1" dirty="0"/>
          </a:p>
        </p:txBody>
      </p:sp>
      <p:sp>
        <p:nvSpPr>
          <p:cNvPr id="3" name="Content Placeholder 2">
            <a:extLst>
              <a:ext uri="{FF2B5EF4-FFF2-40B4-BE49-F238E27FC236}">
                <a16:creationId xmlns:a16="http://schemas.microsoft.com/office/drawing/2014/main" id="{0343FFEB-8A36-84A9-E7C4-8A4A6A703668}"/>
              </a:ext>
            </a:extLst>
          </p:cNvPr>
          <p:cNvSpPr>
            <a:spLocks noGrp="1"/>
          </p:cNvSpPr>
          <p:nvPr>
            <p:ph idx="1"/>
          </p:nvPr>
        </p:nvSpPr>
        <p:spPr>
          <a:xfrm>
            <a:off x="539552" y="2388967"/>
            <a:ext cx="5383510" cy="3432340"/>
          </a:xfrm>
        </p:spPr>
        <p:txBody>
          <a:bodyPr>
            <a:normAutofit/>
          </a:bodyPr>
          <a:lstStyle/>
          <a:p>
            <a:pPr>
              <a:lnSpc>
                <a:spcPct val="150000"/>
              </a:lnSpc>
              <a:buNone/>
            </a:pPr>
            <a:r>
              <a:rPr lang="en-GB" b="1">
                <a:solidFill>
                  <a:srgbClr val="FF0000"/>
                </a:solidFill>
              </a:rPr>
              <a:t>A  Turkey / Twrci</a:t>
            </a:r>
            <a:endParaRPr lang="en-GB" b="1" dirty="0">
              <a:solidFill>
                <a:srgbClr val="FF0000"/>
              </a:solidFill>
            </a:endParaRPr>
          </a:p>
          <a:p>
            <a:pPr>
              <a:lnSpc>
                <a:spcPct val="150000"/>
              </a:lnSpc>
              <a:buNone/>
            </a:pPr>
            <a:r>
              <a:rPr lang="en-GB" b="1" dirty="0">
                <a:solidFill>
                  <a:srgbClr val="FF0000"/>
                </a:solidFill>
              </a:rPr>
              <a:t>B   Saudi Arabia</a:t>
            </a:r>
          </a:p>
          <a:p>
            <a:pPr>
              <a:lnSpc>
                <a:spcPct val="150000"/>
              </a:lnSpc>
              <a:buNone/>
            </a:pPr>
            <a:r>
              <a:rPr lang="en-GB" b="1">
                <a:solidFill>
                  <a:srgbClr val="FF0000"/>
                </a:solidFill>
              </a:rPr>
              <a:t>C   Egypt / Yr Aifft</a:t>
            </a:r>
            <a:endParaRPr lang="en-GB" b="1" dirty="0">
              <a:solidFill>
                <a:srgbClr val="FF0000"/>
              </a:solidFill>
            </a:endParaRPr>
          </a:p>
          <a:p>
            <a:pPr>
              <a:lnSpc>
                <a:spcPct val="150000"/>
              </a:lnSpc>
              <a:buNone/>
            </a:pPr>
            <a:r>
              <a:rPr lang="en-GB" b="1">
                <a:solidFill>
                  <a:srgbClr val="FF0000"/>
                </a:solidFill>
              </a:rPr>
              <a:t>D  </a:t>
            </a:r>
            <a:r>
              <a:rPr lang="en-GB" sz="3000" b="1">
                <a:solidFill>
                  <a:srgbClr val="FF0000"/>
                </a:solidFill>
              </a:rPr>
              <a:t>Dubai (UAE)</a:t>
            </a:r>
            <a:endParaRPr lang="en-GB" sz="3000" b="1" dirty="0">
              <a:solidFill>
                <a:srgbClr val="FF0000"/>
              </a:solidFill>
            </a:endParaRPr>
          </a:p>
        </p:txBody>
      </p:sp>
      <p:pic>
        <p:nvPicPr>
          <p:cNvPr id="5" name="Picture 4" descr="A swimming pool and a hotel&#10;&#10;Description automatically generated">
            <a:extLst>
              <a:ext uri="{FF2B5EF4-FFF2-40B4-BE49-F238E27FC236}">
                <a16:creationId xmlns:a16="http://schemas.microsoft.com/office/drawing/2014/main" id="{FA77645D-1021-FE62-DD69-EC83D9D853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0192" y="2791993"/>
            <a:ext cx="2141382" cy="3029314"/>
          </a:xfrm>
          <a:prstGeom prst="rect">
            <a:avLst/>
          </a:prstGeom>
        </p:spPr>
      </p:pic>
    </p:spTree>
    <p:extLst>
      <p:ext uri="{BB962C8B-B14F-4D97-AF65-F5344CB8AC3E}">
        <p14:creationId xmlns:p14="http://schemas.microsoft.com/office/powerpoint/2010/main" val="342713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1BAB1-2269-1AA9-A534-A90F9810C384}"/>
              </a:ext>
            </a:extLst>
          </p:cNvPr>
          <p:cNvSpPr>
            <a:spLocks noGrp="1"/>
          </p:cNvSpPr>
          <p:nvPr>
            <p:ph type="title"/>
          </p:nvPr>
        </p:nvSpPr>
        <p:spPr>
          <a:xfrm>
            <a:off x="457200" y="836712"/>
            <a:ext cx="8229600" cy="1143000"/>
          </a:xfrm>
        </p:spPr>
        <p:txBody>
          <a:bodyPr>
            <a:noAutofit/>
          </a:bodyPr>
          <a:lstStyle/>
          <a:p>
            <a:pPr algn="l"/>
            <a:r>
              <a:rPr lang="en-GB" sz="2800" dirty="0"/>
              <a:t>3</a:t>
            </a:r>
            <a:r>
              <a:rPr lang="en-GB" sz="2800"/>
              <a:t>. </a:t>
            </a:r>
            <a:br>
              <a:rPr lang="en-GB" sz="2800"/>
            </a:br>
            <a:r>
              <a:rPr lang="en-GB" sz="2800"/>
              <a:t>Samoa </a:t>
            </a:r>
            <a:r>
              <a:rPr lang="en-GB" sz="2800" dirty="0"/>
              <a:t>has beaten Wales at rugby 4 times, including in 2 World Cups. In which ocean is Samoa </a:t>
            </a:r>
            <a:r>
              <a:rPr lang="en-GB" sz="2800"/>
              <a:t>located?</a:t>
            </a:r>
            <a:br>
              <a:rPr lang="en-GB" sz="2800"/>
            </a:br>
            <a:r>
              <a:rPr lang="en-GB" sz="2800" i="1"/>
              <a:t>Mae Samoa wedi curo Cymru mewn rygbi 4 gwaith. Ymha gefnfor mae Samoa wedi’i leoli?</a:t>
            </a:r>
            <a:br>
              <a:rPr lang="en-GB" sz="2800" b="1"/>
            </a:br>
            <a:endParaRPr lang="en-GB" sz="2800" b="1" dirty="0"/>
          </a:p>
        </p:txBody>
      </p:sp>
      <p:sp>
        <p:nvSpPr>
          <p:cNvPr id="3" name="Content Placeholder 2">
            <a:extLst>
              <a:ext uri="{FF2B5EF4-FFF2-40B4-BE49-F238E27FC236}">
                <a16:creationId xmlns:a16="http://schemas.microsoft.com/office/drawing/2014/main" id="{7E1E07B7-BA6E-823D-E41D-B0CF5B62B06E}"/>
              </a:ext>
            </a:extLst>
          </p:cNvPr>
          <p:cNvSpPr>
            <a:spLocks noGrp="1"/>
          </p:cNvSpPr>
          <p:nvPr>
            <p:ph idx="1"/>
          </p:nvPr>
        </p:nvSpPr>
        <p:spPr>
          <a:xfrm>
            <a:off x="284902" y="2546762"/>
            <a:ext cx="4503122" cy="3240359"/>
          </a:xfrm>
        </p:spPr>
        <p:txBody>
          <a:bodyPr>
            <a:normAutofit fontScale="92500"/>
          </a:bodyPr>
          <a:lstStyle/>
          <a:p>
            <a:pPr>
              <a:lnSpc>
                <a:spcPct val="160000"/>
              </a:lnSpc>
              <a:buNone/>
            </a:pPr>
            <a:r>
              <a:rPr lang="en-GB" sz="2800" b="1" dirty="0">
                <a:solidFill>
                  <a:srgbClr val="FF0000"/>
                </a:solidFill>
              </a:rPr>
              <a:t>A  </a:t>
            </a:r>
            <a:r>
              <a:rPr lang="en-GB" sz="2800" b="1">
                <a:solidFill>
                  <a:srgbClr val="FF0000"/>
                </a:solidFill>
              </a:rPr>
              <a:t>South Atlantic / De Iwerydd </a:t>
            </a:r>
            <a:endParaRPr lang="en-GB" sz="2800" b="1" dirty="0">
              <a:solidFill>
                <a:srgbClr val="FF0000"/>
              </a:solidFill>
            </a:endParaRPr>
          </a:p>
          <a:p>
            <a:pPr>
              <a:lnSpc>
                <a:spcPct val="160000"/>
              </a:lnSpc>
              <a:buNone/>
            </a:pPr>
            <a:r>
              <a:rPr lang="en-GB" sz="2800" b="1" dirty="0">
                <a:solidFill>
                  <a:srgbClr val="FF0000"/>
                </a:solidFill>
              </a:rPr>
              <a:t>B  </a:t>
            </a:r>
            <a:r>
              <a:rPr lang="en-GB" sz="2800" b="1">
                <a:solidFill>
                  <a:srgbClr val="FF0000"/>
                </a:solidFill>
              </a:rPr>
              <a:t>South Pacific / De’r Pasiffig</a:t>
            </a:r>
            <a:endParaRPr lang="en-GB" sz="2800" b="1" dirty="0">
              <a:solidFill>
                <a:srgbClr val="FF0000"/>
              </a:solidFill>
            </a:endParaRPr>
          </a:p>
          <a:p>
            <a:pPr>
              <a:lnSpc>
                <a:spcPct val="160000"/>
              </a:lnSpc>
              <a:buNone/>
            </a:pPr>
            <a:r>
              <a:rPr lang="en-GB" sz="2800" b="1">
                <a:solidFill>
                  <a:srgbClr val="FF0000"/>
                </a:solidFill>
              </a:rPr>
              <a:t>C  Indian / India</a:t>
            </a:r>
            <a:endParaRPr lang="en-GB" sz="2800" b="1" dirty="0">
              <a:solidFill>
                <a:srgbClr val="FF0000"/>
              </a:solidFill>
            </a:endParaRPr>
          </a:p>
          <a:p>
            <a:pPr>
              <a:lnSpc>
                <a:spcPct val="160000"/>
              </a:lnSpc>
              <a:buNone/>
            </a:pPr>
            <a:r>
              <a:rPr lang="en-GB" sz="2800" b="1">
                <a:solidFill>
                  <a:srgbClr val="FF0000"/>
                </a:solidFill>
              </a:rPr>
              <a:t>D  Arctic / Arctig</a:t>
            </a:r>
            <a:endParaRPr lang="en-GB" sz="2800" b="1" dirty="0">
              <a:solidFill>
                <a:srgbClr val="FF0000"/>
              </a:solidFill>
            </a:endParaRPr>
          </a:p>
        </p:txBody>
      </p:sp>
      <p:pic>
        <p:nvPicPr>
          <p:cNvPr id="5" name="Picture 4" descr="Palm trees on a beach&#10;&#10;Description automatically generated">
            <a:extLst>
              <a:ext uri="{FF2B5EF4-FFF2-40B4-BE49-F238E27FC236}">
                <a16:creationId xmlns:a16="http://schemas.microsoft.com/office/drawing/2014/main" id="{783C66BC-2C62-4449-8DB3-872A96269F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4317" y="2537961"/>
            <a:ext cx="3372099" cy="2998778"/>
          </a:xfrm>
          <a:prstGeom prst="rect">
            <a:avLst/>
          </a:prstGeom>
        </p:spPr>
      </p:pic>
    </p:spTree>
    <p:extLst>
      <p:ext uri="{BB962C8B-B14F-4D97-AF65-F5344CB8AC3E}">
        <p14:creationId xmlns:p14="http://schemas.microsoft.com/office/powerpoint/2010/main" val="143849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524" y="548680"/>
            <a:ext cx="8568951" cy="1944216"/>
          </a:xfrm>
        </p:spPr>
        <p:txBody>
          <a:bodyPr>
            <a:normAutofit fontScale="70000" lnSpcReduction="20000"/>
          </a:bodyPr>
          <a:lstStyle/>
          <a:p>
            <a:pPr marL="360363" indent="-360363">
              <a:buNone/>
            </a:pPr>
            <a:r>
              <a:rPr lang="en-GB"/>
              <a:t>	</a:t>
            </a:r>
            <a:r>
              <a:rPr lang="en-GB" sz="3900"/>
              <a:t>4. </a:t>
            </a:r>
          </a:p>
          <a:p>
            <a:pPr marL="360363" indent="-360363">
              <a:buNone/>
            </a:pPr>
            <a:r>
              <a:rPr lang="en-GB" sz="3900"/>
              <a:t>	On </a:t>
            </a:r>
            <a:r>
              <a:rPr lang="en-GB" sz="3900" dirty="0"/>
              <a:t>the World Wide Web what is </a:t>
            </a:r>
            <a:r>
              <a:rPr lang="en-GB" sz="3900"/>
              <a:t>the domain name for a welsh based </a:t>
            </a:r>
            <a:r>
              <a:rPr lang="en-GB" sz="3900" dirty="0"/>
              <a:t>website</a:t>
            </a:r>
            <a:r>
              <a:rPr lang="en-GB" sz="3900"/>
              <a:t>? </a:t>
            </a:r>
          </a:p>
          <a:p>
            <a:pPr marL="360363" indent="-360363">
              <a:buNone/>
            </a:pPr>
            <a:r>
              <a:rPr lang="en-GB" sz="3900"/>
              <a:t>	</a:t>
            </a:r>
            <a:r>
              <a:rPr lang="en-GB" sz="3900" i="1"/>
              <a:t> Ar y We Byd-eang beth ydy’r enw a roddir i wefan a sefydlwyd yng Nghymru?</a:t>
            </a:r>
            <a:endParaRPr lang="en-GB" sz="3900" i="1" dirty="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2906" y="2564904"/>
            <a:ext cx="3238188" cy="3096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2765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7047F-9477-5482-6B51-7A3FBCE0EEFB}"/>
              </a:ext>
            </a:extLst>
          </p:cNvPr>
          <p:cNvSpPr>
            <a:spLocks noGrp="1"/>
          </p:cNvSpPr>
          <p:nvPr>
            <p:ph type="title"/>
          </p:nvPr>
        </p:nvSpPr>
        <p:spPr>
          <a:xfrm>
            <a:off x="458942" y="548680"/>
            <a:ext cx="8229600" cy="1143000"/>
          </a:xfrm>
        </p:spPr>
        <p:txBody>
          <a:bodyPr>
            <a:noAutofit/>
          </a:bodyPr>
          <a:lstStyle/>
          <a:p>
            <a:pPr algn="l"/>
            <a:r>
              <a:rPr lang="en-GB" sz="2800" dirty="0"/>
              <a:t>5</a:t>
            </a:r>
            <a:r>
              <a:rPr lang="en-GB" sz="2800"/>
              <a:t>. </a:t>
            </a:r>
            <a:br>
              <a:rPr lang="en-GB" sz="2800"/>
            </a:br>
            <a:r>
              <a:rPr lang="en-GB" sz="2800"/>
              <a:t>Wales </a:t>
            </a:r>
            <a:r>
              <a:rPr lang="en-GB" sz="2800" dirty="0"/>
              <a:t>is the 150</a:t>
            </a:r>
            <a:r>
              <a:rPr lang="en-GB" sz="2800" baseline="30000" dirty="0"/>
              <a:t>th</a:t>
            </a:r>
            <a:r>
              <a:rPr lang="en-GB" sz="2800" dirty="0"/>
              <a:t> largest country in the world. </a:t>
            </a:r>
            <a:br>
              <a:rPr lang="en-GB" sz="2800"/>
            </a:br>
            <a:r>
              <a:rPr lang="en-GB" sz="2800"/>
              <a:t>Which </a:t>
            </a:r>
            <a:r>
              <a:rPr lang="en-GB" sz="2800" dirty="0"/>
              <a:t>country is closest to Wales in </a:t>
            </a:r>
            <a:r>
              <a:rPr lang="en-GB" sz="2800"/>
              <a:t>size?</a:t>
            </a:r>
            <a:br>
              <a:rPr lang="en-GB" sz="2800"/>
            </a:br>
            <a:r>
              <a:rPr lang="en-GB" sz="2800" i="1"/>
              <a:t>Pa wlad yw’r agosaf at Gymru o ran maint?</a:t>
            </a:r>
            <a:endParaRPr lang="en-GB" sz="2800" i="1" dirty="0"/>
          </a:p>
        </p:txBody>
      </p:sp>
      <p:sp>
        <p:nvSpPr>
          <p:cNvPr id="3" name="Content Placeholder 2">
            <a:extLst>
              <a:ext uri="{FF2B5EF4-FFF2-40B4-BE49-F238E27FC236}">
                <a16:creationId xmlns:a16="http://schemas.microsoft.com/office/drawing/2014/main" id="{55400AE4-255D-9B51-F14B-CC61E37751DE}"/>
              </a:ext>
            </a:extLst>
          </p:cNvPr>
          <p:cNvSpPr>
            <a:spLocks noGrp="1"/>
          </p:cNvSpPr>
          <p:nvPr>
            <p:ph idx="1"/>
          </p:nvPr>
        </p:nvSpPr>
        <p:spPr>
          <a:xfrm>
            <a:off x="457200" y="2132856"/>
            <a:ext cx="4690864" cy="3340968"/>
          </a:xfrm>
        </p:spPr>
        <p:txBody>
          <a:bodyPr>
            <a:normAutofit/>
          </a:bodyPr>
          <a:lstStyle/>
          <a:p>
            <a:pPr>
              <a:lnSpc>
                <a:spcPct val="150000"/>
              </a:lnSpc>
              <a:buNone/>
            </a:pPr>
            <a:r>
              <a:rPr lang="en-GB" b="1">
                <a:solidFill>
                  <a:srgbClr val="FF0000"/>
                </a:solidFill>
              </a:rPr>
              <a:t>A  Germany / Yr Almaen</a:t>
            </a:r>
            <a:endParaRPr lang="en-GB" b="1" dirty="0">
              <a:solidFill>
                <a:srgbClr val="FF0000"/>
              </a:solidFill>
            </a:endParaRPr>
          </a:p>
          <a:p>
            <a:pPr>
              <a:lnSpc>
                <a:spcPct val="150000"/>
              </a:lnSpc>
              <a:buNone/>
            </a:pPr>
            <a:r>
              <a:rPr lang="en-GB" b="1" dirty="0">
                <a:solidFill>
                  <a:srgbClr val="FF0000"/>
                </a:solidFill>
              </a:rPr>
              <a:t>B  Romania</a:t>
            </a:r>
          </a:p>
          <a:p>
            <a:pPr>
              <a:lnSpc>
                <a:spcPct val="150000"/>
              </a:lnSpc>
              <a:buNone/>
            </a:pPr>
            <a:r>
              <a:rPr lang="en-GB" b="1" dirty="0">
                <a:solidFill>
                  <a:srgbClr val="FF0000"/>
                </a:solidFill>
              </a:rPr>
              <a:t>C  El Salvador</a:t>
            </a:r>
          </a:p>
          <a:p>
            <a:pPr>
              <a:lnSpc>
                <a:spcPct val="150000"/>
              </a:lnSpc>
              <a:buNone/>
            </a:pPr>
            <a:r>
              <a:rPr lang="en-GB" b="1" dirty="0">
                <a:solidFill>
                  <a:srgbClr val="FF0000"/>
                </a:solidFill>
              </a:rPr>
              <a:t>D  Liechtenstein</a:t>
            </a:r>
          </a:p>
        </p:txBody>
      </p:sp>
      <p:pic>
        <p:nvPicPr>
          <p:cNvPr id="5" name="Picture 4" descr="A map of the world&#10;&#10;Description automatically generated">
            <a:extLst>
              <a:ext uri="{FF2B5EF4-FFF2-40B4-BE49-F238E27FC236}">
                <a16:creationId xmlns:a16="http://schemas.microsoft.com/office/drawing/2014/main" id="{88FBAE0B-EF7A-6F81-8342-0011AA6858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0112" y="2664167"/>
            <a:ext cx="2599531" cy="2278345"/>
          </a:xfrm>
          <a:prstGeom prst="rect">
            <a:avLst/>
          </a:prstGeom>
        </p:spPr>
      </p:pic>
    </p:spTree>
    <p:extLst>
      <p:ext uri="{BB962C8B-B14F-4D97-AF65-F5344CB8AC3E}">
        <p14:creationId xmlns:p14="http://schemas.microsoft.com/office/powerpoint/2010/main" val="66528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C9B7E-686F-C36D-7032-27E3AFEE9F25}"/>
              </a:ext>
            </a:extLst>
          </p:cNvPr>
          <p:cNvSpPr>
            <a:spLocks noGrp="1"/>
          </p:cNvSpPr>
          <p:nvPr>
            <p:ph type="title"/>
          </p:nvPr>
        </p:nvSpPr>
        <p:spPr>
          <a:xfrm>
            <a:off x="287524" y="692696"/>
            <a:ext cx="8568952" cy="1143000"/>
          </a:xfrm>
        </p:spPr>
        <p:txBody>
          <a:bodyPr>
            <a:noAutofit/>
          </a:bodyPr>
          <a:lstStyle/>
          <a:p>
            <a:pPr algn="l"/>
            <a:r>
              <a:rPr lang="en-GB" sz="3200" dirty="0"/>
              <a:t>6</a:t>
            </a:r>
            <a:r>
              <a:rPr lang="en-GB" sz="3200"/>
              <a:t>. </a:t>
            </a:r>
            <a:br>
              <a:rPr lang="en-GB" sz="3200"/>
            </a:br>
            <a:r>
              <a:rPr lang="en-GB" sz="3200"/>
              <a:t>What </a:t>
            </a:r>
            <a:r>
              <a:rPr lang="en-GB" sz="3200" dirty="0"/>
              <a:t>is the </a:t>
            </a:r>
            <a:r>
              <a:rPr lang="en-GB" sz="3200"/>
              <a:t>connection between Sagarmatha (Mount Everest) </a:t>
            </a:r>
            <a:r>
              <a:rPr lang="en-GB" sz="3200" dirty="0"/>
              <a:t>and </a:t>
            </a:r>
            <a:r>
              <a:rPr lang="en-GB" sz="3200"/>
              <a:t>Wales?</a:t>
            </a:r>
            <a:br>
              <a:rPr lang="en-GB" sz="3200"/>
            </a:br>
            <a:r>
              <a:rPr lang="en-GB" sz="3200" i="1"/>
              <a:t>Beth yw’r cysylltiad rhwng Sagarmatha (Everest) a Chymru?</a:t>
            </a:r>
            <a:endParaRPr lang="en-GB" sz="3200" i="1" dirty="0"/>
          </a:p>
        </p:txBody>
      </p:sp>
      <p:pic>
        <p:nvPicPr>
          <p:cNvPr id="5" name="Picture 4" descr="A snowy mountain with clouds&#10;&#10;Description automatically generated">
            <a:extLst>
              <a:ext uri="{FF2B5EF4-FFF2-40B4-BE49-F238E27FC236}">
                <a16:creationId xmlns:a16="http://schemas.microsoft.com/office/drawing/2014/main" id="{FA894C93-3BBD-2488-BDED-1C136A197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52" y="2204864"/>
            <a:ext cx="4824536" cy="4288476"/>
          </a:xfrm>
          <a:prstGeom prst="rect">
            <a:avLst/>
          </a:prstGeom>
        </p:spPr>
      </p:pic>
    </p:spTree>
    <p:extLst>
      <p:ext uri="{BB962C8B-B14F-4D97-AF65-F5344CB8AC3E}">
        <p14:creationId xmlns:p14="http://schemas.microsoft.com/office/powerpoint/2010/main" val="128967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2AD8C-4AD4-C810-2EEA-0D802D8279C2}"/>
              </a:ext>
            </a:extLst>
          </p:cNvPr>
          <p:cNvSpPr>
            <a:spLocks noGrp="1"/>
          </p:cNvSpPr>
          <p:nvPr>
            <p:ph type="title"/>
          </p:nvPr>
        </p:nvSpPr>
        <p:spPr>
          <a:xfrm>
            <a:off x="628650" y="772703"/>
            <a:ext cx="7886700" cy="936104"/>
          </a:xfrm>
        </p:spPr>
        <p:txBody>
          <a:bodyPr>
            <a:normAutofit fontScale="90000"/>
          </a:bodyPr>
          <a:lstStyle/>
          <a:p>
            <a:pPr algn="l"/>
            <a:r>
              <a:rPr lang="en-GB" sz="3200" dirty="0"/>
              <a:t>7</a:t>
            </a:r>
            <a:r>
              <a:rPr lang="en-GB" sz="3200"/>
              <a:t>. </a:t>
            </a:r>
            <a:br>
              <a:rPr lang="en-GB" sz="3200"/>
            </a:br>
            <a:r>
              <a:rPr lang="en-GB" sz="3200"/>
              <a:t>Which </a:t>
            </a:r>
            <a:r>
              <a:rPr lang="en-GB" sz="3200" dirty="0"/>
              <a:t>of these countries do NOT have a </a:t>
            </a:r>
            <a:br>
              <a:rPr lang="en-GB" sz="3200"/>
            </a:br>
            <a:r>
              <a:rPr lang="en-GB" sz="3200"/>
              <a:t>settlement </a:t>
            </a:r>
            <a:r>
              <a:rPr lang="en-GB" sz="3200" dirty="0"/>
              <a:t>called </a:t>
            </a:r>
            <a:r>
              <a:rPr lang="en-GB" sz="3200"/>
              <a:t>Cardiff?</a:t>
            </a:r>
            <a:br>
              <a:rPr lang="en-GB" sz="3200"/>
            </a:br>
            <a:r>
              <a:rPr lang="en-GB" sz="3200" i="1"/>
              <a:t>Pa un o’r gwledydd yma sydd HEB anheddiad o’r new Cardiff?</a:t>
            </a:r>
            <a:endParaRPr lang="en-GB" sz="3200" i="1" dirty="0"/>
          </a:p>
        </p:txBody>
      </p:sp>
      <p:sp>
        <p:nvSpPr>
          <p:cNvPr id="3" name="Content Placeholder 2">
            <a:extLst>
              <a:ext uri="{FF2B5EF4-FFF2-40B4-BE49-F238E27FC236}">
                <a16:creationId xmlns:a16="http://schemas.microsoft.com/office/drawing/2014/main" id="{ED3E89B1-56D0-75A2-AD5D-B5D4F64C993E}"/>
              </a:ext>
            </a:extLst>
          </p:cNvPr>
          <p:cNvSpPr>
            <a:spLocks noGrp="1"/>
          </p:cNvSpPr>
          <p:nvPr>
            <p:ph idx="1"/>
          </p:nvPr>
        </p:nvSpPr>
        <p:spPr>
          <a:xfrm>
            <a:off x="323528" y="2708920"/>
            <a:ext cx="4896544" cy="2424228"/>
          </a:xfrm>
        </p:spPr>
        <p:txBody>
          <a:bodyPr>
            <a:normAutofit fontScale="92500" lnSpcReduction="10000"/>
          </a:bodyPr>
          <a:lstStyle/>
          <a:p>
            <a:pPr>
              <a:buNone/>
            </a:pPr>
            <a:r>
              <a:rPr lang="en-GB" b="1">
                <a:solidFill>
                  <a:srgbClr val="FF0000"/>
                </a:solidFill>
              </a:rPr>
              <a:t>A  Australia / Awstralia</a:t>
            </a:r>
            <a:endParaRPr lang="en-GB" b="1" dirty="0">
              <a:solidFill>
                <a:srgbClr val="FF0000"/>
              </a:solidFill>
            </a:endParaRPr>
          </a:p>
          <a:p>
            <a:pPr>
              <a:buNone/>
            </a:pPr>
            <a:r>
              <a:rPr lang="en-GB" b="1" dirty="0">
                <a:solidFill>
                  <a:srgbClr val="FF0000"/>
                </a:solidFill>
              </a:rPr>
              <a:t>B  </a:t>
            </a:r>
            <a:r>
              <a:rPr lang="en-GB" b="1">
                <a:solidFill>
                  <a:srgbClr val="FF0000"/>
                </a:solidFill>
              </a:rPr>
              <a:t>New Zealand / Seland Newydd</a:t>
            </a:r>
            <a:endParaRPr lang="en-GB" b="1" dirty="0">
              <a:solidFill>
                <a:srgbClr val="FF0000"/>
              </a:solidFill>
            </a:endParaRPr>
          </a:p>
          <a:p>
            <a:pPr>
              <a:buNone/>
            </a:pPr>
            <a:r>
              <a:rPr lang="en-GB" b="1">
                <a:solidFill>
                  <a:srgbClr val="FF0000"/>
                </a:solidFill>
              </a:rPr>
              <a:t>C  USA / UDA</a:t>
            </a:r>
            <a:endParaRPr lang="en-GB" b="1" dirty="0">
              <a:solidFill>
                <a:srgbClr val="FF0000"/>
              </a:solidFill>
            </a:endParaRPr>
          </a:p>
          <a:p>
            <a:pPr>
              <a:buNone/>
            </a:pPr>
            <a:r>
              <a:rPr lang="en-GB" b="1" dirty="0">
                <a:solidFill>
                  <a:srgbClr val="FF0000"/>
                </a:solidFill>
              </a:rPr>
              <a:t>D  </a:t>
            </a:r>
            <a:r>
              <a:rPr lang="en-GB" b="1">
                <a:solidFill>
                  <a:srgbClr val="FF0000"/>
                </a:solidFill>
              </a:rPr>
              <a:t>South Africa / De Affrica</a:t>
            </a:r>
            <a:endParaRPr lang="en-GB" b="1" dirty="0">
              <a:solidFill>
                <a:srgbClr val="FF0000"/>
              </a:solidFill>
            </a:endParaRPr>
          </a:p>
        </p:txBody>
      </p:sp>
      <p:pic>
        <p:nvPicPr>
          <p:cNvPr id="6" name="Picture 5" descr="A city lights at night&#10;&#10;Description automatically generated">
            <a:extLst>
              <a:ext uri="{FF2B5EF4-FFF2-40B4-BE49-F238E27FC236}">
                <a16:creationId xmlns:a16="http://schemas.microsoft.com/office/drawing/2014/main" id="{EB79B92C-4241-D233-0568-B638385BB1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8104" y="2708920"/>
            <a:ext cx="2768585" cy="2454555"/>
          </a:xfrm>
          <a:prstGeom prst="rect">
            <a:avLst/>
          </a:prstGeom>
        </p:spPr>
      </p:pic>
    </p:spTree>
    <p:extLst>
      <p:ext uri="{BB962C8B-B14F-4D97-AF65-F5344CB8AC3E}">
        <p14:creationId xmlns:p14="http://schemas.microsoft.com/office/powerpoint/2010/main" val="418528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A6713-3D4C-4439-2086-95EA1FCF2240}"/>
              </a:ext>
            </a:extLst>
          </p:cNvPr>
          <p:cNvSpPr>
            <a:spLocks noGrp="1"/>
          </p:cNvSpPr>
          <p:nvPr>
            <p:ph type="title"/>
          </p:nvPr>
        </p:nvSpPr>
        <p:spPr>
          <a:xfrm>
            <a:off x="628650" y="675275"/>
            <a:ext cx="7886700" cy="1325563"/>
          </a:xfrm>
        </p:spPr>
        <p:txBody>
          <a:bodyPr>
            <a:normAutofit fontScale="90000"/>
          </a:bodyPr>
          <a:lstStyle/>
          <a:p>
            <a:pPr algn="l"/>
            <a:r>
              <a:rPr lang="en-GB" sz="3200" dirty="0"/>
              <a:t>8</a:t>
            </a:r>
            <a:r>
              <a:rPr lang="en-GB" sz="3200"/>
              <a:t>. </a:t>
            </a:r>
            <a:br>
              <a:rPr lang="en-GB" sz="3200"/>
            </a:br>
            <a:r>
              <a:rPr lang="en-GB" sz="3200"/>
              <a:t>Who </a:t>
            </a:r>
            <a:r>
              <a:rPr lang="en-GB" sz="3200" dirty="0"/>
              <a:t>is the only Welsh actor to date to play </a:t>
            </a:r>
            <a:br>
              <a:rPr lang="en-GB" sz="3200"/>
            </a:br>
            <a:r>
              <a:rPr lang="en-GB" sz="3200"/>
              <a:t>James Bond?</a:t>
            </a:r>
            <a:br>
              <a:rPr lang="en-GB" sz="3200"/>
            </a:br>
            <a:r>
              <a:rPr lang="en-GB" sz="3200" i="1"/>
              <a:t>Pwy yw’r unig actor Cymreig i chwarae rhan James Bond?</a:t>
            </a:r>
            <a:endParaRPr lang="en-GB" sz="3200" i="1" dirty="0"/>
          </a:p>
        </p:txBody>
      </p:sp>
      <p:sp>
        <p:nvSpPr>
          <p:cNvPr id="3" name="Content Placeholder 2">
            <a:extLst>
              <a:ext uri="{FF2B5EF4-FFF2-40B4-BE49-F238E27FC236}">
                <a16:creationId xmlns:a16="http://schemas.microsoft.com/office/drawing/2014/main" id="{6D72D716-580D-9FD3-0919-D16B4635A305}"/>
              </a:ext>
            </a:extLst>
          </p:cNvPr>
          <p:cNvSpPr>
            <a:spLocks noGrp="1"/>
          </p:cNvSpPr>
          <p:nvPr>
            <p:ph idx="1"/>
          </p:nvPr>
        </p:nvSpPr>
        <p:spPr>
          <a:xfrm>
            <a:off x="628650" y="2708920"/>
            <a:ext cx="3466728" cy="3196952"/>
          </a:xfrm>
        </p:spPr>
        <p:txBody>
          <a:bodyPr>
            <a:normAutofit lnSpcReduction="10000"/>
          </a:bodyPr>
          <a:lstStyle/>
          <a:p>
            <a:pPr>
              <a:lnSpc>
                <a:spcPct val="150000"/>
              </a:lnSpc>
              <a:buNone/>
            </a:pPr>
            <a:r>
              <a:rPr lang="en-GB" b="1" dirty="0">
                <a:solidFill>
                  <a:srgbClr val="FF0000"/>
                </a:solidFill>
              </a:rPr>
              <a:t>A  Daniel Craig</a:t>
            </a:r>
          </a:p>
          <a:p>
            <a:pPr>
              <a:lnSpc>
                <a:spcPct val="150000"/>
              </a:lnSpc>
              <a:buNone/>
            </a:pPr>
            <a:r>
              <a:rPr lang="en-GB" b="1" dirty="0">
                <a:solidFill>
                  <a:srgbClr val="FF0000"/>
                </a:solidFill>
              </a:rPr>
              <a:t>B  Sean Connery</a:t>
            </a:r>
          </a:p>
          <a:p>
            <a:pPr>
              <a:lnSpc>
                <a:spcPct val="150000"/>
              </a:lnSpc>
              <a:buNone/>
            </a:pPr>
            <a:r>
              <a:rPr lang="en-GB" b="1" dirty="0">
                <a:solidFill>
                  <a:srgbClr val="FF0000"/>
                </a:solidFill>
              </a:rPr>
              <a:t>C  Pierce Brosnan</a:t>
            </a:r>
          </a:p>
          <a:p>
            <a:pPr>
              <a:lnSpc>
                <a:spcPct val="150000"/>
              </a:lnSpc>
              <a:buNone/>
            </a:pPr>
            <a:r>
              <a:rPr lang="en-GB" b="1" dirty="0">
                <a:solidFill>
                  <a:srgbClr val="FF0000"/>
                </a:solidFill>
              </a:rPr>
              <a:t>D Timothy Dalton</a:t>
            </a:r>
          </a:p>
        </p:txBody>
      </p:sp>
      <p:pic>
        <p:nvPicPr>
          <p:cNvPr id="6" name="Picture 5" descr="A red and white swirl&#10;&#10;Description automatically generated">
            <a:extLst>
              <a:ext uri="{FF2B5EF4-FFF2-40B4-BE49-F238E27FC236}">
                <a16:creationId xmlns:a16="http://schemas.microsoft.com/office/drawing/2014/main" id="{C90A8A4B-7C6C-990D-7C73-CA04FEF45C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3118668"/>
            <a:ext cx="2674638" cy="2377456"/>
          </a:xfrm>
          <a:prstGeom prst="rect">
            <a:avLst/>
          </a:prstGeom>
        </p:spPr>
      </p:pic>
    </p:spTree>
    <p:extLst>
      <p:ext uri="{BB962C8B-B14F-4D97-AF65-F5344CB8AC3E}">
        <p14:creationId xmlns:p14="http://schemas.microsoft.com/office/powerpoint/2010/main" val="380106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75D6A8-8200-4B22-AA53-193C94A05C5D}"/>
              </a:ext>
            </a:extLst>
          </p:cNvPr>
          <p:cNvSpPr>
            <a:spLocks noGrp="1"/>
          </p:cNvSpPr>
          <p:nvPr>
            <p:ph type="title"/>
          </p:nvPr>
        </p:nvSpPr>
        <p:spPr>
          <a:xfrm>
            <a:off x="323528" y="260648"/>
            <a:ext cx="8648416" cy="1325563"/>
          </a:xfrm>
        </p:spPr>
        <p:txBody>
          <a:bodyPr>
            <a:normAutofit fontScale="90000"/>
          </a:bodyPr>
          <a:lstStyle/>
          <a:p>
            <a:pPr algn="ctr"/>
            <a:r>
              <a:rPr lang="en-US" b="1" dirty="0">
                <a:latin typeface="+mn-lt"/>
              </a:rPr>
              <a:t>Round 1</a:t>
            </a:r>
            <a:br>
              <a:rPr lang="en-US" b="1" dirty="0">
                <a:latin typeface="+mn-lt"/>
              </a:rPr>
            </a:br>
            <a:r>
              <a:rPr lang="en-US" b="1" dirty="0">
                <a:latin typeface="+mn-lt"/>
              </a:rPr>
              <a:t>Where are these famous landmarks?</a:t>
            </a:r>
            <a:endParaRPr lang="en-GB" b="1" dirty="0">
              <a:latin typeface="+mn-lt"/>
            </a:endParaRPr>
          </a:p>
        </p:txBody>
      </p:sp>
      <p:sp>
        <p:nvSpPr>
          <p:cNvPr id="6" name="Title 4">
            <a:extLst>
              <a:ext uri="{FF2B5EF4-FFF2-40B4-BE49-F238E27FC236}">
                <a16:creationId xmlns:a16="http://schemas.microsoft.com/office/drawing/2014/main" id="{3DB8EEFD-0701-4499-95E5-CB2DAA19A25A}"/>
              </a:ext>
            </a:extLst>
          </p:cNvPr>
          <p:cNvSpPr txBox="1">
            <a:spLocks/>
          </p:cNvSpPr>
          <p:nvPr/>
        </p:nvSpPr>
        <p:spPr>
          <a:xfrm>
            <a:off x="539552" y="4540280"/>
            <a:ext cx="7886700" cy="6463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err="1">
                <a:latin typeface="+mn-lt"/>
              </a:rPr>
              <a:t>Rownd</a:t>
            </a:r>
            <a:r>
              <a:rPr lang="en-US" sz="3600" b="1" dirty="0">
                <a:latin typeface="+mn-lt"/>
              </a:rPr>
              <a:t> 1</a:t>
            </a:r>
          </a:p>
        </p:txBody>
      </p:sp>
      <p:sp>
        <p:nvSpPr>
          <p:cNvPr id="3" name="Rectangle 2">
            <a:extLst>
              <a:ext uri="{FF2B5EF4-FFF2-40B4-BE49-F238E27FC236}">
                <a16:creationId xmlns:a16="http://schemas.microsoft.com/office/drawing/2014/main" id="{AB9D5F9E-96AF-5A10-D37A-25CECF34B549}"/>
              </a:ext>
            </a:extLst>
          </p:cNvPr>
          <p:cNvSpPr>
            <a:spLocks noChangeArrowheads="1"/>
          </p:cNvSpPr>
          <p:nvPr/>
        </p:nvSpPr>
        <p:spPr bwMode="auto">
          <a:xfrm>
            <a:off x="114300" y="258526"/>
            <a:ext cx="65" cy="2449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y-GB" altLang="en-US" sz="1800" b="0" i="0" u="none" strike="noStrike" cap="none" normalizeH="0" baseline="0">
              <a:ln>
                <a:noFill/>
              </a:ln>
              <a:solidFill>
                <a:schemeClr val="tx1"/>
              </a:solidFill>
              <a:effectLst/>
              <a:latin typeface="Arial" panose="020B0604020202020204" pitchFamily="34" charset="0"/>
            </a:endParaRPr>
          </a:p>
        </p:txBody>
      </p:sp>
      <p:sp>
        <p:nvSpPr>
          <p:cNvPr id="52226" name="AutoShape 2" descr="Wales flag Royalty Free Stock SVG Vect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Wales flag Royalty Free Stock SVG Vecto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2230" name="Picture 6" descr="Wales Flag vector art illustration"/>
          <p:cNvPicPr>
            <a:picLocks noChangeAspect="1" noChangeArrowheads="1"/>
          </p:cNvPicPr>
          <p:nvPr/>
        </p:nvPicPr>
        <p:blipFill>
          <a:blip r:embed="rId2" cstate="print"/>
          <a:srcRect/>
          <a:stretch>
            <a:fillRect/>
          </a:stretch>
        </p:blipFill>
        <p:spPr bwMode="auto">
          <a:xfrm>
            <a:off x="2978216" y="2347139"/>
            <a:ext cx="3187568" cy="1911499"/>
          </a:xfrm>
          <a:prstGeom prst="rect">
            <a:avLst/>
          </a:prstGeom>
          <a:noFill/>
        </p:spPr>
      </p:pic>
      <p:sp>
        <p:nvSpPr>
          <p:cNvPr id="2" name="TextBox 1">
            <a:extLst>
              <a:ext uri="{FF2B5EF4-FFF2-40B4-BE49-F238E27FC236}">
                <a16:creationId xmlns:a16="http://schemas.microsoft.com/office/drawing/2014/main" id="{C8139936-1819-A7D4-CAB4-61E88A89FE00}"/>
              </a:ext>
            </a:extLst>
          </p:cNvPr>
          <p:cNvSpPr txBox="1"/>
          <p:nvPr/>
        </p:nvSpPr>
        <p:spPr>
          <a:xfrm>
            <a:off x="539552" y="5186611"/>
            <a:ext cx="8208912" cy="646331"/>
          </a:xfrm>
          <a:prstGeom prst="rect">
            <a:avLst/>
          </a:prstGeom>
          <a:noFill/>
        </p:spPr>
        <p:txBody>
          <a:bodyPr wrap="square" rtlCol="0">
            <a:spAutoFit/>
          </a:bodyPr>
          <a:lstStyle/>
          <a:p>
            <a:pPr algn="ctr"/>
            <a:r>
              <a:rPr lang="en-GB" sz="3600" b="1"/>
              <a:t>Rownd 1 Ble mae'r tirnodau enwog hyn?</a:t>
            </a:r>
          </a:p>
        </p:txBody>
      </p:sp>
    </p:spTree>
    <p:extLst>
      <p:ext uri="{BB962C8B-B14F-4D97-AF65-F5344CB8AC3E}">
        <p14:creationId xmlns:p14="http://schemas.microsoft.com/office/powerpoint/2010/main" val="2105350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187624" y="260648"/>
            <a:ext cx="5829300" cy="1656184"/>
          </a:xfrm>
        </p:spPr>
        <p:txBody>
          <a:bodyPr>
            <a:normAutofit/>
          </a:bodyPr>
          <a:lstStyle/>
          <a:p>
            <a:r>
              <a:rPr lang="en-US" sz="3600" b="1" dirty="0">
                <a:latin typeface="+mn-lt"/>
              </a:rPr>
              <a:t>Round 4 </a:t>
            </a:r>
            <a:br>
              <a:rPr lang="en-US" sz="3600" b="1" dirty="0">
                <a:latin typeface="+mn-lt"/>
              </a:rPr>
            </a:br>
            <a:r>
              <a:rPr lang="en-US" sz="3600" b="1" dirty="0">
                <a:latin typeface="+mn-lt"/>
              </a:rPr>
              <a:t>Fieldwork</a:t>
            </a:r>
          </a:p>
        </p:txBody>
      </p:sp>
      <p:sp>
        <p:nvSpPr>
          <p:cNvPr id="3" name="Rectangle 2"/>
          <p:cNvSpPr txBox="1">
            <a:spLocks noChangeArrowheads="1"/>
          </p:cNvSpPr>
          <p:nvPr/>
        </p:nvSpPr>
        <p:spPr>
          <a:xfrm>
            <a:off x="1645381" y="5229200"/>
            <a:ext cx="5277173" cy="154939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err="1">
                <a:latin typeface="+mn-lt"/>
              </a:rPr>
              <a:t>Rownd</a:t>
            </a:r>
            <a:r>
              <a:rPr lang="en-US" sz="3600" b="1">
                <a:latin typeface="+mn-lt"/>
              </a:rPr>
              <a:t> 4</a:t>
            </a:r>
          </a:p>
          <a:p>
            <a:r>
              <a:rPr lang="en-US" sz="3600" b="1">
                <a:latin typeface="+mn-lt"/>
              </a:rPr>
              <a:t>Gwaith Maes</a:t>
            </a:r>
            <a:endParaRPr lang="en-US" sz="3600" b="1" dirty="0">
              <a:latin typeface="+mn-lt"/>
            </a:endParaRPr>
          </a:p>
          <a:p>
            <a:br>
              <a:rPr lang="en-US" sz="3600" b="1" dirty="0">
                <a:latin typeface="+mn-lt"/>
              </a:rPr>
            </a:br>
            <a:endParaRPr lang="en-US" sz="3600" b="1" dirty="0">
              <a:latin typeface="+mn-lt"/>
            </a:endParaRPr>
          </a:p>
        </p:txBody>
      </p:sp>
      <p:pic>
        <p:nvPicPr>
          <p:cNvPr id="6146" name="Picture 2" descr="Outdoor landscape Royalty Free Stock Vector Clip Art"/>
          <p:cNvPicPr>
            <a:picLocks noChangeAspect="1" noChangeArrowheads="1"/>
          </p:cNvPicPr>
          <p:nvPr/>
        </p:nvPicPr>
        <p:blipFill>
          <a:blip r:embed="rId3" cstate="print"/>
          <a:srcRect/>
          <a:stretch>
            <a:fillRect/>
          </a:stretch>
        </p:blipFill>
        <p:spPr bwMode="auto">
          <a:xfrm>
            <a:off x="2915816" y="1844824"/>
            <a:ext cx="2736304" cy="2736305"/>
          </a:xfrm>
          <a:prstGeom prst="rect">
            <a:avLst/>
          </a:prstGeom>
          <a:noFill/>
        </p:spPr>
      </p:pic>
    </p:spTree>
    <p:extLst>
      <p:ext uri="{BB962C8B-B14F-4D97-AF65-F5344CB8AC3E}">
        <p14:creationId xmlns:p14="http://schemas.microsoft.com/office/powerpoint/2010/main" val="11734148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8229600" cy="6324600"/>
          </a:xfrm>
        </p:spPr>
        <p:txBody>
          <a:bodyPr>
            <a:normAutofit lnSpcReduction="10000"/>
          </a:bodyPr>
          <a:lstStyle/>
          <a:p>
            <a:pPr marL="0" indent="0">
              <a:spcBef>
                <a:spcPts val="0"/>
              </a:spcBef>
              <a:buNone/>
            </a:pPr>
            <a:r>
              <a:rPr lang="en-GB" dirty="0"/>
              <a:t>1</a:t>
            </a:r>
            <a:r>
              <a:rPr lang="en-GB"/>
              <a:t>.  </a:t>
            </a:r>
          </a:p>
          <a:p>
            <a:pPr marL="0" indent="0">
              <a:spcBef>
                <a:spcPts val="0"/>
              </a:spcBef>
              <a:buNone/>
            </a:pPr>
            <a:r>
              <a:rPr lang="en-GB"/>
              <a:t>When </a:t>
            </a:r>
            <a:r>
              <a:rPr lang="en-GB" dirty="0"/>
              <a:t>geographers go into the field they </a:t>
            </a:r>
          </a:p>
          <a:p>
            <a:pPr marL="0" indent="0">
              <a:spcBef>
                <a:spcPts val="0"/>
              </a:spcBef>
              <a:buNone/>
            </a:pPr>
            <a:r>
              <a:rPr lang="en-GB"/>
              <a:t>often </a:t>
            </a:r>
            <a:r>
              <a:rPr lang="en-GB" dirty="0"/>
              <a:t>try to test a statement to find out how  </a:t>
            </a:r>
          </a:p>
          <a:p>
            <a:pPr marL="0" indent="0">
              <a:spcBef>
                <a:spcPts val="0"/>
              </a:spcBef>
              <a:buNone/>
            </a:pPr>
            <a:r>
              <a:rPr lang="en-GB"/>
              <a:t>true </a:t>
            </a:r>
            <a:r>
              <a:rPr lang="en-GB" dirty="0"/>
              <a:t>it is.</a:t>
            </a:r>
          </a:p>
          <a:p>
            <a:pPr marL="0" indent="0">
              <a:buNone/>
            </a:pPr>
            <a:endParaRPr lang="en-GB" dirty="0"/>
          </a:p>
          <a:p>
            <a:pPr marL="0" indent="0">
              <a:buNone/>
            </a:pPr>
            <a:r>
              <a:rPr lang="en-GB"/>
              <a:t>What </a:t>
            </a:r>
            <a:r>
              <a:rPr lang="en-GB" dirty="0"/>
              <a:t>is this statement called?</a:t>
            </a:r>
          </a:p>
          <a:p>
            <a:pPr marL="0" indent="0">
              <a:buNone/>
            </a:pPr>
            <a:endParaRPr lang="en-GB"/>
          </a:p>
          <a:p>
            <a:pPr marL="0" indent="0">
              <a:buNone/>
            </a:pPr>
            <a:endParaRPr lang="en-GB" dirty="0"/>
          </a:p>
          <a:p>
            <a:pPr marL="0" indent="0">
              <a:buNone/>
            </a:pPr>
            <a:r>
              <a:rPr lang="en-GB" i="1"/>
              <a:t>Wrth </a:t>
            </a:r>
            <a:r>
              <a:rPr lang="en-GB" i="1" dirty="0" err="1"/>
              <a:t>fynd</a:t>
            </a:r>
            <a:r>
              <a:rPr lang="en-GB" i="1" dirty="0"/>
              <a:t> </a:t>
            </a:r>
            <a:r>
              <a:rPr lang="en-GB" i="1" dirty="0" err="1"/>
              <a:t>allan</a:t>
            </a:r>
            <a:r>
              <a:rPr lang="en-GB" i="1" dirty="0"/>
              <a:t> </a:t>
            </a:r>
            <a:r>
              <a:rPr lang="en-GB" i="1" dirty="0" err="1"/>
              <a:t>i’r</a:t>
            </a:r>
            <a:r>
              <a:rPr lang="en-GB" i="1" dirty="0"/>
              <a:t> </a:t>
            </a:r>
            <a:r>
              <a:rPr lang="en-GB" i="1" dirty="0" err="1"/>
              <a:t>maes</a:t>
            </a:r>
            <a:r>
              <a:rPr lang="en-GB" i="1" dirty="0"/>
              <a:t>, </a:t>
            </a:r>
            <a:r>
              <a:rPr lang="en-GB" i="1" dirty="0" err="1"/>
              <a:t>mae</a:t>
            </a:r>
            <a:r>
              <a:rPr lang="en-GB" i="1" dirty="0"/>
              <a:t> </a:t>
            </a:r>
            <a:br>
              <a:rPr lang="en-GB" i="1"/>
            </a:br>
            <a:r>
              <a:rPr lang="en-GB" i="1"/>
              <a:t>daearyddwyr </a:t>
            </a:r>
            <a:r>
              <a:rPr lang="en-GB" i="1" dirty="0" err="1"/>
              <a:t>yn</a:t>
            </a:r>
            <a:r>
              <a:rPr lang="en-GB" i="1" dirty="0"/>
              <a:t> </a:t>
            </a:r>
            <a:r>
              <a:rPr lang="en-GB" i="1" dirty="0" err="1"/>
              <a:t>aml</a:t>
            </a:r>
            <a:r>
              <a:rPr lang="en-GB" i="1" dirty="0"/>
              <a:t> </a:t>
            </a:r>
            <a:r>
              <a:rPr lang="en-GB" i="1" dirty="0" err="1"/>
              <a:t>yn</a:t>
            </a:r>
            <a:r>
              <a:rPr lang="en-GB" i="1" dirty="0"/>
              <a:t> </a:t>
            </a:r>
            <a:r>
              <a:rPr lang="en-GB" i="1" dirty="0" err="1"/>
              <a:t>ceisio</a:t>
            </a:r>
            <a:r>
              <a:rPr lang="en-GB" i="1" dirty="0"/>
              <a:t> </a:t>
            </a:r>
            <a:br>
              <a:rPr lang="en-GB" i="1" dirty="0"/>
            </a:br>
            <a:r>
              <a:rPr lang="en-GB" i="1" dirty="0" err="1"/>
              <a:t>profi</a:t>
            </a:r>
            <a:r>
              <a:rPr lang="en-GB" i="1" dirty="0"/>
              <a:t> </a:t>
            </a:r>
            <a:r>
              <a:rPr lang="en-GB" i="1" dirty="0" err="1"/>
              <a:t>gosodiad</a:t>
            </a:r>
            <a:r>
              <a:rPr lang="en-GB" i="1" dirty="0"/>
              <a:t> </a:t>
            </a:r>
            <a:r>
              <a:rPr lang="en-GB" i="1" dirty="0" err="1"/>
              <a:t>i</a:t>
            </a:r>
            <a:r>
              <a:rPr lang="en-GB" i="1" dirty="0"/>
              <a:t> weld </a:t>
            </a:r>
            <a:r>
              <a:rPr lang="en-GB" i="1" dirty="0" err="1"/>
              <a:t>os</a:t>
            </a:r>
            <a:r>
              <a:rPr lang="en-GB" i="1" dirty="0"/>
              <a:t> </a:t>
            </a:r>
            <a:r>
              <a:rPr lang="en-GB" i="1" dirty="0" err="1"/>
              <a:t>yw’n</a:t>
            </a:r>
            <a:r>
              <a:rPr lang="en-GB" i="1" dirty="0"/>
              <a:t> </a:t>
            </a:r>
            <a:r>
              <a:rPr lang="en-GB" i="1" dirty="0" err="1"/>
              <a:t>wir</a:t>
            </a:r>
            <a:r>
              <a:rPr lang="en-GB" i="1" dirty="0"/>
              <a:t> </a:t>
            </a:r>
            <a:r>
              <a:rPr lang="en-GB" i="1" dirty="0" err="1"/>
              <a:t>ai</a:t>
            </a:r>
            <a:r>
              <a:rPr lang="en-GB" i="1" dirty="0"/>
              <a:t> </a:t>
            </a:r>
            <a:r>
              <a:rPr lang="en-GB" i="1" dirty="0" err="1"/>
              <a:t>peidio</a:t>
            </a:r>
            <a:r>
              <a:rPr lang="en-GB" i="1" dirty="0"/>
              <a:t>.</a:t>
            </a:r>
            <a:r>
              <a:rPr lang="en-GB" dirty="0"/>
              <a:t> </a:t>
            </a:r>
            <a:br>
              <a:rPr lang="en-GB" dirty="0"/>
            </a:br>
            <a:br>
              <a:rPr lang="en-GB" dirty="0"/>
            </a:br>
            <a:r>
              <a:rPr lang="en-GB" i="1" dirty="0"/>
              <a:t>Beth </a:t>
            </a:r>
            <a:r>
              <a:rPr lang="en-GB" i="1" dirty="0" err="1"/>
              <a:t>yw’r</a:t>
            </a:r>
            <a:r>
              <a:rPr lang="en-GB" i="1" dirty="0"/>
              <a:t> </a:t>
            </a:r>
            <a:r>
              <a:rPr lang="en-GB" i="1" dirty="0" err="1"/>
              <a:t>enw</a:t>
            </a:r>
            <a:r>
              <a:rPr lang="en-GB" i="1" dirty="0"/>
              <a:t> </a:t>
            </a:r>
            <a:r>
              <a:rPr lang="en-GB" i="1" dirty="0" err="1"/>
              <a:t>ar</a:t>
            </a:r>
            <a:r>
              <a:rPr lang="en-GB" i="1" dirty="0"/>
              <a:t> </a:t>
            </a:r>
            <a:r>
              <a:rPr lang="en-GB" i="1" dirty="0" err="1"/>
              <a:t>osodiad</a:t>
            </a:r>
            <a:r>
              <a:rPr lang="en-GB" i="1" dirty="0"/>
              <a:t> </a:t>
            </a:r>
            <a:r>
              <a:rPr lang="en-GB" i="1" dirty="0" err="1"/>
              <a:t>fel</a:t>
            </a:r>
            <a:r>
              <a:rPr lang="en-GB" i="1" dirty="0"/>
              <a:t> </a:t>
            </a:r>
            <a:r>
              <a:rPr lang="en-GB" i="1" dirty="0" err="1"/>
              <a:t>hwn</a:t>
            </a:r>
            <a:r>
              <a:rPr lang="en-GB" i="1"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72200" y="1905000"/>
            <a:ext cx="2804218" cy="2819400"/>
          </a:xfrm>
          <a:prstGeom prst="rect">
            <a:avLst/>
          </a:prstGeom>
        </p:spPr>
      </p:pic>
      <p:cxnSp>
        <p:nvCxnSpPr>
          <p:cNvPr id="6" name="Straight Connector 5"/>
          <p:cNvCxnSpPr/>
          <p:nvPr/>
        </p:nvCxnSpPr>
        <p:spPr>
          <a:xfrm flipH="1" flipV="1">
            <a:off x="6531429" y="2865455"/>
            <a:ext cx="21771" cy="30145"/>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rot="568137">
            <a:off x="6803887" y="3100683"/>
            <a:ext cx="1540843" cy="212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7162800" y="3530206"/>
            <a:ext cx="1066800" cy="279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C2F98C78-75B9-44DB-AB9A-BA5447EDA54C}" type="slidenum">
              <a:rPr lang="en-GB" smtClean="0"/>
              <a:pPr/>
              <a:t>31</a:t>
            </a:fld>
            <a:endParaRPr lang="en-GB"/>
          </a:p>
        </p:txBody>
      </p:sp>
    </p:spTree>
    <p:extLst>
      <p:ext uri="{BB962C8B-B14F-4D97-AF65-F5344CB8AC3E}">
        <p14:creationId xmlns:p14="http://schemas.microsoft.com/office/powerpoint/2010/main" val="117641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7EA01-231B-924F-68F9-6C991F551696}"/>
              </a:ext>
            </a:extLst>
          </p:cNvPr>
          <p:cNvSpPr>
            <a:spLocks noGrp="1"/>
          </p:cNvSpPr>
          <p:nvPr>
            <p:ph type="title"/>
          </p:nvPr>
        </p:nvSpPr>
        <p:spPr>
          <a:xfrm>
            <a:off x="323528" y="1155652"/>
            <a:ext cx="8229600" cy="1143000"/>
          </a:xfrm>
        </p:spPr>
        <p:txBody>
          <a:bodyPr>
            <a:normAutofit fontScale="90000"/>
          </a:bodyPr>
          <a:lstStyle/>
          <a:p>
            <a:pPr algn="l"/>
            <a:r>
              <a:rPr lang="en-US" sz="3600" dirty="0">
                <a:latin typeface="+mn-lt"/>
              </a:rPr>
              <a:t>2</a:t>
            </a:r>
            <a:r>
              <a:rPr lang="en-US" sz="3600">
                <a:latin typeface="+mn-lt"/>
              </a:rPr>
              <a:t>.  </a:t>
            </a:r>
            <a:br>
              <a:rPr lang="en-US" sz="3600">
                <a:latin typeface="+mn-lt"/>
              </a:rPr>
            </a:br>
            <a:r>
              <a:rPr lang="en-US" sz="3600">
                <a:latin typeface="+mn-lt"/>
              </a:rPr>
              <a:t>What ‘R’ </a:t>
            </a:r>
            <a:r>
              <a:rPr lang="en-US" sz="3600" dirty="0">
                <a:latin typeface="+mn-lt"/>
              </a:rPr>
              <a:t>should you consider before going out </a:t>
            </a:r>
            <a:br>
              <a:rPr lang="en-US" sz="3600">
                <a:latin typeface="+mn-lt"/>
              </a:rPr>
            </a:br>
            <a:r>
              <a:rPr lang="en-US" sz="3600">
                <a:latin typeface="+mn-lt"/>
              </a:rPr>
              <a:t>to </a:t>
            </a:r>
            <a:r>
              <a:rPr lang="en-US" sz="3600" dirty="0">
                <a:latin typeface="+mn-lt"/>
              </a:rPr>
              <a:t>do </a:t>
            </a:r>
            <a:r>
              <a:rPr lang="en-US" sz="3600">
                <a:latin typeface="+mn-lt"/>
              </a:rPr>
              <a:t>fieldwork?</a:t>
            </a:r>
            <a:br>
              <a:rPr lang="en-US" sz="3600">
                <a:latin typeface="+mn-lt"/>
              </a:rPr>
            </a:br>
            <a:br>
              <a:rPr lang="en-US" sz="3600">
                <a:latin typeface="+mn-lt"/>
              </a:rPr>
            </a:br>
            <a:r>
              <a:rPr lang="en-US" sz="3600" i="1">
                <a:latin typeface="+mn-lt"/>
              </a:rPr>
              <a:t>Pa ‘R’ ddylid ei ystyried yn ofalus cyn mentro ar waith maes?</a:t>
            </a:r>
            <a:endParaRPr lang="en-GB" sz="3600" i="1" dirty="0">
              <a:latin typeface="+mn-lt"/>
            </a:endParaRPr>
          </a:p>
        </p:txBody>
      </p:sp>
      <p:sp>
        <p:nvSpPr>
          <p:cNvPr id="3" name="Title 1">
            <a:extLst>
              <a:ext uri="{FF2B5EF4-FFF2-40B4-BE49-F238E27FC236}">
                <a16:creationId xmlns:a16="http://schemas.microsoft.com/office/drawing/2014/main" id="{D147EA44-305F-505D-6160-2B7BE22FF2DF}"/>
              </a:ext>
            </a:extLst>
          </p:cNvPr>
          <p:cNvSpPr txBox="1">
            <a:spLocks/>
          </p:cNvSpPr>
          <p:nvPr/>
        </p:nvSpPr>
        <p:spPr>
          <a:xfrm>
            <a:off x="628650" y="4913063"/>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3600" dirty="0">
              <a:latin typeface="+mn-lt"/>
            </a:endParaRPr>
          </a:p>
        </p:txBody>
      </p:sp>
      <p:pic>
        <p:nvPicPr>
          <p:cNvPr id="9218" name="Picture 2" descr="Free Printable Colorful Cartoon Letters: Cartoon Letter R - Freebie Finding  Mom">
            <a:extLst>
              <a:ext uri="{FF2B5EF4-FFF2-40B4-BE49-F238E27FC236}">
                <a16:creationId xmlns:a16="http://schemas.microsoft.com/office/drawing/2014/main" id="{212499A3-59A5-4050-90EF-CA16B1A698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5896" y="2996952"/>
            <a:ext cx="2506704" cy="336286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17B7EA01-231B-924F-68F9-6C991F551696}"/>
              </a:ext>
            </a:extLst>
          </p:cNvPr>
          <p:cNvSpPr txBox="1">
            <a:spLocks/>
          </p:cNvSpPr>
          <p:nvPr/>
        </p:nvSpPr>
        <p:spPr>
          <a:xfrm>
            <a:off x="467544" y="5013176"/>
            <a:ext cx="8229600" cy="1143000"/>
          </a:xfrm>
          <a:prstGeom prst="rect">
            <a:avLst/>
          </a:prstGeom>
        </p:spPr>
        <p:txBody>
          <a:bodyPr vert="horz" lIns="91440" tIns="45720" rIns="91440" bIns="45720" rtlCol="0" anchor="ct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3600" b="0" i="0" u="none" strike="noStrike" kern="1200" cap="none" spc="0" normalizeH="0" baseline="0" noProof="0" dirty="0">
              <a:ln>
                <a:noFill/>
              </a:ln>
              <a:solidFill>
                <a:schemeClr val="tx1"/>
              </a:solidFill>
              <a:effectLst/>
              <a:uLnTx/>
              <a:uFillTx/>
              <a:latin typeface="+mn-lt"/>
              <a:ea typeface="+mj-ea"/>
              <a:cs typeface="+mj-cs"/>
            </a:endParaRPr>
          </a:p>
        </p:txBody>
      </p:sp>
    </p:spTree>
    <p:extLst>
      <p:ext uri="{BB962C8B-B14F-4D97-AF65-F5344CB8AC3E}">
        <p14:creationId xmlns:p14="http://schemas.microsoft.com/office/powerpoint/2010/main" val="3508443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467545" y="260649"/>
            <a:ext cx="7848872" cy="3416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marL="628650" indent="-628650"/>
            <a:r>
              <a:rPr lang="en-US" sz="3600"/>
              <a:t>3.  </a:t>
            </a:r>
          </a:p>
          <a:p>
            <a:pPr marL="628650" indent="-628650"/>
            <a:r>
              <a:rPr lang="en-US" sz="3600"/>
              <a:t>What </a:t>
            </a:r>
            <a:r>
              <a:rPr lang="en-US" sz="3600" dirty="0"/>
              <a:t>units are being used </a:t>
            </a:r>
            <a:r>
              <a:rPr lang="en-US" sz="3600"/>
              <a:t>to measure</a:t>
            </a:r>
          </a:p>
          <a:p>
            <a:pPr marL="628650" indent="-628650"/>
            <a:r>
              <a:rPr lang="en-US" sz="3600"/>
              <a:t>Here?</a:t>
            </a:r>
          </a:p>
          <a:p>
            <a:pPr marL="628650" indent="-628650"/>
            <a:r>
              <a:rPr lang="en-US" sz="3600" i="1"/>
              <a:t>Pa unedau sy’n cael eu defnyddio i </a:t>
            </a:r>
          </a:p>
          <a:p>
            <a:pPr marL="742950" indent="-742950"/>
            <a:r>
              <a:rPr lang="en-US" sz="3600" i="1"/>
              <a:t>fesur yma?</a:t>
            </a:r>
            <a:endParaRPr lang="en-US" sz="3600"/>
          </a:p>
          <a:p>
            <a:pPr marL="628650" indent="-628650"/>
            <a:endParaRPr lang="en-US" sz="3600" dirty="0"/>
          </a:p>
        </p:txBody>
      </p:sp>
      <p:pic>
        <p:nvPicPr>
          <p:cNvPr id="21509" name="Picture 5" descr="DSCF1698"/>
          <p:cNvPicPr>
            <a:picLocks noChangeAspect="1" noChangeArrowheads="1"/>
          </p:cNvPicPr>
          <p:nvPr/>
        </p:nvPicPr>
        <p:blipFill>
          <a:blip r:embed="rId3" cstate="print">
            <a:lum bright="12000"/>
            <a:extLst>
              <a:ext uri="{28A0092B-C50C-407E-A947-70E740481C1C}">
                <a14:useLocalDpi xmlns:a14="http://schemas.microsoft.com/office/drawing/2010/main" val="0"/>
              </a:ext>
            </a:extLst>
          </a:blip>
          <a:srcRect l="8333" t="21794" r="34294" b="21796"/>
          <a:stretch>
            <a:fillRect/>
          </a:stretch>
        </p:blipFill>
        <p:spPr bwMode="auto">
          <a:xfrm>
            <a:off x="3419872" y="2780928"/>
            <a:ext cx="5040560" cy="371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6121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23528" y="873200"/>
            <a:ext cx="6192688" cy="3059856"/>
          </a:xfrm>
        </p:spPr>
        <p:txBody>
          <a:bodyPr>
            <a:normAutofit fontScale="90000"/>
          </a:bodyPr>
          <a:lstStyle/>
          <a:p>
            <a:pPr algn="l"/>
            <a:r>
              <a:rPr lang="en-US" sz="3300" dirty="0">
                <a:latin typeface="+mn-lt"/>
              </a:rPr>
              <a:t>4.   </a:t>
            </a:r>
            <a:r>
              <a:rPr lang="en-GB" sz="3300" dirty="0">
                <a:latin typeface="+mn-lt"/>
              </a:rPr>
              <a:t>A student has used a GPS system to locate themselves precisely at their fieldwork sites.  What do the initial GPS stand for? </a:t>
            </a:r>
            <a:br>
              <a:rPr lang="en-GB" sz="3300" i="1" dirty="0">
                <a:latin typeface="+mn-lt"/>
              </a:rPr>
            </a:br>
            <a:br>
              <a:rPr lang="en-GB" sz="3300" i="1">
                <a:latin typeface="+mn-lt"/>
              </a:rPr>
            </a:br>
            <a:r>
              <a:rPr lang="en-GB" sz="3300" i="1">
                <a:latin typeface="+mn-lt"/>
              </a:rPr>
              <a:t>Mae </a:t>
            </a:r>
            <a:r>
              <a:rPr lang="en-GB" sz="3300" i="1" dirty="0" err="1">
                <a:latin typeface="+mn-lt"/>
              </a:rPr>
              <a:t>disgybl</a:t>
            </a:r>
            <a:r>
              <a:rPr lang="en-GB" sz="3300" i="1" dirty="0">
                <a:latin typeface="+mn-lt"/>
              </a:rPr>
              <a:t> </a:t>
            </a:r>
            <a:r>
              <a:rPr lang="en-GB" sz="3300" i="1" dirty="0" err="1">
                <a:latin typeface="+mn-lt"/>
              </a:rPr>
              <a:t>wedi</a:t>
            </a:r>
            <a:r>
              <a:rPr lang="en-GB" sz="3300" i="1" dirty="0">
                <a:latin typeface="+mn-lt"/>
              </a:rPr>
              <a:t> </a:t>
            </a:r>
            <a:r>
              <a:rPr lang="en-GB" sz="3300" i="1" dirty="0" err="1">
                <a:latin typeface="+mn-lt"/>
              </a:rPr>
              <a:t>defnyddio</a:t>
            </a:r>
            <a:r>
              <a:rPr lang="en-GB" sz="3300" i="1" dirty="0">
                <a:latin typeface="+mn-lt"/>
              </a:rPr>
              <a:t> system GPS </a:t>
            </a:r>
            <a:r>
              <a:rPr lang="en-GB" sz="3300" i="1" dirty="0" err="1">
                <a:latin typeface="+mn-lt"/>
              </a:rPr>
              <a:t>i</a:t>
            </a:r>
            <a:r>
              <a:rPr lang="en-GB" sz="3300" i="1" dirty="0">
                <a:latin typeface="+mn-lt"/>
              </a:rPr>
              <a:t> </a:t>
            </a:r>
            <a:r>
              <a:rPr lang="en-GB" sz="3300" i="1" dirty="0" err="1">
                <a:latin typeface="+mn-lt"/>
              </a:rPr>
              <a:t>leoli</a:t>
            </a:r>
            <a:r>
              <a:rPr lang="en-GB" sz="3300" i="1" dirty="0">
                <a:latin typeface="+mn-lt"/>
              </a:rPr>
              <a:t> </a:t>
            </a:r>
            <a:r>
              <a:rPr lang="en-GB" sz="3300" i="1" dirty="0" err="1">
                <a:latin typeface="+mn-lt"/>
              </a:rPr>
              <a:t>ei</a:t>
            </a:r>
            <a:r>
              <a:rPr lang="en-GB" sz="3300" i="1" dirty="0">
                <a:latin typeface="+mn-lt"/>
              </a:rPr>
              <a:t> </a:t>
            </a:r>
            <a:r>
              <a:rPr lang="en-GB" sz="3300" i="1" dirty="0" err="1">
                <a:latin typeface="+mn-lt"/>
              </a:rPr>
              <a:t>hun</a:t>
            </a:r>
            <a:r>
              <a:rPr lang="en-GB" sz="3300" i="1" dirty="0">
                <a:latin typeface="+mn-lt"/>
              </a:rPr>
              <a:t> </a:t>
            </a:r>
            <a:r>
              <a:rPr lang="en-GB" sz="3300" i="1" dirty="0" err="1">
                <a:latin typeface="+mn-lt"/>
              </a:rPr>
              <a:t>yn</a:t>
            </a:r>
            <a:r>
              <a:rPr lang="en-GB" sz="3300" i="1" dirty="0">
                <a:latin typeface="+mn-lt"/>
              </a:rPr>
              <a:t> </a:t>
            </a:r>
            <a:r>
              <a:rPr lang="en-GB" sz="3300" i="1" dirty="0" err="1">
                <a:latin typeface="+mn-lt"/>
              </a:rPr>
              <a:t>gywir</a:t>
            </a:r>
            <a:r>
              <a:rPr lang="en-GB" sz="3300" i="1" dirty="0">
                <a:latin typeface="+mn-lt"/>
              </a:rPr>
              <a:t> </a:t>
            </a:r>
            <a:r>
              <a:rPr lang="en-GB" sz="3300" i="1" dirty="0" err="1">
                <a:latin typeface="+mn-lt"/>
              </a:rPr>
              <a:t>ar</a:t>
            </a:r>
            <a:r>
              <a:rPr lang="en-GB" sz="3300" i="1" dirty="0">
                <a:latin typeface="+mn-lt"/>
              </a:rPr>
              <a:t> </a:t>
            </a:r>
            <a:r>
              <a:rPr lang="en-GB" sz="3300" i="1" dirty="0" err="1">
                <a:latin typeface="+mn-lt"/>
              </a:rPr>
              <a:t>ei</a:t>
            </a:r>
            <a:r>
              <a:rPr lang="en-GB" sz="3300" i="1" dirty="0">
                <a:latin typeface="+mn-lt"/>
              </a:rPr>
              <a:t> </a:t>
            </a:r>
            <a:r>
              <a:rPr lang="en-GB" sz="3300" i="1" dirty="0" err="1">
                <a:latin typeface="+mn-lt"/>
              </a:rPr>
              <a:t>safleoedd</a:t>
            </a:r>
            <a:r>
              <a:rPr lang="en-GB" sz="3300" i="1" dirty="0">
                <a:latin typeface="+mn-lt"/>
              </a:rPr>
              <a:t> </a:t>
            </a:r>
            <a:r>
              <a:rPr lang="en-GB" sz="3300" i="1" dirty="0" err="1">
                <a:latin typeface="+mn-lt"/>
              </a:rPr>
              <a:t>gwaith</a:t>
            </a:r>
            <a:r>
              <a:rPr lang="en-GB" sz="3300" i="1" dirty="0">
                <a:latin typeface="+mn-lt"/>
              </a:rPr>
              <a:t> </a:t>
            </a:r>
            <a:r>
              <a:rPr lang="en-GB" sz="3300" i="1" dirty="0" err="1">
                <a:latin typeface="+mn-lt"/>
              </a:rPr>
              <a:t>maes</a:t>
            </a:r>
            <a:r>
              <a:rPr lang="en-GB" sz="3300" i="1" dirty="0">
                <a:latin typeface="+mn-lt"/>
              </a:rPr>
              <a:t>. Am </a:t>
            </a:r>
            <a:r>
              <a:rPr lang="en-GB" sz="3300" i="1" err="1">
                <a:latin typeface="+mn-lt"/>
              </a:rPr>
              <a:t>beth</a:t>
            </a:r>
            <a:r>
              <a:rPr lang="en-GB" sz="3300" i="1">
                <a:latin typeface="+mn-lt"/>
              </a:rPr>
              <a:t> mae </a:t>
            </a:r>
            <a:r>
              <a:rPr lang="en-GB" sz="3300" i="1" dirty="0">
                <a:latin typeface="+mn-lt"/>
              </a:rPr>
              <a:t>GPS </a:t>
            </a:r>
            <a:r>
              <a:rPr lang="en-GB" sz="3300" i="1" dirty="0" err="1">
                <a:latin typeface="+mn-lt"/>
              </a:rPr>
              <a:t>yn</a:t>
            </a:r>
            <a:r>
              <a:rPr lang="en-GB" sz="3300" i="1" dirty="0">
                <a:latin typeface="+mn-lt"/>
              </a:rPr>
              <a:t> </a:t>
            </a:r>
            <a:r>
              <a:rPr lang="en-GB" sz="3300" i="1" dirty="0" err="1">
                <a:latin typeface="+mn-lt"/>
              </a:rPr>
              <a:t>sefyll</a:t>
            </a:r>
            <a:r>
              <a:rPr lang="en-GB" sz="3300" i="1" dirty="0">
                <a:latin typeface="+mn-lt"/>
              </a:rPr>
              <a:t>?</a:t>
            </a:r>
            <a:br>
              <a:rPr lang="en-US" sz="3300" b="1" i="1" dirty="0">
                <a:latin typeface="+mn-lt"/>
              </a:rPr>
            </a:br>
            <a:r>
              <a:rPr lang="en-US" sz="3100" dirty="0">
                <a:latin typeface="Calibri" pitchFamily="34" charset="0"/>
              </a:rPr>
              <a:t>  </a:t>
            </a:r>
          </a:p>
        </p:txBody>
      </p:sp>
      <p:pic>
        <p:nvPicPr>
          <p:cNvPr id="2050" name="Picture 2"/>
          <p:cNvPicPr>
            <a:picLocks noChangeAspect="1" noChangeArrowheads="1"/>
          </p:cNvPicPr>
          <p:nvPr/>
        </p:nvPicPr>
        <p:blipFill rotWithShape="1">
          <a:blip r:embed="rId3" cstate="print"/>
          <a:srcRect l="34570" r="31478"/>
          <a:stretch/>
        </p:blipFill>
        <p:spPr bwMode="auto">
          <a:xfrm>
            <a:off x="6804248" y="2067650"/>
            <a:ext cx="1800200" cy="3730811"/>
          </a:xfrm>
          <a:prstGeom prst="rect">
            <a:avLst/>
          </a:prstGeom>
          <a:noFill/>
          <a:ln w="9525">
            <a:noFill/>
            <a:miter lim="800000"/>
            <a:headEnd/>
            <a:tailEnd/>
          </a:ln>
        </p:spPr>
      </p:pic>
      <p:sp>
        <p:nvSpPr>
          <p:cNvPr id="8" name="TextBox 7"/>
          <p:cNvSpPr txBox="1"/>
          <p:nvPr/>
        </p:nvSpPr>
        <p:spPr>
          <a:xfrm>
            <a:off x="683568" y="4247157"/>
            <a:ext cx="7200800" cy="2251065"/>
          </a:xfrm>
          <a:prstGeom prst="rect">
            <a:avLst/>
          </a:prstGeom>
          <a:noFill/>
        </p:spPr>
        <p:txBody>
          <a:bodyPr wrap="square" rtlCol="0">
            <a:spAutoFit/>
          </a:bodyPr>
          <a:lstStyle/>
          <a:p>
            <a:pPr>
              <a:lnSpc>
                <a:spcPct val="150000"/>
              </a:lnSpc>
            </a:pPr>
            <a:r>
              <a:rPr lang="en-US" sz="2400" b="1" dirty="0">
                <a:solidFill>
                  <a:srgbClr val="C00000"/>
                </a:solidFill>
              </a:rPr>
              <a:t>A  Geographical Prediction System      </a:t>
            </a:r>
          </a:p>
          <a:p>
            <a:pPr>
              <a:lnSpc>
                <a:spcPct val="150000"/>
              </a:lnSpc>
            </a:pPr>
            <a:r>
              <a:rPr lang="en-US" sz="2400" b="1" dirty="0">
                <a:solidFill>
                  <a:srgbClr val="C00000"/>
                </a:solidFill>
              </a:rPr>
              <a:t>B  Global Positioning System</a:t>
            </a:r>
          </a:p>
          <a:p>
            <a:pPr>
              <a:lnSpc>
                <a:spcPct val="150000"/>
              </a:lnSpc>
            </a:pPr>
            <a:r>
              <a:rPr lang="en-US" sz="2400" b="1" dirty="0">
                <a:solidFill>
                  <a:srgbClr val="C00000"/>
                </a:solidFill>
              </a:rPr>
              <a:t>C  General Position System                    </a:t>
            </a:r>
          </a:p>
          <a:p>
            <a:pPr>
              <a:lnSpc>
                <a:spcPct val="150000"/>
              </a:lnSpc>
            </a:pPr>
            <a:r>
              <a:rPr lang="en-US" sz="2400" b="1" dirty="0">
                <a:solidFill>
                  <a:srgbClr val="C00000"/>
                </a:solidFill>
              </a:rPr>
              <a:t>D  Geographic Precise System</a:t>
            </a:r>
          </a:p>
        </p:txBody>
      </p:sp>
    </p:spTree>
    <p:extLst>
      <p:ext uri="{BB962C8B-B14F-4D97-AF65-F5344CB8AC3E}">
        <p14:creationId xmlns:p14="http://schemas.microsoft.com/office/powerpoint/2010/main" val="42685601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4658"/>
            <a:ext cx="8229600" cy="1143000"/>
          </a:xfrm>
        </p:spPr>
        <p:txBody>
          <a:bodyPr>
            <a:normAutofit fontScale="90000"/>
          </a:bodyPr>
          <a:lstStyle/>
          <a:p>
            <a:pPr algn="l"/>
            <a:r>
              <a:rPr lang="en-GB" sz="3200" dirty="0"/>
              <a:t>5</a:t>
            </a:r>
            <a:r>
              <a:rPr lang="en-GB" sz="3200"/>
              <a:t>. </a:t>
            </a:r>
            <a:br>
              <a:rPr lang="en-GB" sz="3200"/>
            </a:br>
            <a:r>
              <a:rPr lang="en-GB" sz="3200"/>
              <a:t>What </a:t>
            </a:r>
            <a:r>
              <a:rPr lang="en-GB" sz="3200" dirty="0"/>
              <a:t>type of sampling takes measurements </a:t>
            </a:r>
            <a:br>
              <a:rPr lang="en-GB" sz="3200"/>
            </a:br>
            <a:r>
              <a:rPr lang="en-GB" sz="3200"/>
              <a:t>at </a:t>
            </a:r>
            <a:r>
              <a:rPr lang="en-GB" sz="3200" dirty="0"/>
              <a:t>equal </a:t>
            </a:r>
            <a:r>
              <a:rPr lang="en-GB" sz="3200"/>
              <a:t>intervals?</a:t>
            </a:r>
            <a:br>
              <a:rPr lang="en-GB" sz="3200"/>
            </a:br>
            <a:r>
              <a:rPr lang="en-GB" sz="3200" i="1"/>
              <a:t>Pa fath o samplu sy’n mesur ar gyfnodau cyfartal?</a:t>
            </a:r>
            <a:endParaRPr lang="en-GB" sz="3200" i="1" dirty="0"/>
          </a:p>
        </p:txBody>
      </p:sp>
      <p:sp>
        <p:nvSpPr>
          <p:cNvPr id="3" name="Content Placeholder 2"/>
          <p:cNvSpPr>
            <a:spLocks noGrp="1"/>
          </p:cNvSpPr>
          <p:nvPr>
            <p:ph idx="1"/>
          </p:nvPr>
        </p:nvSpPr>
        <p:spPr>
          <a:xfrm>
            <a:off x="415463" y="2564904"/>
            <a:ext cx="4877742" cy="4855510"/>
          </a:xfrm>
        </p:spPr>
        <p:txBody>
          <a:bodyPr>
            <a:normAutofit/>
          </a:bodyPr>
          <a:lstStyle/>
          <a:p>
            <a:pPr marL="514350" indent="-514350">
              <a:buAutoNum type="alphaUcParenR"/>
            </a:pPr>
            <a:r>
              <a:rPr lang="en-GB" b="1">
                <a:solidFill>
                  <a:srgbClr val="FF0000"/>
                </a:solidFill>
              </a:rPr>
              <a:t>Random / Ar Hap</a:t>
            </a:r>
            <a:endParaRPr lang="en-GB" b="1" dirty="0">
              <a:solidFill>
                <a:srgbClr val="FF0000"/>
              </a:solidFill>
            </a:endParaRPr>
          </a:p>
          <a:p>
            <a:pPr marL="514350" indent="-514350">
              <a:buFont typeface="Arial" pitchFamily="34" charset="0"/>
              <a:buAutoNum type="alphaUcParenR"/>
            </a:pPr>
            <a:r>
              <a:rPr lang="en-GB" b="1">
                <a:solidFill>
                  <a:srgbClr val="FF0000"/>
                </a:solidFill>
              </a:rPr>
              <a:t>Stratified / Haenedig</a:t>
            </a:r>
            <a:endParaRPr lang="en-GB" b="1" dirty="0">
              <a:solidFill>
                <a:srgbClr val="FF0000"/>
              </a:solidFill>
            </a:endParaRPr>
          </a:p>
          <a:p>
            <a:pPr marL="514350" indent="-514350">
              <a:buFont typeface="Arial" pitchFamily="34" charset="0"/>
              <a:buAutoNum type="alphaUcParenR"/>
            </a:pPr>
            <a:r>
              <a:rPr lang="en-GB" b="1">
                <a:solidFill>
                  <a:srgbClr val="FF0000"/>
                </a:solidFill>
              </a:rPr>
              <a:t>Systematic / Systematig</a:t>
            </a:r>
            <a:endParaRPr lang="en-GB" b="1" dirty="0">
              <a:solidFill>
                <a:srgbClr val="FF0000"/>
              </a:solidFill>
            </a:endParaRPr>
          </a:p>
          <a:p>
            <a:pPr marL="514350" indent="-514350">
              <a:buAutoNum type="alphaUcParenR"/>
            </a:pPr>
            <a:r>
              <a:rPr lang="en-GB" b="1">
                <a:solidFill>
                  <a:srgbClr val="FF0000"/>
                </a:solidFill>
              </a:rPr>
              <a:t>Convenience / Cyfleus</a:t>
            </a:r>
          </a:p>
          <a:p>
            <a:pPr marL="514350" indent="-514350">
              <a:buAutoNum type="alphaUcParenR"/>
            </a:pPr>
            <a:endParaRPr lang="en-GB" dirty="0"/>
          </a:p>
        </p:txBody>
      </p:sp>
      <p:pic>
        <p:nvPicPr>
          <p:cNvPr id="5" name="Picture 4"/>
          <p:cNvPicPr>
            <a:picLocks noChangeAspect="1"/>
          </p:cNvPicPr>
          <p:nvPr/>
        </p:nvPicPr>
        <p:blipFill>
          <a:blip r:embed="rId2" cstate="print"/>
          <a:stretch>
            <a:fillRect/>
          </a:stretch>
        </p:blipFill>
        <p:spPr>
          <a:xfrm>
            <a:off x="5148064" y="2708920"/>
            <a:ext cx="3821592" cy="2164668"/>
          </a:xfrm>
          <a:prstGeom prst="rect">
            <a:avLst/>
          </a:prstGeom>
        </p:spPr>
      </p:pic>
      <p:sp>
        <p:nvSpPr>
          <p:cNvPr id="4" name="Slide Number Placeholder 3"/>
          <p:cNvSpPr>
            <a:spLocks noGrp="1"/>
          </p:cNvSpPr>
          <p:nvPr>
            <p:ph type="sldNum" sz="quarter" idx="12"/>
          </p:nvPr>
        </p:nvSpPr>
        <p:spPr/>
        <p:txBody>
          <a:bodyPr/>
          <a:lstStyle/>
          <a:p>
            <a:fld id="{C2F98C78-75B9-44DB-AB9A-BA5447EDA54C}" type="slidenum">
              <a:rPr lang="en-GB" smtClean="0"/>
              <a:pPr/>
              <a:t>35</a:t>
            </a:fld>
            <a:endParaRPr lang="en-GB"/>
          </a:p>
        </p:txBody>
      </p:sp>
    </p:spTree>
    <p:extLst>
      <p:ext uri="{BB962C8B-B14F-4D97-AF65-F5344CB8AC3E}">
        <p14:creationId xmlns:p14="http://schemas.microsoft.com/office/powerpoint/2010/main" val="1820399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95536" y="836712"/>
            <a:ext cx="8492938"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dirty="0"/>
              <a:t>6</a:t>
            </a:r>
            <a:r>
              <a:rPr lang="en-GB" sz="2800"/>
              <a:t>. </a:t>
            </a:r>
          </a:p>
          <a:p>
            <a:r>
              <a:rPr lang="en-GB" sz="2800"/>
              <a:t>Which </a:t>
            </a:r>
            <a:r>
              <a:rPr lang="en-GB" sz="2800" dirty="0"/>
              <a:t>type of graph is the most appropriate to </a:t>
            </a:r>
          </a:p>
          <a:p>
            <a:r>
              <a:rPr lang="en-GB" sz="2800"/>
              <a:t>display </a:t>
            </a:r>
            <a:r>
              <a:rPr lang="en-GB" sz="2800" dirty="0"/>
              <a:t>how river speed changes with distance </a:t>
            </a:r>
          </a:p>
          <a:p>
            <a:r>
              <a:rPr lang="en-GB" sz="2800"/>
              <a:t>from </a:t>
            </a:r>
            <a:r>
              <a:rPr lang="en-GB" sz="2800" dirty="0"/>
              <a:t>the source to the </a:t>
            </a:r>
            <a:r>
              <a:rPr lang="en-GB" sz="2800"/>
              <a:t>mouth?</a:t>
            </a:r>
          </a:p>
          <a:p>
            <a:r>
              <a:rPr lang="en-GB" sz="2800" i="1"/>
              <a:t>Pa </a:t>
            </a:r>
            <a:r>
              <a:rPr lang="en-GB" sz="2800" i="1" dirty="0" err="1"/>
              <a:t>fath</a:t>
            </a:r>
            <a:r>
              <a:rPr lang="en-GB" sz="2800" i="1" dirty="0"/>
              <a:t> o </a:t>
            </a:r>
            <a:r>
              <a:rPr lang="en-GB" sz="2800" i="1" dirty="0" err="1"/>
              <a:t>graff</a:t>
            </a:r>
            <a:r>
              <a:rPr lang="en-GB" sz="2800" i="1" dirty="0"/>
              <a:t> </a:t>
            </a:r>
            <a:r>
              <a:rPr lang="en-GB" sz="2800" i="1" dirty="0" err="1"/>
              <a:t>sydd</a:t>
            </a:r>
            <a:r>
              <a:rPr lang="en-GB" sz="2800" i="1" dirty="0"/>
              <a:t> </a:t>
            </a:r>
            <a:r>
              <a:rPr lang="en-GB" sz="2800" i="1" dirty="0" err="1"/>
              <a:t>fwyaf</a:t>
            </a:r>
            <a:r>
              <a:rPr lang="en-GB" sz="2800" i="1" dirty="0"/>
              <a:t> </a:t>
            </a:r>
            <a:r>
              <a:rPr lang="en-GB" sz="2800" i="1" dirty="0" err="1"/>
              <a:t>addas</a:t>
            </a:r>
            <a:r>
              <a:rPr lang="en-GB" sz="2800" i="1" dirty="0"/>
              <a:t> </a:t>
            </a:r>
            <a:r>
              <a:rPr lang="en-GB" sz="2800" i="1" dirty="0" err="1"/>
              <a:t>i</a:t>
            </a:r>
            <a:r>
              <a:rPr lang="en-GB" sz="2800" i="1" dirty="0"/>
              <a:t> </a:t>
            </a:r>
            <a:r>
              <a:rPr lang="en-GB" sz="2800" i="1" dirty="0" err="1"/>
              <a:t>ddangos</a:t>
            </a:r>
            <a:r>
              <a:rPr lang="en-GB" sz="2800" i="1" dirty="0"/>
              <a:t> </a:t>
            </a:r>
            <a:r>
              <a:rPr lang="en-GB" sz="2800" i="1" dirty="0" err="1"/>
              <a:t>sut</a:t>
            </a:r>
            <a:r>
              <a:rPr lang="en-GB" sz="2800" i="1" dirty="0"/>
              <a:t> </a:t>
            </a:r>
            <a:r>
              <a:rPr lang="en-GB" sz="2800" i="1" dirty="0" err="1"/>
              <a:t>mae</a:t>
            </a:r>
            <a:r>
              <a:rPr lang="en-GB" sz="2800" i="1" dirty="0"/>
              <a:t> </a:t>
            </a:r>
            <a:r>
              <a:rPr lang="en-GB" sz="2800" i="1" dirty="0" err="1"/>
              <a:t>cyflymder</a:t>
            </a:r>
            <a:r>
              <a:rPr lang="en-GB" sz="2800" i="1" dirty="0"/>
              <a:t> </a:t>
            </a:r>
            <a:r>
              <a:rPr lang="en-GB" sz="2800" i="1" dirty="0" err="1"/>
              <a:t>yr</a:t>
            </a:r>
            <a:r>
              <a:rPr lang="en-GB" sz="2800" i="1" dirty="0"/>
              <a:t> </a:t>
            </a:r>
            <a:r>
              <a:rPr lang="en-GB" sz="2800" i="1" dirty="0" err="1"/>
              <a:t>afon</a:t>
            </a:r>
            <a:r>
              <a:rPr lang="en-GB" sz="2800" i="1" dirty="0"/>
              <a:t> </a:t>
            </a:r>
            <a:r>
              <a:rPr lang="en-GB" sz="2800" i="1" dirty="0" err="1"/>
              <a:t>yn</a:t>
            </a:r>
            <a:r>
              <a:rPr lang="en-GB" sz="2800" i="1" dirty="0"/>
              <a:t> </a:t>
            </a:r>
            <a:r>
              <a:rPr lang="en-GB" sz="2800" i="1" dirty="0" err="1"/>
              <a:t>newid</a:t>
            </a:r>
            <a:r>
              <a:rPr lang="en-GB" sz="2800" i="1" dirty="0"/>
              <a:t> </a:t>
            </a:r>
            <a:r>
              <a:rPr lang="en-GB" sz="2800" i="1" dirty="0" err="1"/>
              <a:t>gyda</a:t>
            </a:r>
            <a:r>
              <a:rPr lang="en-GB" sz="2800" i="1" dirty="0"/>
              <a:t> </a:t>
            </a:r>
            <a:r>
              <a:rPr lang="en-GB" sz="2800" i="1" dirty="0" err="1"/>
              <a:t>phellter</a:t>
            </a:r>
            <a:r>
              <a:rPr lang="en-GB" sz="2800" i="1" dirty="0"/>
              <a:t> </a:t>
            </a:r>
            <a:r>
              <a:rPr lang="en-GB" sz="2800" i="1" dirty="0" err="1"/>
              <a:t>o’r</a:t>
            </a:r>
            <a:r>
              <a:rPr lang="en-GB" sz="2800" i="1" dirty="0"/>
              <a:t> </a:t>
            </a:r>
            <a:r>
              <a:rPr lang="en-GB" sz="2800" i="1" dirty="0" err="1"/>
              <a:t>tarddiad</a:t>
            </a:r>
            <a:r>
              <a:rPr lang="en-GB" sz="2800" i="1" dirty="0"/>
              <a:t> </a:t>
            </a:r>
            <a:r>
              <a:rPr lang="en-GB" sz="2800" i="1" dirty="0" err="1"/>
              <a:t>i’r</a:t>
            </a:r>
            <a:r>
              <a:rPr lang="en-GB" sz="2800" i="1" dirty="0"/>
              <a:t> </a:t>
            </a:r>
            <a:r>
              <a:rPr lang="en-GB" sz="2800" i="1" dirty="0" err="1"/>
              <a:t>aber</a:t>
            </a:r>
            <a:r>
              <a:rPr lang="en-GB" sz="2800" i="1" dirty="0"/>
              <a:t>?</a:t>
            </a:r>
          </a:p>
        </p:txBody>
      </p:sp>
      <p:sp>
        <p:nvSpPr>
          <p:cNvPr id="6" name="Content Placeholder 2"/>
          <p:cNvSpPr>
            <a:spLocks noGrp="1"/>
          </p:cNvSpPr>
          <p:nvPr>
            <p:ph idx="1"/>
          </p:nvPr>
        </p:nvSpPr>
        <p:spPr>
          <a:xfrm>
            <a:off x="279762" y="4246296"/>
            <a:ext cx="3758837" cy="717457"/>
          </a:xfrm>
        </p:spPr>
        <p:txBody>
          <a:bodyPr>
            <a:normAutofit fontScale="85000" lnSpcReduction="10000"/>
          </a:bodyPr>
          <a:lstStyle/>
          <a:p>
            <a:pPr marL="0" indent="0">
              <a:buNone/>
            </a:pPr>
            <a:r>
              <a:rPr lang="en-GB" sz="3200" dirty="0"/>
              <a:t>A ) Pie Chart / </a:t>
            </a:r>
            <a:r>
              <a:rPr lang="en-GB" sz="3200" i="1" dirty="0" err="1"/>
              <a:t>Siart</a:t>
            </a:r>
            <a:r>
              <a:rPr lang="en-GB" sz="3200" i="1" dirty="0"/>
              <a:t> </a:t>
            </a:r>
            <a:r>
              <a:rPr lang="en-GB" i="1" dirty="0" err="1"/>
              <a:t>Cylch</a:t>
            </a:r>
            <a:endParaRPr lang="en-GB" sz="3200" dirty="0"/>
          </a:p>
        </p:txBody>
      </p:sp>
      <p:sp>
        <p:nvSpPr>
          <p:cNvPr id="8" name="Content Placeholder 2"/>
          <p:cNvSpPr txBox="1">
            <a:spLocks/>
          </p:cNvSpPr>
          <p:nvPr/>
        </p:nvSpPr>
        <p:spPr>
          <a:xfrm>
            <a:off x="4716554" y="4293096"/>
            <a:ext cx="4427446" cy="71745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700" dirty="0"/>
              <a:t>B) Bar Chart / </a:t>
            </a:r>
            <a:r>
              <a:rPr lang="en-GB" sz="2700" i="1" dirty="0" err="1"/>
              <a:t>Siart</a:t>
            </a:r>
            <a:r>
              <a:rPr lang="en-GB" sz="2700" i="1" dirty="0"/>
              <a:t> Bar</a:t>
            </a:r>
            <a:endParaRPr lang="en-GB" sz="2700" dirty="0"/>
          </a:p>
        </p:txBody>
      </p:sp>
      <p:sp>
        <p:nvSpPr>
          <p:cNvPr id="10" name="Content Placeholder 2"/>
          <p:cNvSpPr txBox="1">
            <a:spLocks/>
          </p:cNvSpPr>
          <p:nvPr/>
        </p:nvSpPr>
        <p:spPr>
          <a:xfrm>
            <a:off x="3048000" y="6369143"/>
            <a:ext cx="3804203" cy="7174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3200" dirty="0"/>
          </a:p>
        </p:txBody>
      </p:sp>
      <p:sp>
        <p:nvSpPr>
          <p:cNvPr id="3" name="Slide Number Placeholder 2"/>
          <p:cNvSpPr>
            <a:spLocks noGrp="1"/>
          </p:cNvSpPr>
          <p:nvPr>
            <p:ph type="sldNum" sz="quarter" idx="12"/>
          </p:nvPr>
        </p:nvSpPr>
        <p:spPr/>
        <p:txBody>
          <a:bodyPr/>
          <a:lstStyle/>
          <a:p>
            <a:fld id="{C2F98C78-75B9-44DB-AB9A-BA5447EDA54C}" type="slidenum">
              <a:rPr lang="en-GB" smtClean="0"/>
              <a:pPr/>
              <a:t>36</a:t>
            </a:fld>
            <a:endParaRPr lang="en-GB"/>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8729" y="2915696"/>
            <a:ext cx="1368151" cy="1255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4869160"/>
            <a:ext cx="3403527" cy="167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7121" y="2789081"/>
            <a:ext cx="1711183" cy="1554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1043608" y="5085184"/>
            <a:ext cx="2862064" cy="954107"/>
          </a:xfrm>
          <a:prstGeom prst="rect">
            <a:avLst/>
          </a:prstGeom>
        </p:spPr>
        <p:txBody>
          <a:bodyPr wrap="square">
            <a:spAutoFit/>
          </a:bodyPr>
          <a:lstStyle/>
          <a:p>
            <a:r>
              <a:rPr lang="en-GB" sz="2800" dirty="0"/>
              <a:t>C) </a:t>
            </a:r>
            <a:r>
              <a:rPr lang="en-GB" sz="2800" dirty="0">
                <a:solidFill>
                  <a:prstClr val="black"/>
                </a:solidFill>
              </a:rPr>
              <a:t>Line Graph/</a:t>
            </a:r>
            <a:r>
              <a:rPr lang="en-GB" sz="2800" i="1" dirty="0">
                <a:solidFill>
                  <a:prstClr val="black"/>
                </a:solidFill>
              </a:rPr>
              <a:t> Graff </a:t>
            </a:r>
            <a:r>
              <a:rPr lang="en-GB" sz="2800" i="1" dirty="0" err="1">
                <a:solidFill>
                  <a:prstClr val="black"/>
                </a:solidFill>
              </a:rPr>
              <a:t>Llinell</a:t>
            </a:r>
            <a:endParaRPr lang="en-GB" sz="2800" dirty="0">
              <a:solidFill>
                <a:prstClr val="black"/>
              </a:solidFill>
            </a:endParaRPr>
          </a:p>
        </p:txBody>
      </p:sp>
    </p:spTree>
    <p:extLst>
      <p:ext uri="{BB962C8B-B14F-4D97-AF65-F5344CB8AC3E}">
        <p14:creationId xmlns:p14="http://schemas.microsoft.com/office/powerpoint/2010/main" val="1040187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E1CC46-AC91-22AA-DAF4-C350E977562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0582" y="1700808"/>
            <a:ext cx="4607681" cy="4363146"/>
          </a:xfrm>
          <a:prstGeom prst="rect">
            <a:avLst/>
          </a:prstGeom>
          <a:noFill/>
          <a:ln>
            <a:noFill/>
          </a:ln>
        </p:spPr>
      </p:pic>
      <p:sp>
        <p:nvSpPr>
          <p:cNvPr id="6" name="TextBox 5">
            <a:extLst>
              <a:ext uri="{FF2B5EF4-FFF2-40B4-BE49-F238E27FC236}">
                <a16:creationId xmlns:a16="http://schemas.microsoft.com/office/drawing/2014/main" id="{648AD08C-43A6-ACD8-A3D3-F9C3C3CE8A5C}"/>
              </a:ext>
            </a:extLst>
          </p:cNvPr>
          <p:cNvSpPr txBox="1"/>
          <p:nvPr/>
        </p:nvSpPr>
        <p:spPr>
          <a:xfrm>
            <a:off x="611560" y="175280"/>
            <a:ext cx="7455606" cy="1569660"/>
          </a:xfrm>
          <a:prstGeom prst="rect">
            <a:avLst/>
          </a:prstGeom>
          <a:noFill/>
        </p:spPr>
        <p:txBody>
          <a:bodyPr wrap="square" rtlCol="0">
            <a:spAutoFit/>
          </a:bodyPr>
          <a:lstStyle/>
          <a:p>
            <a:r>
              <a:rPr lang="en-GB" sz="3200" dirty="0"/>
              <a:t>7</a:t>
            </a:r>
            <a:r>
              <a:rPr lang="en-GB" sz="3200"/>
              <a:t>. </a:t>
            </a:r>
          </a:p>
          <a:p>
            <a:r>
              <a:rPr lang="en-GB" sz="3200"/>
              <a:t>What </a:t>
            </a:r>
            <a:r>
              <a:rPr lang="en-GB" sz="3200" dirty="0"/>
              <a:t>is this method of analysis </a:t>
            </a:r>
            <a:r>
              <a:rPr lang="en-GB" sz="3200"/>
              <a:t>called?</a:t>
            </a:r>
          </a:p>
          <a:p>
            <a:r>
              <a:rPr lang="en-GB" sz="3200" i="1"/>
              <a:t>Beth yw enw’r dull dadansoddi hwn?</a:t>
            </a:r>
            <a:endParaRPr lang="en-GB" sz="3200" i="1" dirty="0"/>
          </a:p>
        </p:txBody>
      </p:sp>
      <p:sp>
        <p:nvSpPr>
          <p:cNvPr id="7" name="TextBox 6">
            <a:extLst>
              <a:ext uri="{FF2B5EF4-FFF2-40B4-BE49-F238E27FC236}">
                <a16:creationId xmlns:a16="http://schemas.microsoft.com/office/drawing/2014/main" id="{A3E4729D-1393-DE0E-AD75-68B5CA158A00}"/>
              </a:ext>
            </a:extLst>
          </p:cNvPr>
          <p:cNvSpPr txBox="1"/>
          <p:nvPr/>
        </p:nvSpPr>
        <p:spPr>
          <a:xfrm>
            <a:off x="251520" y="1772816"/>
            <a:ext cx="1570566" cy="1077218"/>
          </a:xfrm>
          <a:prstGeom prst="rect">
            <a:avLst/>
          </a:prstGeom>
          <a:noFill/>
        </p:spPr>
        <p:txBody>
          <a:bodyPr wrap="square" rtlCol="0">
            <a:spAutoFit/>
          </a:bodyPr>
          <a:lstStyle/>
          <a:p>
            <a:r>
              <a:rPr lang="en-GB" sz="1600" dirty="0"/>
              <a:t>Tall, well-kept buildings keep historic character </a:t>
            </a:r>
          </a:p>
        </p:txBody>
      </p:sp>
      <p:sp>
        <p:nvSpPr>
          <p:cNvPr id="8" name="TextBox 7">
            <a:extLst>
              <a:ext uri="{FF2B5EF4-FFF2-40B4-BE49-F238E27FC236}">
                <a16:creationId xmlns:a16="http://schemas.microsoft.com/office/drawing/2014/main" id="{07097857-BB4A-4D0B-3960-3B0A91849A5B}"/>
              </a:ext>
            </a:extLst>
          </p:cNvPr>
          <p:cNvSpPr txBox="1"/>
          <p:nvPr/>
        </p:nvSpPr>
        <p:spPr>
          <a:xfrm>
            <a:off x="7308304" y="2420888"/>
            <a:ext cx="1626235" cy="830997"/>
          </a:xfrm>
          <a:prstGeom prst="rect">
            <a:avLst/>
          </a:prstGeom>
          <a:noFill/>
        </p:spPr>
        <p:txBody>
          <a:bodyPr wrap="square" rtlCol="0">
            <a:spAutoFit/>
          </a:bodyPr>
          <a:lstStyle/>
          <a:p>
            <a:r>
              <a:rPr lang="en-GB" sz="1600" dirty="0"/>
              <a:t>Pub/hotel for visitors and local community</a:t>
            </a:r>
          </a:p>
        </p:txBody>
      </p:sp>
      <p:sp>
        <p:nvSpPr>
          <p:cNvPr id="9" name="TextBox 8">
            <a:extLst>
              <a:ext uri="{FF2B5EF4-FFF2-40B4-BE49-F238E27FC236}">
                <a16:creationId xmlns:a16="http://schemas.microsoft.com/office/drawing/2014/main" id="{3EF59582-51F4-235B-C3C7-4D2D8595FC9A}"/>
              </a:ext>
            </a:extLst>
          </p:cNvPr>
          <p:cNvSpPr txBox="1"/>
          <p:nvPr/>
        </p:nvSpPr>
        <p:spPr>
          <a:xfrm>
            <a:off x="7236296" y="4365104"/>
            <a:ext cx="1731353" cy="1077218"/>
          </a:xfrm>
          <a:prstGeom prst="rect">
            <a:avLst/>
          </a:prstGeom>
          <a:noFill/>
        </p:spPr>
        <p:txBody>
          <a:bodyPr wrap="square" rtlCol="0">
            <a:spAutoFit/>
          </a:bodyPr>
          <a:lstStyle/>
          <a:p>
            <a:r>
              <a:rPr lang="en-GB" sz="1600" dirty="0"/>
              <a:t>Planters with flowers improve attractiveness of area</a:t>
            </a:r>
          </a:p>
        </p:txBody>
      </p:sp>
      <p:sp>
        <p:nvSpPr>
          <p:cNvPr id="10" name="TextBox 9">
            <a:extLst>
              <a:ext uri="{FF2B5EF4-FFF2-40B4-BE49-F238E27FC236}">
                <a16:creationId xmlns:a16="http://schemas.microsoft.com/office/drawing/2014/main" id="{D683F6E3-3AAA-400D-C803-04E2FB451EBE}"/>
              </a:ext>
            </a:extLst>
          </p:cNvPr>
          <p:cNvSpPr txBox="1"/>
          <p:nvPr/>
        </p:nvSpPr>
        <p:spPr>
          <a:xfrm>
            <a:off x="7116864" y="5373216"/>
            <a:ext cx="2027136" cy="1323439"/>
          </a:xfrm>
          <a:prstGeom prst="rect">
            <a:avLst/>
          </a:prstGeom>
          <a:noFill/>
        </p:spPr>
        <p:txBody>
          <a:bodyPr wrap="square" rtlCol="0">
            <a:spAutoFit/>
          </a:bodyPr>
          <a:lstStyle/>
          <a:p>
            <a:r>
              <a:rPr lang="en-GB" sz="1600" dirty="0"/>
              <a:t>Open space helps sense of community meeting places . Possibly old market centre</a:t>
            </a:r>
          </a:p>
        </p:txBody>
      </p:sp>
      <p:sp>
        <p:nvSpPr>
          <p:cNvPr id="11" name="TextBox 10">
            <a:extLst>
              <a:ext uri="{FF2B5EF4-FFF2-40B4-BE49-F238E27FC236}">
                <a16:creationId xmlns:a16="http://schemas.microsoft.com/office/drawing/2014/main" id="{5B451AF1-592E-C416-48BE-7DBE9C3C9F97}"/>
              </a:ext>
            </a:extLst>
          </p:cNvPr>
          <p:cNvSpPr txBox="1"/>
          <p:nvPr/>
        </p:nvSpPr>
        <p:spPr>
          <a:xfrm>
            <a:off x="611560" y="6093296"/>
            <a:ext cx="3247119" cy="584775"/>
          </a:xfrm>
          <a:prstGeom prst="rect">
            <a:avLst/>
          </a:prstGeom>
          <a:noFill/>
        </p:spPr>
        <p:txBody>
          <a:bodyPr wrap="square" rtlCol="0">
            <a:spAutoFit/>
          </a:bodyPr>
          <a:lstStyle/>
          <a:p>
            <a:r>
              <a:rPr lang="en-GB" sz="1600" dirty="0"/>
              <a:t>No litter helps the town look attractive</a:t>
            </a:r>
          </a:p>
        </p:txBody>
      </p:sp>
      <p:sp>
        <p:nvSpPr>
          <p:cNvPr id="12" name="TextBox 11">
            <a:extLst>
              <a:ext uri="{FF2B5EF4-FFF2-40B4-BE49-F238E27FC236}">
                <a16:creationId xmlns:a16="http://schemas.microsoft.com/office/drawing/2014/main" id="{70A27573-8DCD-3504-76FF-E5BA750CE8FC}"/>
              </a:ext>
            </a:extLst>
          </p:cNvPr>
          <p:cNvSpPr txBox="1"/>
          <p:nvPr/>
        </p:nvSpPr>
        <p:spPr>
          <a:xfrm>
            <a:off x="7380312" y="3212976"/>
            <a:ext cx="1626235" cy="1077218"/>
          </a:xfrm>
          <a:prstGeom prst="rect">
            <a:avLst/>
          </a:prstGeom>
          <a:noFill/>
        </p:spPr>
        <p:txBody>
          <a:bodyPr wrap="square" rtlCol="0">
            <a:spAutoFit/>
          </a:bodyPr>
          <a:lstStyle/>
          <a:p>
            <a:r>
              <a:rPr lang="en-GB" sz="1600" dirty="0"/>
              <a:t>Parked cars  - spaces for local shoppers to use services</a:t>
            </a:r>
          </a:p>
        </p:txBody>
      </p:sp>
      <p:sp>
        <p:nvSpPr>
          <p:cNvPr id="13" name="TextBox 12">
            <a:extLst>
              <a:ext uri="{FF2B5EF4-FFF2-40B4-BE49-F238E27FC236}">
                <a16:creationId xmlns:a16="http://schemas.microsoft.com/office/drawing/2014/main" id="{DA1E2769-AB42-98BC-53B2-5823F52829A7}"/>
              </a:ext>
            </a:extLst>
          </p:cNvPr>
          <p:cNvSpPr txBox="1"/>
          <p:nvPr/>
        </p:nvSpPr>
        <p:spPr>
          <a:xfrm>
            <a:off x="179512" y="5157192"/>
            <a:ext cx="2143722" cy="584775"/>
          </a:xfrm>
          <a:prstGeom prst="rect">
            <a:avLst/>
          </a:prstGeom>
          <a:noFill/>
        </p:spPr>
        <p:txBody>
          <a:bodyPr wrap="square" rtlCol="0">
            <a:spAutoFit/>
          </a:bodyPr>
          <a:lstStyle/>
          <a:p>
            <a:r>
              <a:rPr lang="en-GB" sz="1600" dirty="0"/>
              <a:t>No parking. Yellow lines help reduce congestion</a:t>
            </a:r>
          </a:p>
        </p:txBody>
      </p:sp>
      <p:sp>
        <p:nvSpPr>
          <p:cNvPr id="14" name="TextBox 13">
            <a:extLst>
              <a:ext uri="{FF2B5EF4-FFF2-40B4-BE49-F238E27FC236}">
                <a16:creationId xmlns:a16="http://schemas.microsoft.com/office/drawing/2014/main" id="{CC07FCBD-8861-AEE0-C568-2BEA9BA83B94}"/>
              </a:ext>
            </a:extLst>
          </p:cNvPr>
          <p:cNvSpPr txBox="1"/>
          <p:nvPr/>
        </p:nvSpPr>
        <p:spPr>
          <a:xfrm>
            <a:off x="179512" y="4005064"/>
            <a:ext cx="1458726" cy="1107996"/>
          </a:xfrm>
          <a:prstGeom prst="rect">
            <a:avLst/>
          </a:prstGeom>
          <a:noFill/>
        </p:spPr>
        <p:txBody>
          <a:bodyPr wrap="square" rtlCol="0">
            <a:spAutoFit/>
          </a:bodyPr>
          <a:lstStyle/>
          <a:p>
            <a:r>
              <a:rPr lang="en-GB" sz="1600" dirty="0"/>
              <a:t>Special parking for  disabled increases access for all</a:t>
            </a:r>
            <a:r>
              <a:rPr lang="en-GB" dirty="0"/>
              <a:t>.</a:t>
            </a:r>
          </a:p>
        </p:txBody>
      </p:sp>
      <p:cxnSp>
        <p:nvCxnSpPr>
          <p:cNvPr id="4" name="Straight Arrow Connector 3">
            <a:extLst>
              <a:ext uri="{FF2B5EF4-FFF2-40B4-BE49-F238E27FC236}">
                <a16:creationId xmlns:a16="http://schemas.microsoft.com/office/drawing/2014/main" id="{8912971C-F17F-CFEB-B063-175CB4C29F60}"/>
              </a:ext>
            </a:extLst>
          </p:cNvPr>
          <p:cNvCxnSpPr>
            <a:cxnSpLocks/>
          </p:cNvCxnSpPr>
          <p:nvPr/>
        </p:nvCxnSpPr>
        <p:spPr>
          <a:xfrm>
            <a:off x="1475656" y="3645024"/>
            <a:ext cx="1512168" cy="720080"/>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49CBA5C-4DA2-7966-86FE-75574370A265}"/>
              </a:ext>
            </a:extLst>
          </p:cNvPr>
          <p:cNvCxnSpPr>
            <a:cxnSpLocks/>
            <a:stCxn id="14" idx="3"/>
          </p:cNvCxnSpPr>
          <p:nvPr/>
        </p:nvCxnSpPr>
        <p:spPr>
          <a:xfrm>
            <a:off x="1638238" y="4559062"/>
            <a:ext cx="792608" cy="29313"/>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95E82B5-EDF6-769A-196D-218510422718}"/>
              </a:ext>
            </a:extLst>
          </p:cNvPr>
          <p:cNvCxnSpPr>
            <a:cxnSpLocks/>
          </p:cNvCxnSpPr>
          <p:nvPr/>
        </p:nvCxnSpPr>
        <p:spPr>
          <a:xfrm flipV="1">
            <a:off x="2987824" y="5569031"/>
            <a:ext cx="973439" cy="884305"/>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3D36AF3-D392-0379-54FB-168348F44149}"/>
              </a:ext>
            </a:extLst>
          </p:cNvPr>
          <p:cNvCxnSpPr>
            <a:cxnSpLocks/>
          </p:cNvCxnSpPr>
          <p:nvPr/>
        </p:nvCxnSpPr>
        <p:spPr>
          <a:xfrm>
            <a:off x="2246841" y="5425874"/>
            <a:ext cx="1020146" cy="0"/>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051292F-E991-D35C-E95B-33CF53964208}"/>
              </a:ext>
            </a:extLst>
          </p:cNvPr>
          <p:cNvCxnSpPr>
            <a:cxnSpLocks/>
          </p:cNvCxnSpPr>
          <p:nvPr/>
        </p:nvCxnSpPr>
        <p:spPr>
          <a:xfrm flipH="1">
            <a:off x="6732240" y="2996952"/>
            <a:ext cx="576064" cy="462816"/>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1FBBC7B-3FFB-B6F4-45E0-ADF3A501E40E}"/>
              </a:ext>
            </a:extLst>
          </p:cNvPr>
          <p:cNvCxnSpPr>
            <a:cxnSpLocks/>
            <a:stCxn id="12" idx="1"/>
          </p:cNvCxnSpPr>
          <p:nvPr/>
        </p:nvCxnSpPr>
        <p:spPr>
          <a:xfrm flipH="1">
            <a:off x="6660233" y="3751585"/>
            <a:ext cx="720079" cy="504250"/>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83A89472-7365-44FA-2373-00275775AF5B}"/>
              </a:ext>
            </a:extLst>
          </p:cNvPr>
          <p:cNvCxnSpPr>
            <a:cxnSpLocks/>
          </p:cNvCxnSpPr>
          <p:nvPr/>
        </p:nvCxnSpPr>
        <p:spPr>
          <a:xfrm flipH="1">
            <a:off x="5444323" y="4982792"/>
            <a:ext cx="1835873" cy="29191"/>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6CCD6F2-EF02-B157-68F4-E286CA2CB3C0}"/>
              </a:ext>
            </a:extLst>
          </p:cNvPr>
          <p:cNvCxnSpPr>
            <a:cxnSpLocks/>
          </p:cNvCxnSpPr>
          <p:nvPr/>
        </p:nvCxnSpPr>
        <p:spPr>
          <a:xfrm flipH="1" flipV="1">
            <a:off x="6284821" y="5282722"/>
            <a:ext cx="807459" cy="306518"/>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D02588B1-F415-3A6D-B735-1A16492F1EDB}"/>
              </a:ext>
            </a:extLst>
          </p:cNvPr>
          <p:cNvSpPr txBox="1"/>
          <p:nvPr/>
        </p:nvSpPr>
        <p:spPr>
          <a:xfrm>
            <a:off x="251520" y="2924944"/>
            <a:ext cx="1547664" cy="1077218"/>
          </a:xfrm>
          <a:prstGeom prst="rect">
            <a:avLst/>
          </a:prstGeom>
          <a:noFill/>
        </p:spPr>
        <p:txBody>
          <a:bodyPr wrap="square" rtlCol="0">
            <a:spAutoFit/>
          </a:bodyPr>
          <a:lstStyle/>
          <a:p>
            <a:r>
              <a:rPr lang="en-GB" sz="1600" dirty="0"/>
              <a:t>Shops – small businesses serve local people</a:t>
            </a:r>
          </a:p>
        </p:txBody>
      </p:sp>
      <p:cxnSp>
        <p:nvCxnSpPr>
          <p:cNvPr id="34" name="Straight Arrow Connector 33">
            <a:extLst>
              <a:ext uri="{FF2B5EF4-FFF2-40B4-BE49-F238E27FC236}">
                <a16:creationId xmlns:a16="http://schemas.microsoft.com/office/drawing/2014/main" id="{9B79B90D-C0FE-08B9-0276-02331806D93C}"/>
              </a:ext>
            </a:extLst>
          </p:cNvPr>
          <p:cNvCxnSpPr>
            <a:cxnSpLocks/>
          </p:cNvCxnSpPr>
          <p:nvPr/>
        </p:nvCxnSpPr>
        <p:spPr>
          <a:xfrm>
            <a:off x="1475656" y="2492896"/>
            <a:ext cx="991535" cy="754891"/>
          </a:xfrm>
          <a:prstGeom prst="straightConnector1">
            <a:avLst/>
          </a:prstGeom>
          <a:ln w="8572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82762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2"/>
          <p:cNvSpPr txBox="1">
            <a:spLocks noChangeArrowheads="1"/>
          </p:cNvSpPr>
          <p:nvPr/>
        </p:nvSpPr>
        <p:spPr bwMode="auto">
          <a:xfrm>
            <a:off x="2171700" y="2133600"/>
            <a:ext cx="480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GB" altLang="en-US"/>
          </a:p>
        </p:txBody>
      </p:sp>
      <p:sp>
        <p:nvSpPr>
          <p:cNvPr id="16389" name="Text Box 4"/>
          <p:cNvSpPr txBox="1">
            <a:spLocks noChangeArrowheads="1"/>
          </p:cNvSpPr>
          <p:nvPr/>
        </p:nvSpPr>
        <p:spPr bwMode="auto">
          <a:xfrm>
            <a:off x="395536" y="404664"/>
            <a:ext cx="4248472" cy="157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9pPr>
          </a:lstStyle>
          <a:p>
            <a:pPr marL="457200" indent="-457200">
              <a:spcBef>
                <a:spcPts val="1500"/>
              </a:spcBef>
              <a:buAutoNum type="arabicPeriod" startAt="8"/>
            </a:pPr>
            <a:r>
              <a:rPr lang="en-GB" altLang="en-US" dirty="0">
                <a:solidFill>
                  <a:srgbClr val="000000"/>
                </a:solidFill>
                <a:latin typeface="Tahoma" panose="020B0604030504040204" pitchFamily="34" charset="0"/>
                <a:cs typeface="Tahoma" panose="020B0604030504040204" pitchFamily="34" charset="0"/>
              </a:rPr>
              <a:t>What is the nature of the relationship between environmental quality and traffic flow on this graph? </a:t>
            </a:r>
          </a:p>
        </p:txBody>
      </p:sp>
      <p:sp>
        <p:nvSpPr>
          <p:cNvPr id="16390" name="Text Box 5"/>
          <p:cNvSpPr txBox="1">
            <a:spLocks noChangeArrowheads="1"/>
          </p:cNvSpPr>
          <p:nvPr/>
        </p:nvSpPr>
        <p:spPr bwMode="auto">
          <a:xfrm>
            <a:off x="755576" y="2132856"/>
            <a:ext cx="3816424" cy="2364366"/>
          </a:xfrm>
          <a:prstGeom prst="rect">
            <a:avLst/>
          </a:prstGeom>
          <a:noFill/>
          <a:ln w="9360">
            <a:noFill/>
            <a:miter lim="800000"/>
            <a:headEnd/>
            <a:tailEnd/>
          </a:ln>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9pPr>
          </a:lstStyle>
          <a:p>
            <a:pPr marL="342900" indent="-342900">
              <a:spcBef>
                <a:spcPts val="1125"/>
              </a:spcBef>
            </a:pPr>
            <a:r>
              <a:rPr lang="en-GB" altLang="en-US" b="1" dirty="0">
                <a:solidFill>
                  <a:srgbClr val="C00000"/>
                </a:solidFill>
                <a:latin typeface="Tahoma" panose="020B0604030504040204" pitchFamily="34" charset="0"/>
                <a:cs typeface="Tahoma" panose="020B0604030504040204" pitchFamily="34" charset="0"/>
              </a:rPr>
              <a:t>A  Inappropriate </a:t>
            </a:r>
          </a:p>
          <a:p>
            <a:pPr marL="342900" indent="-342900">
              <a:spcBef>
                <a:spcPts val="1125"/>
              </a:spcBef>
            </a:pPr>
            <a:r>
              <a:rPr lang="en-GB" altLang="en-US" b="1" dirty="0">
                <a:solidFill>
                  <a:srgbClr val="C00000"/>
                </a:solidFill>
                <a:latin typeface="Tahoma" panose="020B0604030504040204" pitchFamily="34" charset="0"/>
                <a:cs typeface="Tahoma" panose="020B0604030504040204" pitchFamily="34" charset="0"/>
              </a:rPr>
              <a:t>B  Positive </a:t>
            </a:r>
          </a:p>
          <a:p>
            <a:pPr>
              <a:spcBef>
                <a:spcPts val="1125"/>
              </a:spcBef>
            </a:pPr>
            <a:r>
              <a:rPr lang="en-GB" altLang="en-US" b="1" dirty="0">
                <a:solidFill>
                  <a:srgbClr val="C00000"/>
                </a:solidFill>
                <a:latin typeface="Tahoma" panose="020B0604030504040204" pitchFamily="34" charset="0"/>
                <a:cs typeface="Tahoma" panose="020B0604030504040204" pitchFamily="34" charset="0"/>
              </a:rPr>
              <a:t>C. Negative</a:t>
            </a:r>
          </a:p>
          <a:p>
            <a:pPr>
              <a:spcBef>
                <a:spcPts val="1125"/>
              </a:spcBef>
            </a:pPr>
            <a:r>
              <a:rPr lang="en-GB" altLang="en-US" b="1" dirty="0">
                <a:solidFill>
                  <a:srgbClr val="C00000"/>
                </a:solidFill>
                <a:latin typeface="Tahoma" panose="020B0604030504040204" pitchFamily="34" charset="0"/>
                <a:cs typeface="Tahoma" panose="020B0604030504040204" pitchFamily="34" charset="0"/>
              </a:rPr>
              <a:t>D. No relationship     </a:t>
            </a:r>
            <a:r>
              <a:rPr lang="en-GB" altLang="en-US" dirty="0">
                <a:solidFill>
                  <a:srgbClr val="000000"/>
                </a:solidFill>
                <a:latin typeface="Tahoma" panose="020B0604030504040204" pitchFamily="34" charset="0"/>
                <a:cs typeface="Tahoma" panose="020B0604030504040204" pitchFamily="34" charset="0"/>
              </a:rPr>
              <a:t>	</a:t>
            </a:r>
            <a:endParaRPr lang="en-GB" altLang="en-US" sz="1800" dirty="0">
              <a:solidFill>
                <a:srgbClr val="000000"/>
              </a:solidFill>
              <a:latin typeface="Tahoma" panose="020B0604030504040204" pitchFamily="34" charset="0"/>
              <a:cs typeface="Tahoma" panose="020B0604030504040204" pitchFamily="34" charset="0"/>
            </a:endParaRPr>
          </a:p>
        </p:txBody>
      </p:sp>
      <p:pic>
        <p:nvPicPr>
          <p:cNvPr id="1639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692696"/>
            <a:ext cx="3944428" cy="2799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3" name="Text Box 4"/>
          <p:cNvSpPr txBox="1">
            <a:spLocks noChangeArrowheads="1"/>
          </p:cNvSpPr>
          <p:nvPr/>
        </p:nvSpPr>
        <p:spPr bwMode="auto">
          <a:xfrm>
            <a:off x="467544" y="4797152"/>
            <a:ext cx="4032448" cy="157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9pPr>
          </a:lstStyle>
          <a:p>
            <a:pPr marL="457200" indent="-457200">
              <a:spcBef>
                <a:spcPts val="1500"/>
              </a:spcBef>
              <a:buAutoNum type="arabicPlain" startAt="8"/>
            </a:pPr>
            <a:r>
              <a:rPr lang="en-GB" altLang="en-US" dirty="0">
                <a:solidFill>
                  <a:srgbClr val="000000"/>
                </a:solidFill>
                <a:latin typeface="Tahoma" panose="020B0604030504040204" pitchFamily="34" charset="0"/>
                <a:cs typeface="Tahoma" panose="020B0604030504040204" pitchFamily="34" charset="0"/>
              </a:rPr>
              <a:t>Beth </a:t>
            </a:r>
            <a:r>
              <a:rPr lang="en-GB" altLang="en-US" dirty="0" err="1">
                <a:solidFill>
                  <a:srgbClr val="000000"/>
                </a:solidFill>
                <a:latin typeface="Tahoma" panose="020B0604030504040204" pitchFamily="34" charset="0"/>
                <a:cs typeface="Tahoma" panose="020B0604030504040204" pitchFamily="34" charset="0"/>
              </a:rPr>
              <a:t>yw</a:t>
            </a:r>
            <a:r>
              <a:rPr lang="en-GB" altLang="en-US" dirty="0">
                <a:solidFill>
                  <a:srgbClr val="000000"/>
                </a:solidFill>
                <a:latin typeface="Tahoma" panose="020B0604030504040204" pitchFamily="34" charset="0"/>
                <a:cs typeface="Tahoma" panose="020B0604030504040204" pitchFamily="34" charset="0"/>
              </a:rPr>
              <a:t> </a:t>
            </a:r>
            <a:r>
              <a:rPr lang="en-GB" altLang="en-US" dirty="0" err="1">
                <a:solidFill>
                  <a:srgbClr val="000000"/>
                </a:solidFill>
                <a:latin typeface="Tahoma" panose="020B0604030504040204" pitchFamily="34" charset="0"/>
                <a:cs typeface="Tahoma" panose="020B0604030504040204" pitchFamily="34" charset="0"/>
              </a:rPr>
              <a:t>cryfder</a:t>
            </a:r>
            <a:r>
              <a:rPr lang="en-GB" altLang="en-US" dirty="0">
                <a:solidFill>
                  <a:srgbClr val="000000"/>
                </a:solidFill>
                <a:latin typeface="Tahoma" panose="020B0604030504040204" pitchFamily="34" charset="0"/>
                <a:cs typeface="Tahoma" panose="020B0604030504040204" pitchFamily="34" charset="0"/>
              </a:rPr>
              <a:t> </a:t>
            </a:r>
            <a:r>
              <a:rPr lang="en-GB" altLang="en-US">
                <a:solidFill>
                  <a:srgbClr val="000000"/>
                </a:solidFill>
                <a:latin typeface="Tahoma" panose="020B0604030504040204" pitchFamily="34" charset="0"/>
                <a:cs typeface="Tahoma" panose="020B0604030504040204" pitchFamily="34" charset="0"/>
              </a:rPr>
              <a:t>a natur y berthynas </a:t>
            </a:r>
            <a:r>
              <a:rPr lang="en-GB" altLang="en-US" dirty="0" err="1">
                <a:solidFill>
                  <a:srgbClr val="000000"/>
                </a:solidFill>
                <a:latin typeface="Tahoma" panose="020B0604030504040204" pitchFamily="34" charset="0"/>
                <a:cs typeface="Tahoma" panose="020B0604030504040204" pitchFamily="34" charset="0"/>
              </a:rPr>
              <a:t>rhwng</a:t>
            </a:r>
            <a:r>
              <a:rPr lang="en-GB" altLang="en-US" dirty="0">
                <a:solidFill>
                  <a:srgbClr val="000000"/>
                </a:solidFill>
                <a:latin typeface="Tahoma" panose="020B0604030504040204" pitchFamily="34" charset="0"/>
                <a:cs typeface="Tahoma" panose="020B0604030504040204" pitchFamily="34" charset="0"/>
              </a:rPr>
              <a:t> </a:t>
            </a:r>
            <a:r>
              <a:rPr lang="en-GB" altLang="en-US" dirty="0" err="1">
                <a:solidFill>
                  <a:srgbClr val="000000"/>
                </a:solidFill>
                <a:latin typeface="Tahoma" panose="020B0604030504040204" pitchFamily="34" charset="0"/>
                <a:cs typeface="Tahoma" panose="020B0604030504040204" pitchFamily="34" charset="0"/>
              </a:rPr>
              <a:t>ansawdd</a:t>
            </a:r>
            <a:r>
              <a:rPr lang="en-GB" altLang="en-US" dirty="0">
                <a:solidFill>
                  <a:srgbClr val="000000"/>
                </a:solidFill>
                <a:latin typeface="Tahoma" panose="020B0604030504040204" pitchFamily="34" charset="0"/>
                <a:cs typeface="Tahoma" panose="020B0604030504040204" pitchFamily="34" charset="0"/>
              </a:rPr>
              <a:t> yr </a:t>
            </a:r>
            <a:r>
              <a:rPr lang="en-GB" altLang="en-US" dirty="0" err="1">
                <a:solidFill>
                  <a:srgbClr val="000000"/>
                </a:solidFill>
                <a:latin typeface="Tahoma" panose="020B0604030504040204" pitchFamily="34" charset="0"/>
                <a:cs typeface="Tahoma" panose="020B0604030504040204" pitchFamily="34" charset="0"/>
              </a:rPr>
              <a:t>amgylchedd</a:t>
            </a:r>
            <a:r>
              <a:rPr lang="en-GB" altLang="en-US" dirty="0">
                <a:solidFill>
                  <a:srgbClr val="000000"/>
                </a:solidFill>
                <a:latin typeface="Tahoma" panose="020B0604030504040204" pitchFamily="34" charset="0"/>
                <a:cs typeface="Tahoma" panose="020B0604030504040204" pitchFamily="34" charset="0"/>
              </a:rPr>
              <a:t> a </a:t>
            </a:r>
            <a:r>
              <a:rPr lang="en-GB" altLang="en-US" err="1">
                <a:solidFill>
                  <a:srgbClr val="000000"/>
                </a:solidFill>
                <a:latin typeface="Tahoma" panose="020B0604030504040204" pitchFamily="34" charset="0"/>
                <a:cs typeface="Tahoma" panose="020B0604030504040204" pitchFamily="34" charset="0"/>
              </a:rPr>
              <a:t>llif</a:t>
            </a:r>
            <a:r>
              <a:rPr lang="en-GB" altLang="en-US">
                <a:solidFill>
                  <a:srgbClr val="000000"/>
                </a:solidFill>
                <a:latin typeface="Tahoma" panose="020B0604030504040204" pitchFamily="34" charset="0"/>
                <a:cs typeface="Tahoma" panose="020B0604030504040204" pitchFamily="34" charset="0"/>
              </a:rPr>
              <a:t> traffig ar y graff? </a:t>
            </a:r>
            <a:endParaRPr lang="en-GB" altLang="en-US" dirty="0">
              <a:solidFill>
                <a:srgbClr val="000000"/>
              </a:solidFill>
              <a:latin typeface="Tahoma" panose="020B0604030504040204" pitchFamily="34" charset="0"/>
              <a:cs typeface="Tahoma" panose="020B0604030504040204" pitchFamily="34" charset="0"/>
            </a:endParaRPr>
          </a:p>
        </p:txBody>
      </p:sp>
      <p:sp>
        <p:nvSpPr>
          <p:cNvPr id="14" name="Text Box 5"/>
          <p:cNvSpPr txBox="1">
            <a:spLocks noChangeArrowheads="1"/>
          </p:cNvSpPr>
          <p:nvPr/>
        </p:nvSpPr>
        <p:spPr bwMode="auto">
          <a:xfrm>
            <a:off x="5220072" y="4444902"/>
            <a:ext cx="3168352" cy="2413098"/>
          </a:xfrm>
          <a:prstGeom prst="rect">
            <a:avLst/>
          </a:prstGeom>
          <a:noFill/>
          <a:ln w="9360">
            <a:noFill/>
            <a:miter lim="800000"/>
            <a:headEnd/>
            <a:tailEnd/>
          </a:ln>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ea typeface="ＭＳ Ｐゴシック" panose="020B0600070205080204" pitchFamily="34" charset="-128"/>
              </a:defRPr>
            </a:lvl9pPr>
          </a:lstStyle>
          <a:p>
            <a:pPr marL="342900" indent="-342900">
              <a:spcBef>
                <a:spcPts val="1125"/>
              </a:spcBef>
            </a:pPr>
            <a:r>
              <a:rPr lang="en-GB" altLang="en-US" b="1" dirty="0">
                <a:solidFill>
                  <a:srgbClr val="C00000"/>
                </a:solidFill>
                <a:latin typeface="Tahoma" panose="020B0604030504040204" pitchFamily="34" charset="0"/>
                <a:cs typeface="Tahoma" panose="020B0604030504040204" pitchFamily="34" charset="0"/>
              </a:rPr>
              <a:t>A  </a:t>
            </a:r>
            <a:r>
              <a:rPr lang="en-GB" altLang="en-US" b="1" dirty="0" err="1">
                <a:solidFill>
                  <a:srgbClr val="C00000"/>
                </a:solidFill>
                <a:latin typeface="Tahoma" panose="020B0604030504040204" pitchFamily="34" charset="0"/>
                <a:cs typeface="Tahoma" panose="020B0604030504040204" pitchFamily="34" charset="0"/>
              </a:rPr>
              <a:t>Amhriodol</a:t>
            </a:r>
            <a:endParaRPr lang="en-GB" altLang="en-US" b="1" dirty="0">
              <a:solidFill>
                <a:srgbClr val="C00000"/>
              </a:solidFill>
              <a:latin typeface="Tahoma" panose="020B0604030504040204" pitchFamily="34" charset="0"/>
              <a:cs typeface="Tahoma" panose="020B0604030504040204" pitchFamily="34" charset="0"/>
            </a:endParaRPr>
          </a:p>
          <a:p>
            <a:pPr marL="342900" indent="-342900">
              <a:spcBef>
                <a:spcPts val="1125"/>
              </a:spcBef>
            </a:pPr>
            <a:r>
              <a:rPr lang="en-GB" altLang="en-US" b="1" dirty="0">
                <a:solidFill>
                  <a:srgbClr val="C00000"/>
                </a:solidFill>
                <a:latin typeface="Tahoma" panose="020B0604030504040204" pitchFamily="34" charset="0"/>
                <a:cs typeface="Tahoma" panose="020B0604030504040204" pitchFamily="34" charset="0"/>
              </a:rPr>
              <a:t>B  </a:t>
            </a:r>
            <a:r>
              <a:rPr lang="en-GB" altLang="en-US" b="1" dirty="0" err="1">
                <a:solidFill>
                  <a:srgbClr val="C00000"/>
                </a:solidFill>
                <a:latin typeface="Tahoma" panose="020B0604030504040204" pitchFamily="34" charset="0"/>
                <a:cs typeface="Tahoma" panose="020B0604030504040204" pitchFamily="34" charset="0"/>
              </a:rPr>
              <a:t>Positif</a:t>
            </a:r>
            <a:r>
              <a:rPr lang="en-GB" altLang="en-US" b="1" dirty="0">
                <a:solidFill>
                  <a:srgbClr val="C00000"/>
                </a:solidFill>
                <a:latin typeface="Tahoma" panose="020B0604030504040204" pitchFamily="34" charset="0"/>
                <a:cs typeface="Tahoma" panose="020B0604030504040204" pitchFamily="34" charset="0"/>
              </a:rPr>
              <a:t> </a:t>
            </a:r>
          </a:p>
          <a:p>
            <a:pPr marL="342900" indent="-342900">
              <a:spcBef>
                <a:spcPts val="1125"/>
              </a:spcBef>
            </a:pPr>
            <a:r>
              <a:rPr lang="en-GB" altLang="en-US" b="1" dirty="0">
                <a:solidFill>
                  <a:srgbClr val="C00000"/>
                </a:solidFill>
                <a:latin typeface="Tahoma" panose="020B0604030504040204" pitchFamily="34" charset="0"/>
                <a:cs typeface="Tahoma" panose="020B0604030504040204" pitchFamily="34" charset="0"/>
              </a:rPr>
              <a:t>C  </a:t>
            </a:r>
            <a:r>
              <a:rPr lang="en-GB" altLang="en-US" b="1" dirty="0" err="1">
                <a:solidFill>
                  <a:srgbClr val="C00000"/>
                </a:solidFill>
                <a:latin typeface="Tahoma" panose="020B0604030504040204" pitchFamily="34" charset="0"/>
                <a:cs typeface="Tahoma" panose="020B0604030504040204" pitchFamily="34" charset="0"/>
              </a:rPr>
              <a:t>Negyddol</a:t>
            </a:r>
            <a:endParaRPr lang="en-GB" altLang="en-US" b="1" dirty="0">
              <a:solidFill>
                <a:srgbClr val="C00000"/>
              </a:solidFill>
              <a:latin typeface="Tahoma" panose="020B0604030504040204" pitchFamily="34" charset="0"/>
              <a:cs typeface="Tahoma" panose="020B0604030504040204" pitchFamily="34" charset="0"/>
            </a:endParaRPr>
          </a:p>
          <a:p>
            <a:pPr>
              <a:spcBef>
                <a:spcPts val="1125"/>
              </a:spcBef>
            </a:pPr>
            <a:r>
              <a:rPr lang="en-GB" altLang="en-US" b="1" dirty="0">
                <a:solidFill>
                  <a:srgbClr val="C00000"/>
                </a:solidFill>
                <a:latin typeface="Tahoma" panose="020B0604030504040204" pitchFamily="34" charset="0"/>
                <a:cs typeface="Tahoma" panose="020B0604030504040204" pitchFamily="34" charset="0"/>
              </a:rPr>
              <a:t>D  </a:t>
            </a:r>
            <a:r>
              <a:rPr lang="en-GB" altLang="en-US" b="1" dirty="0" err="1">
                <a:solidFill>
                  <a:srgbClr val="C00000"/>
                </a:solidFill>
                <a:latin typeface="Tahoma" panose="020B0604030504040204" pitchFamily="34" charset="0"/>
                <a:cs typeface="Tahoma" panose="020B0604030504040204" pitchFamily="34" charset="0"/>
              </a:rPr>
              <a:t>Ddim</a:t>
            </a:r>
            <a:r>
              <a:rPr lang="en-GB" altLang="en-US" b="1" dirty="0">
                <a:solidFill>
                  <a:srgbClr val="C00000"/>
                </a:solidFill>
                <a:latin typeface="Tahoma" panose="020B0604030504040204" pitchFamily="34" charset="0"/>
                <a:cs typeface="Tahoma" panose="020B0604030504040204" pitchFamily="34" charset="0"/>
              </a:rPr>
              <a:t> </a:t>
            </a:r>
            <a:r>
              <a:rPr lang="en-GB" altLang="en-US" b="1" dirty="0" err="1">
                <a:solidFill>
                  <a:srgbClr val="C00000"/>
                </a:solidFill>
                <a:latin typeface="Tahoma" panose="020B0604030504040204" pitchFamily="34" charset="0"/>
                <a:cs typeface="Tahoma" panose="020B0604030504040204" pitchFamily="34" charset="0"/>
              </a:rPr>
              <a:t>yn</a:t>
            </a:r>
            <a:r>
              <a:rPr lang="en-GB" altLang="en-US" b="1" dirty="0">
                <a:solidFill>
                  <a:srgbClr val="C00000"/>
                </a:solidFill>
                <a:latin typeface="Tahoma" panose="020B0604030504040204" pitchFamily="34" charset="0"/>
                <a:cs typeface="Tahoma" panose="020B0604030504040204" pitchFamily="34" charset="0"/>
              </a:rPr>
              <a:t> </a:t>
            </a:r>
            <a:r>
              <a:rPr lang="en-GB" altLang="en-US" b="1" dirty="0" err="1">
                <a:solidFill>
                  <a:srgbClr val="C00000"/>
                </a:solidFill>
                <a:latin typeface="Tahoma" panose="020B0604030504040204" pitchFamily="34" charset="0"/>
                <a:cs typeface="Tahoma" panose="020B0604030504040204" pitchFamily="34" charset="0"/>
              </a:rPr>
              <a:t>dangos</a:t>
            </a:r>
            <a:endParaRPr lang="en-GB" altLang="en-US" b="1" dirty="0">
              <a:solidFill>
                <a:srgbClr val="C00000"/>
              </a:solidFill>
              <a:latin typeface="Tahoma" panose="020B0604030504040204" pitchFamily="34" charset="0"/>
              <a:cs typeface="Tahoma" panose="020B0604030504040204" pitchFamily="34" charset="0"/>
            </a:endParaRPr>
          </a:p>
          <a:p>
            <a:pPr>
              <a:spcBef>
                <a:spcPts val="1125"/>
              </a:spcBef>
            </a:pPr>
            <a:endParaRPr lang="en-GB" altLang="en-US" sz="1800" dirty="0">
              <a:solidFill>
                <a:srgbClr val="000000"/>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810345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700808"/>
            <a:ext cx="8229600" cy="1143000"/>
          </a:xfrm>
        </p:spPr>
        <p:txBody>
          <a:bodyPr>
            <a:normAutofit fontScale="90000"/>
          </a:bodyPr>
          <a:lstStyle/>
          <a:p>
            <a:r>
              <a:rPr lang="en-GB" b="1" dirty="0">
                <a:latin typeface="+mn-lt"/>
              </a:rPr>
              <a:t>Break</a:t>
            </a:r>
            <a:br>
              <a:rPr lang="en-GB" dirty="0"/>
            </a:br>
            <a:br>
              <a:rPr lang="en-GB" dirty="0"/>
            </a:br>
            <a:endParaRPr lang="en-GB" dirty="0"/>
          </a:p>
        </p:txBody>
      </p:sp>
      <p:sp>
        <p:nvSpPr>
          <p:cNvPr id="6" name="Title 1"/>
          <p:cNvSpPr txBox="1">
            <a:spLocks/>
          </p:cNvSpPr>
          <p:nvPr/>
        </p:nvSpPr>
        <p:spPr>
          <a:xfrm>
            <a:off x="466725" y="41910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b="1" dirty="0" err="1">
                <a:latin typeface="+mn-lt"/>
              </a:rPr>
              <a:t>Egwyl</a:t>
            </a:r>
            <a:br>
              <a:rPr lang="en-GB" sz="4000" i="1" dirty="0"/>
            </a:br>
            <a:br>
              <a:rPr lang="en-GB" sz="4000" i="1" dirty="0"/>
            </a:br>
            <a:endParaRPr lang="en-GB" sz="4000" i="1" dirty="0"/>
          </a:p>
        </p:txBody>
      </p:sp>
      <p:pic>
        <p:nvPicPr>
          <p:cNvPr id="8" name="Google Shape;363;p40" descr="Free juice drink glass vector"/>
          <p:cNvPicPr preferRelativeResize="0"/>
          <p:nvPr/>
        </p:nvPicPr>
        <p:blipFill rotWithShape="1">
          <a:blip r:embed="rId2" cstate="print">
            <a:alphaModFix/>
          </a:blip>
          <a:srcRect/>
          <a:stretch/>
        </p:blipFill>
        <p:spPr>
          <a:xfrm>
            <a:off x="251521" y="3212976"/>
            <a:ext cx="3024336" cy="3086960"/>
          </a:xfrm>
          <a:prstGeom prst="rect">
            <a:avLst/>
          </a:prstGeom>
          <a:noFill/>
          <a:ln>
            <a:noFill/>
          </a:ln>
        </p:spPr>
      </p:pic>
      <p:pic>
        <p:nvPicPr>
          <p:cNvPr id="9" name="Google Shape;364;p40" descr="Free cookie dessert snack vector"/>
          <p:cNvPicPr preferRelativeResize="0"/>
          <p:nvPr/>
        </p:nvPicPr>
        <p:blipFill rotWithShape="1">
          <a:blip r:embed="rId3" cstate="print">
            <a:alphaModFix/>
          </a:blip>
          <a:srcRect/>
          <a:stretch/>
        </p:blipFill>
        <p:spPr>
          <a:xfrm>
            <a:off x="5364088" y="1196752"/>
            <a:ext cx="3558928" cy="2708122"/>
          </a:xfrm>
          <a:prstGeom prst="rect">
            <a:avLst/>
          </a:prstGeom>
          <a:noFill/>
          <a:ln>
            <a:noFill/>
          </a:ln>
        </p:spPr>
      </p:pic>
    </p:spTree>
    <p:extLst>
      <p:ext uri="{BB962C8B-B14F-4D97-AF65-F5344CB8AC3E}">
        <p14:creationId xmlns:p14="http://schemas.microsoft.com/office/powerpoint/2010/main" val="434934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5781"/>
          <a:stretch/>
        </p:blipFill>
        <p:spPr>
          <a:xfrm>
            <a:off x="971600" y="1700808"/>
            <a:ext cx="6786563" cy="3810000"/>
          </a:xfrm>
          <a:prstGeom prst="rect">
            <a:avLst/>
          </a:prstGeom>
        </p:spPr>
      </p:pic>
      <p:sp>
        <p:nvSpPr>
          <p:cNvPr id="12" name="Title 11"/>
          <p:cNvSpPr>
            <a:spLocks noGrp="1"/>
          </p:cNvSpPr>
          <p:nvPr>
            <p:ph type="title"/>
          </p:nvPr>
        </p:nvSpPr>
        <p:spPr>
          <a:xfrm>
            <a:off x="467544" y="404664"/>
            <a:ext cx="8229600" cy="792088"/>
          </a:xfrm>
        </p:spPr>
        <p:txBody>
          <a:bodyPr>
            <a:normAutofit/>
          </a:bodyPr>
          <a:lstStyle/>
          <a:p>
            <a:pPr algn="l"/>
            <a:r>
              <a:rPr lang="en-US" sz="3200" b="1" dirty="0"/>
              <a:t>1. In which </a:t>
            </a:r>
            <a:r>
              <a:rPr lang="en-US" sz="3200" b="1"/>
              <a:t>city? / Ymha ddinas?</a:t>
            </a:r>
            <a:endParaRPr lang="en-US" sz="3200" b="1" dirty="0"/>
          </a:p>
        </p:txBody>
      </p:sp>
    </p:spTree>
    <p:extLst>
      <p:ext uri="{BB962C8B-B14F-4D97-AF65-F5344CB8AC3E}">
        <p14:creationId xmlns:p14="http://schemas.microsoft.com/office/powerpoint/2010/main" val="1490663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75D6A8-8200-4B22-AA53-193C94A05C5D}"/>
              </a:ext>
            </a:extLst>
          </p:cNvPr>
          <p:cNvSpPr>
            <a:spLocks noGrp="1"/>
          </p:cNvSpPr>
          <p:nvPr>
            <p:ph type="title"/>
          </p:nvPr>
        </p:nvSpPr>
        <p:spPr>
          <a:xfrm>
            <a:off x="1799691" y="620688"/>
            <a:ext cx="5508104" cy="1325563"/>
          </a:xfrm>
        </p:spPr>
        <p:txBody>
          <a:bodyPr>
            <a:normAutofit fontScale="90000"/>
          </a:bodyPr>
          <a:lstStyle/>
          <a:p>
            <a:r>
              <a:rPr lang="en-US" b="1" dirty="0">
                <a:latin typeface="+mn-lt"/>
              </a:rPr>
              <a:t>Round 5</a:t>
            </a:r>
            <a:br>
              <a:rPr lang="en-US" b="1" dirty="0">
                <a:latin typeface="+mn-lt"/>
              </a:rPr>
            </a:br>
            <a:r>
              <a:rPr lang="en-US" b="1" dirty="0">
                <a:latin typeface="+mn-lt"/>
              </a:rPr>
              <a:t> </a:t>
            </a:r>
            <a:r>
              <a:rPr lang="en-US" b="1" dirty="0" err="1">
                <a:latin typeface="+mn-lt"/>
              </a:rPr>
              <a:t>Digimap</a:t>
            </a:r>
            <a:r>
              <a:rPr lang="en-US" b="1" dirty="0">
                <a:latin typeface="+mn-lt"/>
              </a:rPr>
              <a:t> in Wales</a:t>
            </a:r>
            <a:br>
              <a:rPr lang="en-US" b="1" dirty="0">
                <a:latin typeface="+mn-lt"/>
              </a:rPr>
            </a:br>
            <a:endParaRPr lang="en-GB" b="1" dirty="0">
              <a:latin typeface="+mn-lt"/>
            </a:endParaRPr>
          </a:p>
        </p:txBody>
      </p:sp>
      <p:sp>
        <p:nvSpPr>
          <p:cNvPr id="6" name="Title 4">
            <a:extLst>
              <a:ext uri="{FF2B5EF4-FFF2-40B4-BE49-F238E27FC236}">
                <a16:creationId xmlns:a16="http://schemas.microsoft.com/office/drawing/2014/main" id="{3DB8EEFD-0701-4499-95E5-CB2DAA19A25A}"/>
              </a:ext>
            </a:extLst>
          </p:cNvPr>
          <p:cNvSpPr txBox="1">
            <a:spLocks/>
          </p:cNvSpPr>
          <p:nvPr/>
        </p:nvSpPr>
        <p:spPr>
          <a:xfrm>
            <a:off x="1655168" y="4725144"/>
            <a:ext cx="5797152" cy="1115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err="1">
                <a:latin typeface="+mn-lt"/>
              </a:rPr>
              <a:t>Rownd</a:t>
            </a:r>
            <a:r>
              <a:rPr lang="en-US" b="1">
                <a:latin typeface="+mn-lt"/>
              </a:rPr>
              <a:t> 5</a:t>
            </a:r>
          </a:p>
          <a:p>
            <a:pPr algn="ctr"/>
            <a:r>
              <a:rPr lang="en-US" b="1">
                <a:latin typeface="+mn-lt"/>
              </a:rPr>
              <a:t>Digimap yng Nghymru</a:t>
            </a:r>
            <a:endParaRPr lang="en-US" b="1" dirty="0">
              <a:latin typeface="+mn-lt"/>
            </a:endParaRPr>
          </a:p>
        </p:txBody>
      </p:sp>
      <p:sp>
        <p:nvSpPr>
          <p:cNvPr id="3" name="Rectangle 2">
            <a:extLst>
              <a:ext uri="{FF2B5EF4-FFF2-40B4-BE49-F238E27FC236}">
                <a16:creationId xmlns:a16="http://schemas.microsoft.com/office/drawing/2014/main" id="{AB9D5F9E-96AF-5A10-D37A-25CECF34B549}"/>
              </a:ext>
            </a:extLst>
          </p:cNvPr>
          <p:cNvSpPr>
            <a:spLocks noChangeArrowheads="1"/>
          </p:cNvSpPr>
          <p:nvPr/>
        </p:nvSpPr>
        <p:spPr bwMode="auto">
          <a:xfrm>
            <a:off x="114300" y="258526"/>
            <a:ext cx="65" cy="2449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y-GB" altLang="en-US" sz="1800" b="0" i="0" u="none" strike="noStrike" cap="none" normalizeH="0" baseline="0">
              <a:ln>
                <a:noFill/>
              </a:ln>
              <a:solidFill>
                <a:schemeClr val="tx1"/>
              </a:solidFill>
              <a:effectLst/>
              <a:latin typeface="Arial" panose="020B0604020202020204" pitchFamily="34" charset="0"/>
            </a:endParaRPr>
          </a:p>
        </p:txBody>
      </p:sp>
      <p:sp>
        <p:nvSpPr>
          <p:cNvPr id="1026" name="AutoShape 2" descr="Free Stock Photo of Disaster, flood risk, home, storm, water vector icon |  Download Free Images and Free Illustrations"/>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9" name="AutoShape 5" descr="Tsunami Disaster clipart"/>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9634" name="AutoShape 2" descr="Digimap For Schools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9636" name="AutoShape 4" descr="Digimap For Schools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9638" name="AutoShape 6" descr="Digimap For Schools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9640" name="Picture 8" descr="Digimap for Schools"/>
          <p:cNvPicPr>
            <a:picLocks noChangeAspect="1" noChangeArrowheads="1"/>
          </p:cNvPicPr>
          <p:nvPr/>
        </p:nvPicPr>
        <p:blipFill>
          <a:blip r:embed="rId3" cstate="print"/>
          <a:srcRect/>
          <a:stretch>
            <a:fillRect/>
          </a:stretch>
        </p:blipFill>
        <p:spPr bwMode="auto">
          <a:xfrm>
            <a:off x="3482181" y="2060848"/>
            <a:ext cx="2143125" cy="2143125"/>
          </a:xfrm>
          <a:prstGeom prst="rect">
            <a:avLst/>
          </a:prstGeom>
          <a:noFill/>
        </p:spPr>
      </p:pic>
    </p:spTree>
    <p:extLst>
      <p:ext uri="{BB962C8B-B14F-4D97-AF65-F5344CB8AC3E}">
        <p14:creationId xmlns:p14="http://schemas.microsoft.com/office/powerpoint/2010/main" val="2105350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194" y="1340768"/>
            <a:ext cx="3682752" cy="1143000"/>
          </a:xfrm>
        </p:spPr>
        <p:txBody>
          <a:bodyPr>
            <a:normAutofit fontScale="90000"/>
          </a:bodyPr>
          <a:lstStyle/>
          <a:p>
            <a:pPr algn="l"/>
            <a:r>
              <a:rPr lang="en-US" sz="3600" dirty="0"/>
              <a:t>1</a:t>
            </a:r>
            <a:r>
              <a:rPr lang="en-US" sz="3600"/>
              <a:t>. </a:t>
            </a:r>
            <a:br>
              <a:rPr lang="en-US" sz="3600"/>
            </a:br>
            <a:r>
              <a:rPr lang="en-US" sz="3600"/>
              <a:t>What </a:t>
            </a:r>
            <a:r>
              <a:rPr lang="en-US" sz="3600" dirty="0"/>
              <a:t>is the main activity in this </a:t>
            </a:r>
            <a:r>
              <a:rPr lang="en-US" sz="3600"/>
              <a:t>area?</a:t>
            </a:r>
            <a:br>
              <a:rPr lang="en-US" sz="3600"/>
            </a:br>
            <a:br>
              <a:rPr lang="en-US" sz="3600"/>
            </a:br>
            <a:r>
              <a:rPr lang="en-US" sz="3600" i="1"/>
              <a:t>Beth yw’r prif weithgaredd yn yr ardal hon?</a:t>
            </a:r>
            <a:endParaRPr lang="en-US" sz="3600" i="1" dirty="0"/>
          </a:p>
        </p:txBody>
      </p:sp>
      <p:pic>
        <p:nvPicPr>
          <p:cNvPr id="130050" name="Picture 2"/>
          <p:cNvPicPr>
            <a:picLocks noChangeAspect="1" noChangeArrowheads="1"/>
          </p:cNvPicPr>
          <p:nvPr/>
        </p:nvPicPr>
        <p:blipFill>
          <a:blip r:embed="rId3" cstate="print"/>
          <a:srcRect/>
          <a:stretch>
            <a:fillRect/>
          </a:stretch>
        </p:blipFill>
        <p:spPr bwMode="auto">
          <a:xfrm>
            <a:off x="3880987" y="764704"/>
            <a:ext cx="5017819" cy="5324888"/>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5780" y="908720"/>
            <a:ext cx="8532440" cy="1143000"/>
          </a:xfrm>
        </p:spPr>
        <p:txBody>
          <a:bodyPr>
            <a:noAutofit/>
          </a:bodyPr>
          <a:lstStyle/>
          <a:p>
            <a:pPr algn="l"/>
            <a:r>
              <a:rPr lang="en-US" sz="3600" dirty="0"/>
              <a:t>2</a:t>
            </a:r>
            <a:r>
              <a:rPr lang="en-US" sz="3600"/>
              <a:t>. </a:t>
            </a:r>
            <a:br>
              <a:rPr lang="en-US" sz="3600"/>
            </a:br>
            <a:r>
              <a:rPr lang="en-US" sz="3200"/>
              <a:t>In </a:t>
            </a:r>
            <a:r>
              <a:rPr lang="en-US" sz="3200" dirty="0"/>
              <a:t>which direction would you walk </a:t>
            </a:r>
            <a:r>
              <a:rPr lang="en-US" sz="3200"/>
              <a:t>from the </a:t>
            </a:r>
            <a:r>
              <a:rPr lang="en-US" sz="3200" dirty="0"/>
              <a:t>top to descend on the gentlest </a:t>
            </a:r>
            <a:r>
              <a:rPr lang="en-US" sz="3200"/>
              <a:t>slope?</a:t>
            </a:r>
            <a:br>
              <a:rPr lang="en-US" sz="3200"/>
            </a:br>
            <a:r>
              <a:rPr lang="en-US" sz="3200" i="1"/>
              <a:t>I ba gyfeiriad fyddech chi’n cerdded o’r copa i lawr y llethr mwyaf esmwyth? </a:t>
            </a:r>
            <a:endParaRPr lang="en-US" sz="3200" i="1" dirty="0"/>
          </a:p>
        </p:txBody>
      </p:sp>
      <p:pic>
        <p:nvPicPr>
          <p:cNvPr id="131074" name="Picture 2"/>
          <p:cNvPicPr>
            <a:picLocks noChangeAspect="1" noChangeArrowheads="1"/>
          </p:cNvPicPr>
          <p:nvPr/>
        </p:nvPicPr>
        <p:blipFill>
          <a:blip r:embed="rId3" cstate="print"/>
          <a:srcRect/>
          <a:stretch>
            <a:fillRect/>
          </a:stretch>
        </p:blipFill>
        <p:spPr bwMode="auto">
          <a:xfrm>
            <a:off x="4860032" y="2492896"/>
            <a:ext cx="3816424" cy="3876865"/>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4634"/>
            <a:ext cx="8229600" cy="1143000"/>
          </a:xfrm>
        </p:spPr>
        <p:txBody>
          <a:bodyPr>
            <a:normAutofit fontScale="90000"/>
          </a:bodyPr>
          <a:lstStyle/>
          <a:p>
            <a:pPr algn="l"/>
            <a:r>
              <a:rPr lang="en-US" sz="3600" dirty="0"/>
              <a:t>3</a:t>
            </a:r>
            <a:r>
              <a:rPr lang="en-US" sz="3600"/>
              <a:t>. </a:t>
            </a:r>
            <a:br>
              <a:rPr lang="en-US" sz="3600"/>
            </a:br>
            <a:r>
              <a:rPr lang="en-US" sz="3600"/>
              <a:t>What </a:t>
            </a:r>
            <a:r>
              <a:rPr lang="en-US" sz="3600" dirty="0"/>
              <a:t>natural coastal landform is </a:t>
            </a:r>
            <a:r>
              <a:rPr lang="en-US" sz="3600"/>
              <a:t>this?</a:t>
            </a:r>
            <a:br>
              <a:rPr lang="en-US" sz="3600"/>
            </a:br>
            <a:r>
              <a:rPr lang="en-US" sz="3600" i="1"/>
              <a:t>Pa dirffurf arfordirol naturiol yw hwn?  </a:t>
            </a:r>
            <a:endParaRPr lang="en-US" sz="3600" i="1" dirty="0"/>
          </a:p>
        </p:txBody>
      </p:sp>
      <p:pic>
        <p:nvPicPr>
          <p:cNvPr id="132098" name="Picture 2"/>
          <p:cNvPicPr>
            <a:picLocks noChangeAspect="1" noChangeArrowheads="1"/>
          </p:cNvPicPr>
          <p:nvPr/>
        </p:nvPicPr>
        <p:blipFill>
          <a:blip r:embed="rId3" cstate="print"/>
          <a:srcRect/>
          <a:stretch>
            <a:fillRect/>
          </a:stretch>
        </p:blipFill>
        <p:spPr bwMode="auto">
          <a:xfrm>
            <a:off x="827584" y="2132855"/>
            <a:ext cx="7776864" cy="4280511"/>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a:blip r:embed="rId3" cstate="print"/>
          <a:srcRect/>
          <a:stretch>
            <a:fillRect/>
          </a:stretch>
        </p:blipFill>
        <p:spPr bwMode="auto">
          <a:xfrm>
            <a:off x="4368960" y="209946"/>
            <a:ext cx="4399746" cy="6099374"/>
          </a:xfrm>
          <a:prstGeom prst="rect">
            <a:avLst/>
          </a:prstGeom>
          <a:noFill/>
          <a:ln w="9525">
            <a:noFill/>
            <a:miter lim="800000"/>
            <a:headEnd/>
            <a:tailEnd/>
          </a:ln>
          <a:effectLst/>
        </p:spPr>
      </p:pic>
      <p:sp>
        <p:nvSpPr>
          <p:cNvPr id="6" name="TextBox 5">
            <a:extLst>
              <a:ext uri="{FF2B5EF4-FFF2-40B4-BE49-F238E27FC236}">
                <a16:creationId xmlns:a16="http://schemas.microsoft.com/office/drawing/2014/main" id="{3C50462F-4D47-70F3-7264-4356D812E29C}"/>
              </a:ext>
            </a:extLst>
          </p:cNvPr>
          <p:cNvSpPr txBox="1"/>
          <p:nvPr/>
        </p:nvSpPr>
        <p:spPr>
          <a:xfrm>
            <a:off x="179512" y="548680"/>
            <a:ext cx="3960440" cy="3539430"/>
          </a:xfrm>
          <a:prstGeom prst="rect">
            <a:avLst/>
          </a:prstGeom>
          <a:noFill/>
        </p:spPr>
        <p:txBody>
          <a:bodyPr wrap="square" rtlCol="0">
            <a:spAutoFit/>
          </a:bodyPr>
          <a:lstStyle/>
          <a:p>
            <a:r>
              <a:rPr lang="en-GB" sz="2800"/>
              <a:t>4.</a:t>
            </a:r>
          </a:p>
          <a:p>
            <a:r>
              <a:rPr lang="en-GB" sz="2800"/>
              <a:t>What word would you use to describe the shape of this settlement?</a:t>
            </a:r>
          </a:p>
          <a:p>
            <a:endParaRPr lang="en-GB" sz="2800"/>
          </a:p>
          <a:p>
            <a:r>
              <a:rPr lang="en-GB" sz="2800" i="1"/>
              <a:t>Pa air fyddech chi’n ei ddefnyddio i ddisgrifio ffurf yr anheddiad yma?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3" y="2518845"/>
            <a:ext cx="3610744" cy="922114"/>
          </a:xfrm>
        </p:spPr>
        <p:txBody>
          <a:bodyPr>
            <a:noAutofit/>
          </a:bodyPr>
          <a:lstStyle/>
          <a:p>
            <a:pPr algn="l"/>
            <a:r>
              <a:rPr lang="en-US" sz="3600" dirty="0"/>
              <a:t>5</a:t>
            </a:r>
            <a:r>
              <a:rPr lang="en-US" sz="3600"/>
              <a:t>. </a:t>
            </a:r>
            <a:br>
              <a:rPr lang="en-US" sz="3600"/>
            </a:br>
            <a:r>
              <a:rPr lang="en-US" sz="3600"/>
              <a:t>What </a:t>
            </a:r>
            <a:r>
              <a:rPr lang="en-US" sz="3600" dirty="0"/>
              <a:t>kind of green energy is produced </a:t>
            </a:r>
            <a:r>
              <a:rPr lang="en-US" sz="3600"/>
              <a:t>here?</a:t>
            </a:r>
            <a:br>
              <a:rPr lang="en-US" sz="3600"/>
            </a:br>
            <a:br>
              <a:rPr lang="en-US" sz="3600"/>
            </a:br>
            <a:r>
              <a:rPr kumimoji="0" lang="en-US" sz="3600" b="0" i="1" u="none" strike="noStrike" kern="1200" cap="none" spc="0" normalizeH="0" baseline="0" noProof="0">
                <a:ln>
                  <a:noFill/>
                </a:ln>
                <a:solidFill>
                  <a:schemeClr val="tx1"/>
                </a:solidFill>
                <a:effectLst/>
                <a:uLnTx/>
                <a:uFillTx/>
                <a:latin typeface="+mj-lt"/>
                <a:ea typeface="+mj-ea"/>
                <a:cs typeface="+mj-cs"/>
              </a:rPr>
              <a:t>Pa fath o ynni gwyrdd sy’n cael ei gynhyrchu yma?</a:t>
            </a:r>
            <a:r>
              <a:rPr lang="en-US" sz="3600" i="1"/>
              <a:t>  </a:t>
            </a:r>
            <a:endParaRPr lang="en-US" sz="3600" i="1" dirty="0"/>
          </a:p>
        </p:txBody>
      </p:sp>
      <p:pic>
        <p:nvPicPr>
          <p:cNvPr id="133122" name="Picture 2"/>
          <p:cNvPicPr>
            <a:picLocks noChangeAspect="1" noChangeArrowheads="1"/>
          </p:cNvPicPr>
          <p:nvPr/>
        </p:nvPicPr>
        <p:blipFill>
          <a:blip r:embed="rId3" cstate="print"/>
          <a:srcRect/>
          <a:stretch>
            <a:fillRect/>
          </a:stretch>
        </p:blipFill>
        <p:spPr bwMode="auto">
          <a:xfrm>
            <a:off x="5148064" y="332656"/>
            <a:ext cx="3368593" cy="5877272"/>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normAutofit fontScale="90000"/>
          </a:bodyPr>
          <a:lstStyle/>
          <a:p>
            <a:pPr algn="l"/>
            <a:r>
              <a:rPr lang="en-US" sz="3600" dirty="0"/>
              <a:t>6</a:t>
            </a:r>
            <a:r>
              <a:rPr lang="en-US" sz="3600"/>
              <a:t>. </a:t>
            </a:r>
            <a:br>
              <a:rPr lang="en-US" sz="3600"/>
            </a:br>
            <a:r>
              <a:rPr lang="en-US" sz="3600"/>
              <a:t>What </a:t>
            </a:r>
            <a:r>
              <a:rPr lang="en-US" sz="3600" dirty="0"/>
              <a:t>is the land use here</a:t>
            </a:r>
            <a:r>
              <a:rPr lang="en-US" sz="3600"/>
              <a:t>? </a:t>
            </a:r>
            <a:br>
              <a:rPr lang="en-US" sz="3600"/>
            </a:br>
            <a:r>
              <a:rPr lang="en-US" sz="3600" i="1"/>
              <a:t>Beth yw’r defnydd tir yma?</a:t>
            </a:r>
            <a:endParaRPr lang="en-US" sz="3600" i="1" dirty="0"/>
          </a:p>
        </p:txBody>
      </p:sp>
      <p:pic>
        <p:nvPicPr>
          <p:cNvPr id="135170" name="Picture 2"/>
          <p:cNvPicPr>
            <a:picLocks noChangeAspect="1" noChangeArrowheads="1"/>
          </p:cNvPicPr>
          <p:nvPr/>
        </p:nvPicPr>
        <p:blipFill>
          <a:blip r:embed="rId3" cstate="print"/>
          <a:srcRect/>
          <a:stretch>
            <a:fillRect/>
          </a:stretch>
        </p:blipFill>
        <p:spPr bwMode="auto">
          <a:xfrm>
            <a:off x="1403648" y="1916832"/>
            <a:ext cx="6120680" cy="4359647"/>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143000"/>
          </a:xfrm>
        </p:spPr>
        <p:txBody>
          <a:bodyPr>
            <a:noAutofit/>
          </a:bodyPr>
          <a:lstStyle/>
          <a:p>
            <a:pPr algn="l"/>
            <a:r>
              <a:rPr lang="en-US" sz="3600" dirty="0"/>
              <a:t>7</a:t>
            </a:r>
            <a:r>
              <a:rPr lang="en-US" sz="3600"/>
              <a:t>. </a:t>
            </a:r>
            <a:br>
              <a:rPr lang="en-US" sz="3600"/>
            </a:br>
            <a:r>
              <a:rPr lang="en-US" sz="3600"/>
              <a:t>Is </a:t>
            </a:r>
            <a:r>
              <a:rPr lang="en-US" sz="3600" dirty="0"/>
              <a:t>lake X natural or </a:t>
            </a:r>
            <a:r>
              <a:rPr lang="en-US" sz="3600"/>
              <a:t>man-made?</a:t>
            </a:r>
            <a:br>
              <a:rPr lang="en-US" sz="3600"/>
            </a:br>
            <a:r>
              <a:rPr lang="en-US" sz="3600" i="1"/>
              <a:t>A yw llyn X yn naturiol neu wedi ei greu gan ddyn? </a:t>
            </a:r>
            <a:endParaRPr lang="en-US" sz="3600" i="1" dirty="0"/>
          </a:p>
        </p:txBody>
      </p:sp>
      <p:pic>
        <p:nvPicPr>
          <p:cNvPr id="136194" name="Picture 2"/>
          <p:cNvPicPr>
            <a:picLocks noChangeAspect="1" noChangeArrowheads="1"/>
          </p:cNvPicPr>
          <p:nvPr/>
        </p:nvPicPr>
        <p:blipFill>
          <a:blip r:embed="rId3" cstate="print"/>
          <a:srcRect/>
          <a:stretch>
            <a:fillRect/>
          </a:stretch>
        </p:blipFill>
        <p:spPr bwMode="auto">
          <a:xfrm>
            <a:off x="2267744" y="2410209"/>
            <a:ext cx="5136902" cy="4043127"/>
          </a:xfrm>
          <a:prstGeom prst="rect">
            <a:avLst/>
          </a:prstGeom>
          <a:noFill/>
          <a:ln w="9525">
            <a:noFill/>
            <a:miter lim="800000"/>
            <a:headEnd/>
            <a:tailEnd/>
          </a:ln>
          <a:effectLst/>
        </p:spPr>
      </p:pic>
      <p:sp>
        <p:nvSpPr>
          <p:cNvPr id="4" name="TextBox 3"/>
          <p:cNvSpPr txBox="1"/>
          <p:nvPr/>
        </p:nvSpPr>
        <p:spPr>
          <a:xfrm>
            <a:off x="4355976" y="3645024"/>
            <a:ext cx="720080" cy="830997"/>
          </a:xfrm>
          <a:prstGeom prst="rect">
            <a:avLst/>
          </a:prstGeom>
          <a:noFill/>
        </p:spPr>
        <p:txBody>
          <a:bodyPr wrap="square" rtlCol="0">
            <a:spAutoFit/>
          </a:bodyPr>
          <a:lstStyle/>
          <a:p>
            <a:r>
              <a:rPr lang="en-US" sz="4800" dirty="0">
                <a:solidFill>
                  <a:schemeClr val="bg1"/>
                </a:solidFill>
              </a:rPr>
              <a:t>X</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4427984" y="260648"/>
            <a:ext cx="4495255" cy="2673871"/>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4466025" y="3140968"/>
            <a:ext cx="4442528" cy="2880320"/>
          </a:xfrm>
          <a:prstGeom prst="rect">
            <a:avLst/>
          </a:prstGeom>
          <a:noFill/>
          <a:ln w="9525">
            <a:noFill/>
            <a:miter lim="800000"/>
            <a:headEnd/>
            <a:tailEnd/>
          </a:ln>
          <a:effectLst/>
        </p:spPr>
      </p:pic>
      <p:sp>
        <p:nvSpPr>
          <p:cNvPr id="5" name="TextBox 4"/>
          <p:cNvSpPr txBox="1"/>
          <p:nvPr/>
        </p:nvSpPr>
        <p:spPr>
          <a:xfrm>
            <a:off x="4427984" y="2276872"/>
            <a:ext cx="1224136" cy="584775"/>
          </a:xfrm>
          <a:prstGeom prst="rect">
            <a:avLst/>
          </a:prstGeom>
          <a:solidFill>
            <a:schemeClr val="bg1"/>
          </a:solidFill>
        </p:spPr>
        <p:txBody>
          <a:bodyPr wrap="square" rtlCol="0">
            <a:spAutoFit/>
          </a:bodyPr>
          <a:lstStyle/>
          <a:p>
            <a:r>
              <a:rPr lang="en-US" sz="3200" dirty="0"/>
              <a:t>1890s</a:t>
            </a:r>
          </a:p>
        </p:txBody>
      </p:sp>
      <p:sp>
        <p:nvSpPr>
          <p:cNvPr id="6" name="TextBox 5"/>
          <p:cNvSpPr txBox="1"/>
          <p:nvPr/>
        </p:nvSpPr>
        <p:spPr>
          <a:xfrm>
            <a:off x="4499992" y="5373216"/>
            <a:ext cx="1224136" cy="584775"/>
          </a:xfrm>
          <a:prstGeom prst="rect">
            <a:avLst/>
          </a:prstGeom>
          <a:solidFill>
            <a:schemeClr val="bg1"/>
          </a:solidFill>
        </p:spPr>
        <p:txBody>
          <a:bodyPr wrap="square" rtlCol="0">
            <a:spAutoFit/>
          </a:bodyPr>
          <a:lstStyle/>
          <a:p>
            <a:r>
              <a:rPr lang="en-US" sz="3200" dirty="0"/>
              <a:t>2020s</a:t>
            </a:r>
          </a:p>
        </p:txBody>
      </p:sp>
      <p:sp>
        <p:nvSpPr>
          <p:cNvPr id="3" name="TextBox 2">
            <a:extLst>
              <a:ext uri="{FF2B5EF4-FFF2-40B4-BE49-F238E27FC236}">
                <a16:creationId xmlns:a16="http://schemas.microsoft.com/office/drawing/2014/main" id="{DA97894A-7065-0694-A0B6-D58583C6280C}"/>
              </a:ext>
            </a:extLst>
          </p:cNvPr>
          <p:cNvSpPr txBox="1"/>
          <p:nvPr/>
        </p:nvSpPr>
        <p:spPr>
          <a:xfrm>
            <a:off x="282116" y="599489"/>
            <a:ext cx="3744416" cy="5016758"/>
          </a:xfrm>
          <a:prstGeom prst="rect">
            <a:avLst/>
          </a:prstGeom>
          <a:noFill/>
        </p:spPr>
        <p:txBody>
          <a:bodyPr wrap="square" rtlCol="0">
            <a:spAutoFit/>
          </a:bodyPr>
          <a:lstStyle/>
          <a:p>
            <a:r>
              <a:rPr lang="en-US" sz="3200"/>
              <a:t>8.</a:t>
            </a:r>
          </a:p>
          <a:p>
            <a:r>
              <a:rPr lang="en-US" sz="3200"/>
              <a:t>How has this coastline changed   between 1890s and 2020s?</a:t>
            </a:r>
          </a:p>
          <a:p>
            <a:endParaRPr lang="en-US" sz="3200"/>
          </a:p>
          <a:p>
            <a:r>
              <a:rPr lang="en-GB" sz="3200" i="1"/>
              <a:t>Sut mae’r arfordir hwn wedi newid rhwng y 1890au a’r 2020au?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4544" y="332656"/>
            <a:ext cx="3600400" cy="949196"/>
          </a:xfrm>
        </p:spPr>
        <p:txBody>
          <a:bodyPr>
            <a:noAutofit/>
          </a:bodyPr>
          <a:lstStyle/>
          <a:p>
            <a:r>
              <a:rPr lang="en-GB" sz="4000" b="1" dirty="0">
                <a:solidFill>
                  <a:schemeClr val="tx1"/>
                </a:solidFill>
              </a:rPr>
              <a:t>Round 6</a:t>
            </a:r>
          </a:p>
          <a:p>
            <a:r>
              <a:rPr lang="en-GB" sz="4000" b="1" dirty="0">
                <a:solidFill>
                  <a:schemeClr val="tx1"/>
                </a:solidFill>
              </a:rPr>
              <a:t>Tourism       </a:t>
            </a:r>
            <a:r>
              <a:rPr lang="en-GB" sz="4000" b="1" dirty="0"/>
              <a:t> </a:t>
            </a:r>
            <a:endParaRPr lang="en-GB" sz="4000" b="1" dirty="0">
              <a:solidFill>
                <a:schemeClr val="tx1"/>
              </a:solidFill>
            </a:endParaRPr>
          </a:p>
        </p:txBody>
      </p:sp>
      <p:sp>
        <p:nvSpPr>
          <p:cNvPr id="4" name="Subtitle 2">
            <a:extLst>
              <a:ext uri="{FF2B5EF4-FFF2-40B4-BE49-F238E27FC236}">
                <a16:creationId xmlns:a16="http://schemas.microsoft.com/office/drawing/2014/main" id="{1381219B-8C9C-5542-1C5E-C0EBEC153F24}"/>
              </a:ext>
            </a:extLst>
          </p:cNvPr>
          <p:cNvSpPr txBox="1">
            <a:spLocks/>
          </p:cNvSpPr>
          <p:nvPr/>
        </p:nvSpPr>
        <p:spPr>
          <a:xfrm>
            <a:off x="5598368" y="620688"/>
            <a:ext cx="3545632"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000" b="1" dirty="0"/>
              <a:t>   </a:t>
            </a:r>
          </a:p>
        </p:txBody>
      </p:sp>
      <p:sp>
        <p:nvSpPr>
          <p:cNvPr id="6" name="Rectangle 5"/>
          <p:cNvSpPr/>
          <p:nvPr/>
        </p:nvSpPr>
        <p:spPr>
          <a:xfrm>
            <a:off x="323528" y="5373216"/>
            <a:ext cx="3693768" cy="707886"/>
          </a:xfrm>
          <a:prstGeom prst="rect">
            <a:avLst/>
          </a:prstGeom>
        </p:spPr>
        <p:txBody>
          <a:bodyPr wrap="none">
            <a:spAutoFit/>
          </a:bodyPr>
          <a:lstStyle/>
          <a:p>
            <a:r>
              <a:rPr lang="en-US" sz="4000" b="1" dirty="0">
                <a:latin typeface="+mn-lt"/>
              </a:rPr>
              <a:t>Individual round</a:t>
            </a:r>
            <a:endParaRPr lang="en-US" sz="4000" dirty="0"/>
          </a:p>
        </p:txBody>
      </p:sp>
      <p:sp>
        <p:nvSpPr>
          <p:cNvPr id="7" name="Rectangle 6"/>
          <p:cNvSpPr/>
          <p:nvPr/>
        </p:nvSpPr>
        <p:spPr>
          <a:xfrm>
            <a:off x="5580112" y="5373216"/>
            <a:ext cx="3106300" cy="707886"/>
          </a:xfrm>
          <a:prstGeom prst="rect">
            <a:avLst/>
          </a:prstGeom>
        </p:spPr>
        <p:txBody>
          <a:bodyPr wrap="none">
            <a:spAutoFit/>
          </a:bodyPr>
          <a:lstStyle/>
          <a:p>
            <a:r>
              <a:rPr lang="en-US" sz="4000" b="1" dirty="0" err="1">
                <a:latin typeface="+mn-lt"/>
              </a:rPr>
              <a:t>Rownd</a:t>
            </a:r>
            <a:r>
              <a:rPr lang="en-US" sz="4000" b="1" dirty="0">
                <a:latin typeface="+mn-lt"/>
              </a:rPr>
              <a:t> </a:t>
            </a:r>
            <a:r>
              <a:rPr lang="en-US" sz="4000" b="1" dirty="0" err="1">
                <a:latin typeface="+mn-lt"/>
              </a:rPr>
              <a:t>unigol</a:t>
            </a:r>
            <a:endParaRPr lang="en-US" sz="4000" dirty="0"/>
          </a:p>
        </p:txBody>
      </p:sp>
      <p:pic>
        <p:nvPicPr>
          <p:cNvPr id="4099" name="Picture 3"/>
          <p:cNvPicPr>
            <a:picLocks noChangeAspect="1" noChangeArrowheads="1"/>
          </p:cNvPicPr>
          <p:nvPr/>
        </p:nvPicPr>
        <p:blipFill>
          <a:blip r:embed="rId3" cstate="print"/>
          <a:srcRect/>
          <a:stretch>
            <a:fillRect/>
          </a:stretch>
        </p:blipFill>
        <p:spPr bwMode="auto">
          <a:xfrm>
            <a:off x="2339752" y="1916832"/>
            <a:ext cx="4226793" cy="3418512"/>
          </a:xfrm>
          <a:prstGeom prst="rect">
            <a:avLst/>
          </a:prstGeom>
          <a:noFill/>
          <a:ln w="9525">
            <a:noFill/>
            <a:miter lim="800000"/>
            <a:headEnd/>
            <a:tailEnd/>
          </a:ln>
          <a:effectLst/>
        </p:spPr>
      </p:pic>
      <p:sp>
        <p:nvSpPr>
          <p:cNvPr id="8" name="Subtitle 2"/>
          <p:cNvSpPr txBox="1">
            <a:spLocks/>
          </p:cNvSpPr>
          <p:nvPr/>
        </p:nvSpPr>
        <p:spPr>
          <a:xfrm>
            <a:off x="4572000" y="332656"/>
            <a:ext cx="3600400" cy="949196"/>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4000" b="1" i="0" u="none" strike="noStrike" kern="1200" cap="none" spc="0" normalizeH="0" baseline="0" noProof="0" dirty="0" err="1">
                <a:ln>
                  <a:noFill/>
                </a:ln>
                <a:solidFill>
                  <a:schemeClr val="tx1"/>
                </a:solidFill>
                <a:effectLst/>
                <a:uLnTx/>
                <a:uFillTx/>
                <a:latin typeface="+mn-lt"/>
                <a:ea typeface="+mn-ea"/>
                <a:cs typeface="+mn-cs"/>
              </a:rPr>
              <a:t>Rownd</a:t>
            </a:r>
            <a:r>
              <a:rPr kumimoji="0" lang="en-GB" sz="4000" b="1" i="0" u="none" strike="noStrike" kern="1200" cap="none" spc="0" normalizeH="0" baseline="0" noProof="0" dirty="0">
                <a:ln>
                  <a:noFill/>
                </a:ln>
                <a:solidFill>
                  <a:schemeClr val="tx1"/>
                </a:solidFill>
                <a:effectLst/>
                <a:uLnTx/>
                <a:uFillTx/>
                <a:latin typeface="+mn-lt"/>
                <a:ea typeface="+mn-ea"/>
                <a:cs typeface="+mn-cs"/>
              </a:rPr>
              <a:t> 6</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4000" b="1" i="0" u="none" strike="noStrike" kern="1200" cap="none" spc="0" normalizeH="0" baseline="0" noProof="0" dirty="0">
                <a:ln>
                  <a:noFill/>
                </a:ln>
                <a:solidFill>
                  <a:schemeClr val="tx1"/>
                </a:solidFill>
                <a:effectLst/>
                <a:uLnTx/>
                <a:uFillTx/>
                <a:latin typeface="+mn-lt"/>
                <a:ea typeface="+mn-ea"/>
                <a:cs typeface="+mn-cs"/>
              </a:rPr>
              <a:t>     </a:t>
            </a:r>
            <a:r>
              <a:rPr kumimoji="0" lang="en-GB" sz="4000" b="1" i="0" u="none" strike="noStrike" kern="1200" cap="none" spc="0" normalizeH="0" baseline="0" noProof="0" dirty="0" err="1">
                <a:ln>
                  <a:noFill/>
                </a:ln>
                <a:solidFill>
                  <a:schemeClr val="tx1"/>
                </a:solidFill>
                <a:effectLst/>
                <a:uLnTx/>
                <a:uFillTx/>
                <a:latin typeface="+mn-lt"/>
                <a:ea typeface="+mn-ea"/>
                <a:cs typeface="+mn-cs"/>
              </a:rPr>
              <a:t>Twristiaeth</a:t>
            </a:r>
            <a:r>
              <a:rPr kumimoji="0" lang="en-GB" sz="4000" b="1" i="0" u="none" strike="noStrike" kern="1200" cap="none" spc="0" normalizeH="0" baseline="0" noProof="0" dirty="0">
                <a:ln>
                  <a:noFill/>
                </a:ln>
                <a:solidFill>
                  <a:schemeClr val="tx1">
                    <a:tint val="75000"/>
                  </a:schemeClr>
                </a:solidFill>
                <a:effectLst/>
                <a:uLnTx/>
                <a:uFillTx/>
                <a:latin typeface="+mn-lt"/>
                <a:ea typeface="+mn-ea"/>
                <a:cs typeface="+mn-cs"/>
              </a:rPr>
              <a:t> </a:t>
            </a:r>
            <a:endParaRPr kumimoji="0" lang="en-GB" sz="4000" b="1"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93853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7544" y="404664"/>
            <a:ext cx="8229600" cy="792088"/>
          </a:xfrm>
        </p:spPr>
        <p:txBody>
          <a:bodyPr>
            <a:normAutofit/>
          </a:bodyPr>
          <a:lstStyle/>
          <a:p>
            <a:pPr algn="l"/>
            <a:r>
              <a:rPr lang="en-US" sz="3200" b="1" dirty="0"/>
              <a:t>2. On which </a:t>
            </a:r>
            <a:r>
              <a:rPr lang="en-US" sz="3200" b="1"/>
              <a:t>island? / Ar ba ynys? </a:t>
            </a:r>
            <a:endParaRPr lang="en-US" sz="3200" b="1" dirty="0"/>
          </a:p>
        </p:txBody>
      </p:sp>
      <p:pic>
        <p:nvPicPr>
          <p:cNvPr id="4" name="Picture 2" descr="View of South Stack Lighthouse from the wa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0694" y="1196752"/>
            <a:ext cx="3543300" cy="493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6631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736" y="692696"/>
            <a:ext cx="8229600" cy="1143000"/>
          </a:xfrm>
        </p:spPr>
        <p:txBody>
          <a:bodyPr>
            <a:normAutofit fontScale="90000"/>
          </a:bodyPr>
          <a:lstStyle/>
          <a:p>
            <a:pPr algn="l"/>
            <a:r>
              <a:rPr lang="en-US" sz="3200" dirty="0"/>
              <a:t>1</a:t>
            </a:r>
            <a:r>
              <a:rPr lang="en-US" sz="3200"/>
              <a:t>. </a:t>
            </a:r>
            <a:br>
              <a:rPr lang="en-US" sz="3200"/>
            </a:br>
            <a:r>
              <a:rPr lang="en-US" sz="3200"/>
              <a:t>Which </a:t>
            </a:r>
            <a:r>
              <a:rPr lang="en-US" sz="3200" dirty="0"/>
              <a:t>international prize was won </a:t>
            </a:r>
            <a:r>
              <a:rPr lang="en-US" sz="3200"/>
              <a:t>by the slate mining communities </a:t>
            </a:r>
            <a:r>
              <a:rPr lang="en-US" sz="3200" dirty="0"/>
              <a:t>in North West Wales in </a:t>
            </a:r>
            <a:r>
              <a:rPr lang="en-US" sz="3200"/>
              <a:t>2021?</a:t>
            </a:r>
            <a:br>
              <a:rPr lang="en-US" sz="3200"/>
            </a:br>
            <a:r>
              <a:rPr lang="en-US" sz="3200" i="1"/>
              <a:t>Pa wobr ryngwladol enillodd cymunedau’r chwareli yng Ngogledd-orllewin Cymru yn 2021?</a:t>
            </a:r>
            <a:endParaRPr lang="en-US" sz="3200" i="1" dirty="0"/>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6466" y="2449014"/>
            <a:ext cx="4000336" cy="3885710"/>
          </a:xfrm>
          <a:prstGeom prst="rect">
            <a:avLst/>
          </a:prstGeom>
          <a:noFill/>
        </p:spPr>
      </p:pic>
      <p:sp>
        <p:nvSpPr>
          <p:cNvPr id="1025" name="Rectangle 1"/>
          <p:cNvSpPr>
            <a:spLocks noChangeArrowheads="1"/>
          </p:cNvSpPr>
          <p:nvPr/>
        </p:nvSpPr>
        <p:spPr bwMode="auto">
          <a:xfrm>
            <a:off x="342736" y="2708920"/>
            <a:ext cx="4206017" cy="28262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spcBef>
                <a:spcPct val="0"/>
              </a:spcBef>
              <a:spcAft>
                <a:spcPct val="0"/>
              </a:spcAft>
              <a:buClrTx/>
              <a:buSzTx/>
              <a:tabLst/>
            </a:pPr>
            <a:r>
              <a:rPr lang="en-US" sz="2800" b="1" dirty="0">
                <a:solidFill>
                  <a:srgbClr val="FF0000"/>
                </a:solidFill>
                <a:ea typeface="Calibri" pitchFamily="34" charset="0"/>
                <a:cs typeface="Times New Roman" pitchFamily="18" charset="0"/>
              </a:rPr>
              <a:t>A   </a:t>
            </a:r>
            <a:r>
              <a:rPr kumimoji="0" lang="en-US" sz="2800" b="1" i="0" u="none" strike="noStrike" cap="none" normalizeH="0" baseline="0" dirty="0">
                <a:ln>
                  <a:noFill/>
                </a:ln>
                <a:solidFill>
                  <a:srgbClr val="FF0000"/>
                </a:solidFill>
                <a:effectLst/>
                <a:ea typeface="Calibri" pitchFamily="34" charset="0"/>
                <a:cs typeface="Times New Roman" pitchFamily="18" charset="0"/>
              </a:rPr>
              <a:t>UNESCO world   </a:t>
            </a:r>
          </a:p>
          <a:p>
            <a:pPr marL="0" marR="0" lvl="0" indent="0" algn="l" defTabSz="914400" rtl="0" eaLnBrk="1" fontAlgn="base" latinLnBrk="0" hangingPunct="1">
              <a:spcBef>
                <a:spcPct val="0"/>
              </a:spcBef>
              <a:spcAft>
                <a:spcPct val="0"/>
              </a:spcAft>
              <a:buClrTx/>
              <a:buSzTx/>
              <a:tabLst/>
            </a:pPr>
            <a:r>
              <a:rPr lang="en-US" sz="2800" b="1" dirty="0">
                <a:solidFill>
                  <a:srgbClr val="FF0000"/>
                </a:solidFill>
                <a:ea typeface="Calibri" pitchFamily="34" charset="0"/>
                <a:cs typeface="Times New Roman" pitchFamily="18" charset="0"/>
              </a:rPr>
              <a:t>      </a:t>
            </a:r>
            <a:r>
              <a:rPr kumimoji="0" lang="en-US" sz="2800" b="1" i="0" u="none" strike="noStrike" cap="none" normalizeH="0" baseline="0" dirty="0">
                <a:ln>
                  <a:noFill/>
                </a:ln>
                <a:solidFill>
                  <a:srgbClr val="FF0000"/>
                </a:solidFill>
                <a:effectLst/>
                <a:ea typeface="Calibri" pitchFamily="34" charset="0"/>
                <a:cs typeface="Times New Roman" pitchFamily="18" charset="0"/>
              </a:rPr>
              <a:t>heritage site</a:t>
            </a:r>
          </a:p>
          <a:p>
            <a:pPr marL="0" marR="0" lvl="0" indent="0" algn="l" defTabSz="914400" rtl="0" eaLnBrk="0" fontAlgn="base" latinLnBrk="0" hangingPunct="0">
              <a:lnSpc>
                <a:spcPct val="150000"/>
              </a:lnSpc>
              <a:spcBef>
                <a:spcPct val="0"/>
              </a:spcBef>
              <a:spcAft>
                <a:spcPct val="0"/>
              </a:spcAft>
              <a:buClrTx/>
              <a:buSzTx/>
              <a:tabLst/>
            </a:pPr>
            <a:r>
              <a:rPr kumimoji="0" lang="en-GB" sz="2800" b="1" i="0" u="none" strike="noStrike" cap="none" normalizeH="0" baseline="0">
                <a:ln>
                  <a:noFill/>
                </a:ln>
                <a:solidFill>
                  <a:srgbClr val="FF0000"/>
                </a:solidFill>
                <a:effectLst/>
                <a:ea typeface="Calibri" pitchFamily="34" charset="0"/>
                <a:cs typeface="Times New Roman" pitchFamily="18" charset="0"/>
              </a:rPr>
              <a:t>B  </a:t>
            </a:r>
            <a:r>
              <a:rPr lang="en-GB" sz="2800" b="1">
                <a:solidFill>
                  <a:srgbClr val="FF0000"/>
                </a:solidFill>
                <a:ea typeface="Calibri" pitchFamily="34" charset="0"/>
                <a:cs typeface="Times New Roman" pitchFamily="18" charset="0"/>
              </a:rPr>
              <a:t> </a:t>
            </a:r>
            <a:r>
              <a:rPr kumimoji="0" lang="en-GB" sz="2800" b="1" i="0" u="none" strike="noStrike" cap="none" normalizeH="0" baseline="0">
                <a:ln>
                  <a:noFill/>
                </a:ln>
                <a:solidFill>
                  <a:srgbClr val="FF0000"/>
                </a:solidFill>
                <a:effectLst/>
                <a:ea typeface="Calibri" pitchFamily="34" charset="0"/>
                <a:cs typeface="Times New Roman" pitchFamily="18" charset="0"/>
              </a:rPr>
              <a:t>RBA Stirling Prize</a:t>
            </a:r>
            <a:endParaRPr kumimoji="0" lang="en-US" sz="2800" b="1" i="0" u="none" strike="noStrike" cap="none" normalizeH="0" baseline="0" dirty="0">
              <a:ln>
                <a:noFill/>
              </a:ln>
              <a:solidFill>
                <a:srgbClr val="FF0000"/>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tabLst/>
            </a:pPr>
            <a:r>
              <a:rPr lang="en-GB" sz="2800" b="1">
                <a:solidFill>
                  <a:srgbClr val="FF0000"/>
                </a:solidFill>
                <a:ea typeface="Calibri" pitchFamily="34" charset="0"/>
                <a:cs typeface="Times New Roman" pitchFamily="18" charset="0"/>
              </a:rPr>
              <a:t>C   </a:t>
            </a:r>
            <a:r>
              <a:rPr kumimoji="0" lang="en-GB" sz="2800" b="1" i="0" u="none" strike="noStrike" cap="none" normalizeH="0" baseline="0">
                <a:ln>
                  <a:noFill/>
                </a:ln>
                <a:solidFill>
                  <a:srgbClr val="FF0000"/>
                </a:solidFill>
                <a:effectLst/>
                <a:ea typeface="Calibri" pitchFamily="34" charset="0"/>
                <a:cs typeface="Times New Roman" pitchFamily="18" charset="0"/>
              </a:rPr>
              <a:t>Nobel Prize</a:t>
            </a:r>
            <a:endParaRPr kumimoji="0" lang="en-US" sz="2800" b="1" i="0" u="none" strike="noStrike" cap="none" normalizeH="0" baseline="0" dirty="0">
              <a:ln>
                <a:noFill/>
              </a:ln>
              <a:solidFill>
                <a:srgbClr val="FF0000"/>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tabLst/>
            </a:pPr>
            <a:r>
              <a:rPr lang="en-GB" sz="2800" b="1">
                <a:solidFill>
                  <a:srgbClr val="FF0000"/>
                </a:solidFill>
                <a:ea typeface="Calibri" pitchFamily="34" charset="0"/>
                <a:cs typeface="Times New Roman" pitchFamily="18" charset="0"/>
              </a:rPr>
              <a:t>D   </a:t>
            </a:r>
            <a:r>
              <a:rPr kumimoji="0" lang="en-GB" sz="2800" b="1" i="0" u="none" strike="noStrike" cap="none" normalizeH="0" baseline="0">
                <a:ln>
                  <a:noFill/>
                </a:ln>
                <a:solidFill>
                  <a:srgbClr val="FF0000"/>
                </a:solidFill>
                <a:effectLst/>
                <a:ea typeface="Calibri" pitchFamily="34" charset="0"/>
                <a:cs typeface="Times New Roman" pitchFamily="18" charset="0"/>
              </a:rPr>
              <a:t>Pulitzer prize</a:t>
            </a:r>
            <a:endParaRPr kumimoji="0" lang="en-GB" sz="2800" b="0" i="0" u="none" strike="noStrike" cap="none" normalizeH="0" baseline="0" dirty="0">
              <a:ln>
                <a:noFill/>
              </a:ln>
              <a:solidFill>
                <a:schemeClr val="tx1"/>
              </a:solidFill>
              <a:effectLst/>
              <a:cs typeface="Arial"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0375" y="836712"/>
            <a:ext cx="8507289" cy="1143000"/>
          </a:xfrm>
        </p:spPr>
        <p:txBody>
          <a:bodyPr>
            <a:noAutofit/>
          </a:bodyPr>
          <a:lstStyle/>
          <a:p>
            <a:pPr algn="l"/>
            <a:r>
              <a:rPr lang="en-US" sz="3200" dirty="0"/>
              <a:t>2</a:t>
            </a:r>
            <a:r>
              <a:rPr lang="en-US" sz="3200"/>
              <a:t>.  </a:t>
            </a:r>
            <a:br>
              <a:rPr lang="en-US" sz="3200"/>
            </a:br>
            <a:r>
              <a:rPr lang="en-US" sz="3200"/>
              <a:t>Where </a:t>
            </a:r>
            <a:r>
              <a:rPr lang="en-US" sz="3200" dirty="0"/>
              <a:t>in Wales can tourists visit </a:t>
            </a:r>
            <a:r>
              <a:rPr lang="en-US" sz="3200"/>
              <a:t>the </a:t>
            </a:r>
            <a:r>
              <a:rPr lang="en-GB" sz="3200"/>
              <a:t>world's </a:t>
            </a:r>
            <a:r>
              <a:rPr lang="en-GB" sz="3200" dirty="0"/>
              <a:t>largest antiquarian </a:t>
            </a:r>
            <a:r>
              <a:rPr lang="en-GB" sz="3200"/>
              <a:t>and second hand </a:t>
            </a:r>
            <a:r>
              <a:rPr lang="en-GB" sz="3200" dirty="0"/>
              <a:t>book </a:t>
            </a:r>
            <a:r>
              <a:rPr lang="en-GB" sz="3200"/>
              <a:t>centre?</a:t>
            </a:r>
            <a:br>
              <a:rPr lang="en-GB" sz="3200"/>
            </a:br>
            <a:r>
              <a:rPr lang="en-GB" sz="3200" i="1"/>
              <a:t>Ymhle yng Nghymru mae canolfan llyfrau ail-law mwya’r byd? </a:t>
            </a:r>
            <a:endParaRPr lang="en-US" sz="3200" i="1" dirty="0"/>
          </a:p>
        </p:txBody>
      </p:sp>
      <p:sp>
        <p:nvSpPr>
          <p:cNvPr id="110594" name="AutoShape 2" descr="Back Fold shops, Hay-on-Wy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0596" name="Picture 4" descr="Back Fold shops, Hay-on-Wye"/>
          <p:cNvPicPr>
            <a:picLocks noChangeAspect="1" noChangeArrowheads="1"/>
          </p:cNvPicPr>
          <p:nvPr/>
        </p:nvPicPr>
        <p:blipFill>
          <a:blip r:embed="rId3" cstate="print"/>
          <a:srcRect/>
          <a:stretch>
            <a:fillRect/>
          </a:stretch>
        </p:blipFill>
        <p:spPr bwMode="auto">
          <a:xfrm>
            <a:off x="2987824" y="2492895"/>
            <a:ext cx="4968552" cy="4091291"/>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356" y="625252"/>
            <a:ext cx="8646132" cy="1143000"/>
          </a:xfrm>
        </p:spPr>
        <p:txBody>
          <a:bodyPr>
            <a:noAutofit/>
          </a:bodyPr>
          <a:lstStyle/>
          <a:p>
            <a:pPr algn="l"/>
            <a:r>
              <a:rPr lang="en-US" sz="3600" dirty="0"/>
              <a:t>3</a:t>
            </a:r>
            <a:r>
              <a:rPr lang="en-US" sz="3600"/>
              <a:t>. </a:t>
            </a:r>
            <a:br>
              <a:rPr lang="en-US" sz="3600"/>
            </a:br>
            <a:r>
              <a:rPr lang="en-US" sz="3600"/>
              <a:t>Wales </a:t>
            </a:r>
            <a:r>
              <a:rPr lang="en-US" sz="3600" dirty="0"/>
              <a:t>is famous for its </a:t>
            </a:r>
            <a:r>
              <a:rPr lang="en-US" sz="3600"/>
              <a:t>impressive castles</a:t>
            </a:r>
            <a:r>
              <a:rPr lang="en-US" sz="3600" dirty="0"/>
              <a:t>. How many did Edward 1 </a:t>
            </a:r>
            <a:r>
              <a:rPr lang="en-US" sz="3600"/>
              <a:t>build?</a:t>
            </a:r>
            <a:br>
              <a:rPr lang="en-US" sz="3600"/>
            </a:br>
            <a:r>
              <a:rPr lang="en-US" sz="3600" i="1"/>
              <a:t>Sawl castell Cymreig adeiladodd Edward 1af? </a:t>
            </a:r>
            <a:endParaRPr lang="en-US" sz="3600" i="1" dirty="0"/>
          </a:p>
        </p:txBody>
      </p:sp>
      <p:pic>
        <p:nvPicPr>
          <p:cNvPr id="112642" name="Picture 2" descr="File:Castell Caerffili o'r awyr - aerial (drone) view of Caerphilly Castle  - 2023 30.jpg - Wikimedia Commons"/>
          <p:cNvPicPr>
            <a:picLocks noChangeAspect="1" noChangeArrowheads="1"/>
          </p:cNvPicPr>
          <p:nvPr/>
        </p:nvPicPr>
        <p:blipFill>
          <a:blip r:embed="rId3" cstate="print"/>
          <a:srcRect/>
          <a:stretch>
            <a:fillRect/>
          </a:stretch>
        </p:blipFill>
        <p:spPr bwMode="auto">
          <a:xfrm>
            <a:off x="3131840" y="2510988"/>
            <a:ext cx="4962346" cy="3721759"/>
          </a:xfrm>
          <a:prstGeom prst="rect">
            <a:avLst/>
          </a:prstGeom>
          <a:noFill/>
        </p:spPr>
      </p:pic>
      <p:sp>
        <p:nvSpPr>
          <p:cNvPr id="112643" name="Rectangle 3"/>
          <p:cNvSpPr>
            <a:spLocks noChangeArrowheads="1"/>
          </p:cNvSpPr>
          <p:nvPr/>
        </p:nvSpPr>
        <p:spPr bwMode="auto">
          <a:xfrm>
            <a:off x="1115616" y="2460952"/>
            <a:ext cx="201622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tabLst/>
            </a:pPr>
            <a:r>
              <a:rPr kumimoji="0" lang="en-GB" sz="3600" b="1" i="0" u="none" strike="noStrike" cap="none" normalizeH="0" baseline="0" dirty="0">
                <a:ln>
                  <a:noFill/>
                </a:ln>
                <a:solidFill>
                  <a:srgbClr val="FF0000"/>
                </a:solidFill>
                <a:effectLst/>
                <a:latin typeface="Calibri" pitchFamily="34" charset="0"/>
                <a:ea typeface="Calibri" pitchFamily="34" charset="0"/>
                <a:cs typeface="Times New Roman" pitchFamily="18" charset="0"/>
              </a:rPr>
              <a:t>A   10 </a:t>
            </a:r>
            <a:endParaRPr kumimoji="0" lang="en-US" sz="3600" b="1" i="0" u="none" strike="noStrike" cap="none" normalizeH="0" baseline="0" dirty="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tabLst/>
            </a:pPr>
            <a:r>
              <a:rPr kumimoji="0" lang="en-GB" sz="3600" b="1" i="0" u="none" strike="noStrike" cap="none" normalizeH="0" baseline="0" dirty="0">
                <a:ln>
                  <a:noFill/>
                </a:ln>
                <a:solidFill>
                  <a:srgbClr val="FF0000"/>
                </a:solidFill>
                <a:effectLst/>
                <a:latin typeface="Calibri" pitchFamily="34" charset="0"/>
                <a:ea typeface="Calibri" pitchFamily="34" charset="0"/>
                <a:cs typeface="Times New Roman" pitchFamily="18" charset="0"/>
              </a:rPr>
              <a:t>B   17</a:t>
            </a:r>
            <a:endParaRPr kumimoji="0" lang="en-US" sz="3600" b="1" i="0" u="none" strike="noStrike" cap="none" normalizeH="0" baseline="0" dirty="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tabLst/>
            </a:pPr>
            <a:r>
              <a:rPr kumimoji="0" lang="en-GB" sz="3600" b="1" i="0" u="none" strike="noStrike" cap="none" normalizeH="0" baseline="0" dirty="0">
                <a:ln>
                  <a:noFill/>
                </a:ln>
                <a:solidFill>
                  <a:srgbClr val="FF0000"/>
                </a:solidFill>
                <a:effectLst/>
                <a:latin typeface="Calibri" pitchFamily="34" charset="0"/>
                <a:ea typeface="Calibri" pitchFamily="34" charset="0"/>
                <a:cs typeface="Times New Roman" pitchFamily="18" charset="0"/>
              </a:rPr>
              <a:t>C   30</a:t>
            </a:r>
          </a:p>
          <a:p>
            <a:pPr marL="0" marR="0" lvl="0" indent="0" algn="l" defTabSz="914400" rtl="0" eaLnBrk="0" fontAlgn="base" latinLnBrk="0" hangingPunct="0">
              <a:lnSpc>
                <a:spcPct val="150000"/>
              </a:lnSpc>
              <a:spcBef>
                <a:spcPct val="0"/>
              </a:spcBef>
              <a:spcAft>
                <a:spcPct val="0"/>
              </a:spcAft>
              <a:buClrTx/>
              <a:buSzTx/>
              <a:tabLst/>
            </a:pPr>
            <a:r>
              <a:rPr lang="en-GB" sz="3600" b="1" dirty="0">
                <a:solidFill>
                  <a:srgbClr val="FF0000"/>
                </a:solidFill>
                <a:latin typeface="Calibri" pitchFamily="34" charset="0"/>
                <a:ea typeface="Calibri" pitchFamily="34" charset="0"/>
                <a:cs typeface="Times New Roman" pitchFamily="18" charset="0"/>
              </a:rPr>
              <a:t>D   47</a:t>
            </a:r>
            <a:endParaRPr kumimoji="0" lang="en-GB" sz="3600" b="1" i="0" u="none" strike="noStrike" cap="none" normalizeH="0" baseline="0" dirty="0">
              <a:ln>
                <a:noFill/>
              </a:ln>
              <a:solidFill>
                <a:srgbClr val="FF0000"/>
              </a:solidFill>
              <a:effectLst/>
              <a:latin typeface="Arial" pitchFamily="34" charset="0"/>
              <a:cs typeface="Arial"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208" y="692696"/>
            <a:ext cx="8229600" cy="1143000"/>
          </a:xfrm>
        </p:spPr>
        <p:txBody>
          <a:bodyPr>
            <a:noAutofit/>
          </a:bodyPr>
          <a:lstStyle/>
          <a:p>
            <a:pPr algn="l"/>
            <a:r>
              <a:rPr lang="en-US" sz="3200" dirty="0"/>
              <a:t>4</a:t>
            </a:r>
            <a:r>
              <a:rPr lang="en-US" sz="3200"/>
              <a:t>. </a:t>
            </a:r>
            <a:br>
              <a:rPr lang="en-US" sz="3200"/>
            </a:br>
            <a:r>
              <a:rPr lang="en-US" sz="3200"/>
              <a:t>Which </a:t>
            </a:r>
            <a:r>
              <a:rPr lang="en-US" sz="3200" dirty="0"/>
              <a:t>pub attracted over </a:t>
            </a:r>
            <a:r>
              <a:rPr lang="en-US" sz="3200"/>
              <a:t>1000 Americans </a:t>
            </a:r>
            <a:r>
              <a:rPr lang="en-US" sz="3200" dirty="0"/>
              <a:t>in early </a:t>
            </a:r>
            <a:r>
              <a:rPr lang="en-US" sz="3200"/>
              <a:t>2023?</a:t>
            </a:r>
            <a:br>
              <a:rPr lang="en-US" sz="3200"/>
            </a:br>
            <a:r>
              <a:rPr lang="en-US" sz="3200"/>
              <a:t>Pa dafarn ddenodd dros 1000 o Americanwyr yn 2023? </a:t>
            </a:r>
            <a:endParaRPr lang="en-US" sz="3200" dirty="0"/>
          </a:p>
        </p:txBody>
      </p:sp>
      <p:pic>
        <p:nvPicPr>
          <p:cNvPr id="5" name="Picture 4" descr="A building with red trim">
            <a:extLst>
              <a:ext uri="{FF2B5EF4-FFF2-40B4-BE49-F238E27FC236}">
                <a16:creationId xmlns:a16="http://schemas.microsoft.com/office/drawing/2014/main" id="{06B92B97-3D85-0A64-B8EA-63BBE439F4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1172" b="17063"/>
          <a:stretch/>
        </p:blipFill>
        <p:spPr>
          <a:xfrm>
            <a:off x="1763688" y="2178242"/>
            <a:ext cx="6683046" cy="4203086"/>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8720"/>
            <a:ext cx="8229600" cy="1143000"/>
          </a:xfrm>
        </p:spPr>
        <p:txBody>
          <a:bodyPr>
            <a:noAutofit/>
          </a:bodyPr>
          <a:lstStyle/>
          <a:p>
            <a:pPr algn="l"/>
            <a:r>
              <a:rPr lang="en-US" sz="3600" dirty="0"/>
              <a:t>5</a:t>
            </a:r>
            <a:r>
              <a:rPr lang="en-US" sz="3600"/>
              <a:t>. </a:t>
            </a:r>
            <a:br>
              <a:rPr lang="en-US" sz="3600"/>
            </a:br>
            <a:r>
              <a:rPr lang="en-US" sz="3600"/>
              <a:t>Where in Wales is </a:t>
            </a:r>
            <a:r>
              <a:rPr lang="en-US" sz="3600" dirty="0"/>
              <a:t>the National White </a:t>
            </a:r>
            <a:r>
              <a:rPr lang="en-US" sz="3600"/>
              <a:t>Water Centre?</a:t>
            </a:r>
            <a:br>
              <a:rPr lang="en-US" sz="3600"/>
            </a:br>
            <a:r>
              <a:rPr lang="en-US" sz="3600" i="1"/>
              <a:t>Ymhle yng Nghymru mae’r Ganolfan D</a:t>
            </a:r>
            <a:r>
              <a:rPr lang="en-US" sz="3600" i="1">
                <a:latin typeface="Calibri" panose="020F0502020204030204" pitchFamily="34" charset="0"/>
                <a:cs typeface="Calibri" panose="020F0502020204030204" pitchFamily="34" charset="0"/>
              </a:rPr>
              <a:t>ŵ</a:t>
            </a:r>
            <a:r>
              <a:rPr lang="en-US" sz="3600" i="1"/>
              <a:t>r Gwyn Cenedlaethol?</a:t>
            </a:r>
            <a:endParaRPr lang="en-US" sz="3600" i="1" dirty="0"/>
          </a:p>
        </p:txBody>
      </p:sp>
      <p:pic>
        <p:nvPicPr>
          <p:cNvPr id="115713" name="Picture 1"/>
          <p:cNvPicPr>
            <a:picLocks noChangeAspect="1" noChangeArrowheads="1"/>
          </p:cNvPicPr>
          <p:nvPr/>
        </p:nvPicPr>
        <p:blipFill>
          <a:blip r:embed="rId3" cstate="print"/>
          <a:srcRect/>
          <a:stretch>
            <a:fillRect/>
          </a:stretch>
        </p:blipFill>
        <p:spPr bwMode="auto">
          <a:xfrm>
            <a:off x="1835696" y="2990561"/>
            <a:ext cx="4886809" cy="3476640"/>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143000"/>
          </a:xfrm>
        </p:spPr>
        <p:txBody>
          <a:bodyPr>
            <a:noAutofit/>
          </a:bodyPr>
          <a:lstStyle/>
          <a:p>
            <a:pPr algn="l"/>
            <a:r>
              <a:rPr lang="en-US" sz="3200" dirty="0"/>
              <a:t>6</a:t>
            </a:r>
            <a:r>
              <a:rPr lang="en-US" sz="3200"/>
              <a:t>. </a:t>
            </a:r>
            <a:br>
              <a:rPr lang="en-US" sz="3200"/>
            </a:br>
            <a:r>
              <a:rPr lang="en-US" sz="3200"/>
              <a:t>Which </a:t>
            </a:r>
            <a:r>
              <a:rPr lang="en-GB" sz="3200" dirty="0"/>
              <a:t>museum explores Welsh history </a:t>
            </a:r>
            <a:br>
              <a:rPr lang="en-GB" sz="3200"/>
            </a:br>
            <a:r>
              <a:rPr lang="en-GB" sz="3200"/>
              <a:t>through </a:t>
            </a:r>
            <a:r>
              <a:rPr lang="en-GB" sz="3200" dirty="0"/>
              <a:t>people’s everyday </a:t>
            </a:r>
            <a:r>
              <a:rPr lang="en-GB" sz="3200"/>
              <a:t>lives?</a:t>
            </a:r>
            <a:br>
              <a:rPr lang="en-GB" sz="3200"/>
            </a:br>
            <a:r>
              <a:rPr lang="en-GB" sz="3200" i="1"/>
              <a:t>Pa amgueddfa sy’n olrhain hanes Cymru trwy fywydau pob dydd ei phobl?</a:t>
            </a:r>
            <a:endParaRPr lang="en-US" sz="3200" i="1" dirty="0"/>
          </a:p>
        </p:txBody>
      </p:sp>
      <p:sp>
        <p:nvSpPr>
          <p:cNvPr id="114690" name="AutoShape 2" descr="Portrait Studio, St Fagans.jpg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4692" name="Picture 4" descr="File:Gwalia Stores and Moss-Vernon's Portrait Studio, St Fagans.jpg"/>
          <p:cNvPicPr>
            <a:picLocks noChangeAspect="1" noChangeArrowheads="1"/>
          </p:cNvPicPr>
          <p:nvPr/>
        </p:nvPicPr>
        <p:blipFill>
          <a:blip r:embed="rId3" cstate="print"/>
          <a:srcRect/>
          <a:stretch>
            <a:fillRect/>
          </a:stretch>
        </p:blipFill>
        <p:spPr bwMode="auto">
          <a:xfrm>
            <a:off x="1719567" y="2803888"/>
            <a:ext cx="5704866" cy="3779474"/>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26876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200" dirty="0"/>
              <a:t>7</a:t>
            </a:r>
            <a:r>
              <a:rPr lang="en-GB" sz="3200"/>
              <a:t>. </a:t>
            </a:r>
          </a:p>
          <a:p>
            <a:pPr algn="l"/>
            <a:r>
              <a:rPr lang="en-GB" sz="3200"/>
              <a:t>The </a:t>
            </a:r>
            <a:r>
              <a:rPr lang="en-GB" sz="3200" dirty="0"/>
              <a:t>National Eisteddfod is a travelling festival    </a:t>
            </a:r>
          </a:p>
          <a:p>
            <a:pPr algn="l"/>
            <a:r>
              <a:rPr lang="en-GB" sz="3200"/>
              <a:t>held </a:t>
            </a:r>
            <a:r>
              <a:rPr lang="en-GB" sz="3200" dirty="0"/>
              <a:t>in a different place each year. </a:t>
            </a:r>
            <a:r>
              <a:rPr lang="en-GB" sz="3200"/>
              <a:t>Near which village </a:t>
            </a:r>
            <a:r>
              <a:rPr lang="en-GB" sz="3200" dirty="0"/>
              <a:t>was the 2023 Eisteddfod </a:t>
            </a:r>
            <a:r>
              <a:rPr lang="en-GB" sz="3200"/>
              <a:t>held?</a:t>
            </a:r>
          </a:p>
          <a:p>
            <a:pPr algn="l"/>
            <a:r>
              <a:rPr kumimoji="0" lang="cy-GB" sz="3200" b="0" i="1" u="none" strike="noStrike" cap="none" normalizeH="0" baseline="0">
                <a:ln>
                  <a:noFill/>
                </a:ln>
                <a:solidFill>
                  <a:srgbClr val="202124"/>
                </a:solidFill>
                <a:effectLst/>
                <a:latin typeface="inherit"/>
                <a:cs typeface="Arial" pitchFamily="34" charset="0"/>
              </a:rPr>
              <a:t>Gerllaw pa bentref y cynhaliwyd Eisteddfod Genedlaethol 2023?</a:t>
            </a:r>
            <a:r>
              <a:rPr kumimoji="0" lang="cy-GB" sz="800" b="0" i="1" u="none" strike="noStrike" cap="none" normalizeH="0" baseline="0">
                <a:ln>
                  <a:noFill/>
                </a:ln>
                <a:solidFill>
                  <a:schemeClr val="tx1"/>
                </a:solidFill>
                <a:effectLst/>
                <a:latin typeface="Arial" pitchFamily="34" charset="0"/>
                <a:cs typeface="Arial" pitchFamily="34" charset="0"/>
              </a:rPr>
              <a:t> </a:t>
            </a:r>
            <a:endParaRPr kumimoji="0" lang="cy-GB" sz="2400" b="0" i="1" u="none" strike="noStrike" cap="none" normalizeH="0" baseline="0">
              <a:ln>
                <a:noFill/>
              </a:ln>
              <a:solidFill>
                <a:schemeClr val="tx1"/>
              </a:solidFill>
              <a:effectLst/>
              <a:latin typeface="Arial" pitchFamily="34" charset="0"/>
              <a:cs typeface="Arial" pitchFamily="34" charset="0"/>
            </a:endParaRPr>
          </a:p>
          <a:p>
            <a:pPr algn="l"/>
            <a:endParaRPr lang="en-GB" sz="3200" dirty="0"/>
          </a:p>
        </p:txBody>
      </p:sp>
      <p:pic>
        <p:nvPicPr>
          <p:cNvPr id="121858" name="Picture 2" descr="File:Eisteddfod Genedlaethol Cymru Llŷn ac Eifionydd 2023 o'r awyr 09.jpg"/>
          <p:cNvPicPr>
            <a:picLocks noChangeAspect="1" noChangeArrowheads="1"/>
          </p:cNvPicPr>
          <p:nvPr/>
        </p:nvPicPr>
        <p:blipFill>
          <a:blip r:embed="rId3" cstate="print"/>
          <a:srcRect/>
          <a:stretch>
            <a:fillRect/>
          </a:stretch>
        </p:blipFill>
        <p:spPr bwMode="auto">
          <a:xfrm>
            <a:off x="1619673" y="3212975"/>
            <a:ext cx="5880652" cy="3307867"/>
          </a:xfrm>
          <a:prstGeom prst="rect">
            <a:avLst/>
          </a:prstGeom>
          <a:noFill/>
        </p:spPr>
      </p:pic>
      <p:sp>
        <p:nvSpPr>
          <p:cNvPr id="49153" name="Rectangle 1"/>
          <p:cNvSpPr>
            <a:spLocks noChangeArrowheads="1"/>
          </p:cNvSpPr>
          <p:nvPr/>
        </p:nvSpPr>
        <p:spPr bwMode="auto">
          <a:xfrm>
            <a:off x="0" y="106125"/>
            <a:ext cx="65" cy="244949"/>
          </a:xfrm>
          <a:prstGeom prst="rect">
            <a:avLst/>
          </a:prstGeom>
          <a:solidFill>
            <a:srgbClr val="F8F9FA"/>
          </a:solidFill>
          <a:ln w="9525">
            <a:noFill/>
            <a:miter lim="800000"/>
            <a:headEnd/>
            <a:tailEnd/>
          </a:ln>
          <a:effectLst/>
        </p:spPr>
        <p:txBody>
          <a:bodyPr vert="horz" wrap="none" lIns="0" tIns="-15870" rIns="0" bIns="-1587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y-GB"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6940935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98072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600" dirty="0"/>
              <a:t>8</a:t>
            </a:r>
            <a:r>
              <a:rPr lang="en-GB" sz="3600"/>
              <a:t>. </a:t>
            </a:r>
          </a:p>
          <a:p>
            <a:pPr algn="l"/>
            <a:r>
              <a:rPr lang="en-GB" sz="3600"/>
              <a:t>Where </a:t>
            </a:r>
            <a:r>
              <a:rPr lang="en-GB" sz="3600" dirty="0"/>
              <a:t>in Wales would you go on </a:t>
            </a:r>
            <a:r>
              <a:rPr lang="en-GB" sz="3600"/>
              <a:t>a Doctor </a:t>
            </a:r>
            <a:r>
              <a:rPr lang="en-GB" sz="3600" dirty="0"/>
              <a:t>Who walking </a:t>
            </a:r>
            <a:r>
              <a:rPr lang="en-GB" sz="3600"/>
              <a:t>tour?</a:t>
            </a:r>
          </a:p>
          <a:p>
            <a:pPr algn="l"/>
            <a:r>
              <a:rPr lang="cy-GB" sz="3600" i="1"/>
              <a:t>Ble yng Nghymru fyddech chi'n mynd ar </a:t>
            </a:r>
            <a:br>
              <a:rPr lang="cy-GB" sz="3600" i="1"/>
            </a:br>
            <a:r>
              <a:rPr lang="cy-GB" sz="3600" i="1"/>
              <a:t>daith gerdded Doctor Who?</a:t>
            </a:r>
            <a:endParaRPr lang="en-GB" sz="3600" i="1" dirty="0"/>
          </a:p>
        </p:txBody>
      </p:sp>
      <p:pic>
        <p:nvPicPr>
          <p:cNvPr id="47106" name="Picture 2" descr="File:TARDIS2.jpg - Wikimedia Commons"/>
          <p:cNvPicPr>
            <a:picLocks noChangeAspect="1" noChangeArrowheads="1"/>
          </p:cNvPicPr>
          <p:nvPr/>
        </p:nvPicPr>
        <p:blipFill>
          <a:blip r:embed="rId3" cstate="print"/>
          <a:srcRect/>
          <a:stretch>
            <a:fillRect/>
          </a:stretch>
        </p:blipFill>
        <p:spPr bwMode="auto">
          <a:xfrm>
            <a:off x="5796136" y="2780928"/>
            <a:ext cx="2736304" cy="3648405"/>
          </a:xfrm>
          <a:prstGeom prst="rect">
            <a:avLst/>
          </a:prstGeom>
          <a:noFill/>
        </p:spPr>
      </p:pic>
    </p:spTree>
    <p:extLst>
      <p:ext uri="{BB962C8B-B14F-4D97-AF65-F5344CB8AC3E}">
        <p14:creationId xmlns:p14="http://schemas.microsoft.com/office/powerpoint/2010/main" val="42578939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75D6A8-8200-4B22-AA53-193C94A05C5D}"/>
              </a:ext>
            </a:extLst>
          </p:cNvPr>
          <p:cNvSpPr>
            <a:spLocks noGrp="1"/>
          </p:cNvSpPr>
          <p:nvPr>
            <p:ph type="title"/>
          </p:nvPr>
        </p:nvSpPr>
        <p:spPr>
          <a:xfrm>
            <a:off x="1403648" y="476672"/>
            <a:ext cx="5508104" cy="1325563"/>
          </a:xfrm>
        </p:spPr>
        <p:txBody>
          <a:bodyPr>
            <a:normAutofit fontScale="90000"/>
          </a:bodyPr>
          <a:lstStyle/>
          <a:p>
            <a:r>
              <a:rPr lang="en-US" b="1" dirty="0">
                <a:latin typeface="+mn-lt"/>
              </a:rPr>
              <a:t>Round 7</a:t>
            </a:r>
            <a:br>
              <a:rPr lang="en-US" b="1" dirty="0">
                <a:latin typeface="+mn-lt"/>
              </a:rPr>
            </a:br>
            <a:r>
              <a:rPr lang="en-US" b="1" dirty="0">
                <a:latin typeface="+mn-lt"/>
              </a:rPr>
              <a:t>7</a:t>
            </a:r>
            <a:br>
              <a:rPr lang="en-US" b="1" dirty="0">
                <a:latin typeface="+mn-lt"/>
              </a:rPr>
            </a:br>
            <a:endParaRPr lang="en-GB" b="1" dirty="0">
              <a:latin typeface="+mn-lt"/>
            </a:endParaRPr>
          </a:p>
        </p:txBody>
      </p:sp>
      <p:sp>
        <p:nvSpPr>
          <p:cNvPr id="6" name="Title 4">
            <a:extLst>
              <a:ext uri="{FF2B5EF4-FFF2-40B4-BE49-F238E27FC236}">
                <a16:creationId xmlns:a16="http://schemas.microsoft.com/office/drawing/2014/main" id="{3DB8EEFD-0701-4499-95E5-CB2DAA19A25A}"/>
              </a:ext>
            </a:extLst>
          </p:cNvPr>
          <p:cNvSpPr txBox="1">
            <a:spLocks/>
          </p:cNvSpPr>
          <p:nvPr/>
        </p:nvSpPr>
        <p:spPr>
          <a:xfrm>
            <a:off x="1835696" y="3140968"/>
            <a:ext cx="5184576" cy="1115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err="1">
                <a:latin typeface="+mn-lt"/>
              </a:rPr>
              <a:t>Rownd</a:t>
            </a:r>
            <a:r>
              <a:rPr lang="en-US" b="1" dirty="0">
                <a:latin typeface="+mn-lt"/>
              </a:rPr>
              <a:t> 7</a:t>
            </a:r>
          </a:p>
        </p:txBody>
      </p:sp>
      <p:sp>
        <p:nvSpPr>
          <p:cNvPr id="3" name="Rectangle 2">
            <a:extLst>
              <a:ext uri="{FF2B5EF4-FFF2-40B4-BE49-F238E27FC236}">
                <a16:creationId xmlns:a16="http://schemas.microsoft.com/office/drawing/2014/main" id="{AB9D5F9E-96AF-5A10-D37A-25CECF34B549}"/>
              </a:ext>
            </a:extLst>
          </p:cNvPr>
          <p:cNvSpPr>
            <a:spLocks noChangeArrowheads="1"/>
          </p:cNvSpPr>
          <p:nvPr/>
        </p:nvSpPr>
        <p:spPr bwMode="auto">
          <a:xfrm>
            <a:off x="114300" y="258526"/>
            <a:ext cx="65" cy="2449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y-GB" altLang="en-US" sz="1800" b="0" i="0" u="none" strike="noStrike" cap="none" normalizeH="0" baseline="0">
              <a:ln>
                <a:noFill/>
              </a:ln>
              <a:solidFill>
                <a:schemeClr val="tx1"/>
              </a:solidFill>
              <a:effectLst/>
              <a:latin typeface="Arial" panose="020B0604020202020204" pitchFamily="34" charset="0"/>
            </a:endParaRPr>
          </a:p>
        </p:txBody>
      </p:sp>
      <p:sp>
        <p:nvSpPr>
          <p:cNvPr id="1026" name="AutoShape 2" descr="Free Stock Photo of Disaster, flood risk, home, storm, water vector icon |  Download Free Images and Free Illustrations"/>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9" name="AutoShape 5" descr="Tsunami Disaster clipart"/>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9634" name="AutoShape 2" descr="Digimap For Schools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9636" name="AutoShape 4" descr="Digimap For Schools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9638" name="AutoShape 6" descr="Digimap For Schools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TextBox 9"/>
          <p:cNvSpPr txBox="1"/>
          <p:nvPr/>
        </p:nvSpPr>
        <p:spPr>
          <a:xfrm>
            <a:off x="827584" y="1628800"/>
            <a:ext cx="7920880" cy="1384995"/>
          </a:xfrm>
          <a:prstGeom prst="rect">
            <a:avLst/>
          </a:prstGeom>
          <a:noFill/>
        </p:spPr>
        <p:txBody>
          <a:bodyPr wrap="square" rtlCol="0">
            <a:spAutoFit/>
          </a:bodyPr>
          <a:lstStyle/>
          <a:p>
            <a:r>
              <a:rPr lang="en-US" sz="6600" b="1" dirty="0">
                <a:solidFill>
                  <a:srgbClr val="FF0000"/>
                </a:solidFill>
                <a:latin typeface="Snap ITC" pitchFamily="82" charset="0"/>
              </a:rPr>
              <a:t>Extreme Wales</a:t>
            </a:r>
            <a:endParaRPr lang="en-GB" sz="6600" b="1" dirty="0">
              <a:solidFill>
                <a:srgbClr val="FF0000"/>
              </a:solidFill>
              <a:latin typeface="Snap ITC" pitchFamily="82" charset="0"/>
            </a:endParaRPr>
          </a:p>
          <a:p>
            <a:endParaRPr lang="en-US" dirty="0"/>
          </a:p>
        </p:txBody>
      </p:sp>
      <p:sp>
        <p:nvSpPr>
          <p:cNvPr id="11" name="TextBox 10"/>
          <p:cNvSpPr txBox="1"/>
          <p:nvPr/>
        </p:nvSpPr>
        <p:spPr>
          <a:xfrm>
            <a:off x="827584" y="4725144"/>
            <a:ext cx="7920880" cy="1107996"/>
          </a:xfrm>
          <a:prstGeom prst="rect">
            <a:avLst/>
          </a:prstGeom>
          <a:noFill/>
        </p:spPr>
        <p:txBody>
          <a:bodyPr wrap="square" rtlCol="0">
            <a:spAutoFit/>
          </a:bodyPr>
          <a:lstStyle/>
          <a:p>
            <a:r>
              <a:rPr lang="cy-GB" sz="6600" dirty="0">
                <a:solidFill>
                  <a:srgbClr val="FF0000"/>
                </a:solidFill>
                <a:latin typeface="Snap ITC" pitchFamily="82" charset="0"/>
              </a:rPr>
              <a:t>Cymru Eithafol</a:t>
            </a:r>
            <a:endParaRPr lang="en-US" dirty="0">
              <a:solidFill>
                <a:srgbClr val="FF0000"/>
              </a:solidFill>
              <a:latin typeface="Snap ITC" pitchFamily="82" charset="0"/>
            </a:endParaRPr>
          </a:p>
        </p:txBody>
      </p:sp>
    </p:spTree>
    <p:extLst>
      <p:ext uri="{BB962C8B-B14F-4D97-AF65-F5344CB8AC3E}">
        <p14:creationId xmlns:p14="http://schemas.microsoft.com/office/powerpoint/2010/main" val="21053509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692696"/>
            <a:ext cx="8229600" cy="1143000"/>
          </a:xfrm>
        </p:spPr>
        <p:txBody>
          <a:bodyPr>
            <a:normAutofit fontScale="90000"/>
          </a:bodyPr>
          <a:lstStyle/>
          <a:p>
            <a:pPr algn="l"/>
            <a:r>
              <a:rPr lang="en-US" sz="3600" dirty="0"/>
              <a:t>1</a:t>
            </a:r>
            <a:r>
              <a:rPr lang="en-US" sz="3600"/>
              <a:t>. </a:t>
            </a:r>
            <a:br>
              <a:rPr lang="en-US" sz="3600"/>
            </a:br>
            <a:r>
              <a:rPr lang="en-US" sz="3600"/>
              <a:t>What </a:t>
            </a:r>
            <a:r>
              <a:rPr lang="en-US" sz="3600" dirty="0"/>
              <a:t>is the height </a:t>
            </a:r>
            <a:r>
              <a:rPr lang="en-US" sz="3600"/>
              <a:t>of Yr Wyddfa </a:t>
            </a:r>
            <a:r>
              <a:rPr lang="en-US" sz="3600" dirty="0"/>
              <a:t>(</a:t>
            </a:r>
            <a:r>
              <a:rPr lang="en-US" sz="3600" dirty="0" err="1"/>
              <a:t>Snowdon</a:t>
            </a:r>
            <a:r>
              <a:rPr lang="en-US" sz="3600" dirty="0"/>
              <a:t>) to </a:t>
            </a:r>
            <a:r>
              <a:rPr lang="en-US" sz="3600"/>
              <a:t>the nearest 50m?</a:t>
            </a:r>
            <a:br>
              <a:rPr lang="en-US" sz="3600"/>
            </a:br>
            <a:r>
              <a:rPr lang="en-US" sz="3600" i="1"/>
              <a:t>Beth yw uchder yr Wyddfa i’r 50m agosaf?</a:t>
            </a:r>
            <a:r>
              <a:rPr lang="en-US" i="1"/>
              <a:t>   </a:t>
            </a:r>
            <a:endParaRPr lang="en-US" i="1" dirty="0"/>
          </a:p>
        </p:txBody>
      </p:sp>
      <p:pic>
        <p:nvPicPr>
          <p:cNvPr id="81922" name="Picture 2"/>
          <p:cNvPicPr>
            <a:picLocks noChangeAspect="1" noChangeArrowheads="1"/>
          </p:cNvPicPr>
          <p:nvPr/>
        </p:nvPicPr>
        <p:blipFill>
          <a:blip r:embed="rId3" cstate="print"/>
          <a:srcRect/>
          <a:stretch>
            <a:fillRect/>
          </a:stretch>
        </p:blipFill>
        <p:spPr bwMode="auto">
          <a:xfrm>
            <a:off x="1475656" y="2445101"/>
            <a:ext cx="6192688" cy="4125878"/>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7544" y="404664"/>
            <a:ext cx="8229600" cy="792088"/>
          </a:xfrm>
        </p:spPr>
        <p:txBody>
          <a:bodyPr>
            <a:normAutofit/>
          </a:bodyPr>
          <a:lstStyle/>
          <a:p>
            <a:pPr algn="l"/>
            <a:r>
              <a:rPr lang="en-US" sz="3200" b="1" dirty="0"/>
              <a:t>3.  Which </a:t>
            </a:r>
            <a:r>
              <a:rPr lang="en-US" sz="3200" b="1"/>
              <a:t>landmark? / Pa dirnod? </a:t>
            </a:r>
            <a:endParaRPr lang="en-US" sz="3200" b="1" dirty="0"/>
          </a:p>
        </p:txBody>
      </p:sp>
      <p:pic>
        <p:nvPicPr>
          <p:cNvPr id="1028" name="Picture 4" descr="Caernarfon Castle ">
            <a:extLst>
              <a:ext uri="{FF2B5EF4-FFF2-40B4-BE49-F238E27FC236}">
                <a16:creationId xmlns:a16="http://schemas.microsoft.com/office/drawing/2014/main" id="{F895C0A8-F6C9-524D-FC35-ED9EFE5DE4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68438"/>
            <a:ext cx="9144000" cy="3919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6631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1143000"/>
          </a:xfrm>
        </p:spPr>
        <p:txBody>
          <a:bodyPr>
            <a:noAutofit/>
          </a:bodyPr>
          <a:lstStyle/>
          <a:p>
            <a:pPr algn="l"/>
            <a:r>
              <a:rPr lang="en-US" sz="3600" dirty="0"/>
              <a:t>2</a:t>
            </a:r>
            <a:r>
              <a:rPr lang="en-US" sz="3600"/>
              <a:t>. </a:t>
            </a:r>
            <a:br>
              <a:rPr lang="en-US" sz="3600"/>
            </a:br>
            <a:r>
              <a:rPr lang="en-US" sz="3600"/>
              <a:t>What </a:t>
            </a:r>
            <a:r>
              <a:rPr lang="en-US" sz="3600" dirty="0"/>
              <a:t>is the name of Wales’ largest </a:t>
            </a:r>
            <a:r>
              <a:rPr lang="en-US" sz="3600"/>
              <a:t>lake?</a:t>
            </a:r>
            <a:br>
              <a:rPr lang="en-US" sz="3600"/>
            </a:br>
            <a:r>
              <a:rPr lang="en-US" sz="3600" i="1"/>
              <a:t>Beth yw enw llyn mwyaf Cymru?</a:t>
            </a:r>
            <a:endParaRPr lang="en-US" sz="3600" i="1" dirty="0"/>
          </a:p>
        </p:txBody>
      </p:sp>
      <p:sp>
        <p:nvSpPr>
          <p:cNvPr id="4" name="Content Placeholder 2"/>
          <p:cNvSpPr txBox="1">
            <a:spLocks/>
          </p:cNvSpPr>
          <p:nvPr/>
        </p:nvSpPr>
        <p:spPr>
          <a:xfrm>
            <a:off x="323527" y="2492896"/>
            <a:ext cx="5256585" cy="3456384"/>
          </a:xfrm>
          <a:prstGeom prst="rect">
            <a:avLst/>
          </a:prstGeom>
        </p:spPr>
        <p:txBody>
          <a:bodyPr vert="horz" lIns="91440" tIns="45720" rIns="91440" bIns="45720" rtlCol="0">
            <a:normAutofit/>
          </a:bodyPr>
          <a:lstStyle/>
          <a:p>
            <a:pPr marL="342900" lvl="0" indent="-342900">
              <a:lnSpc>
                <a:spcPct val="150000"/>
              </a:lnSpc>
              <a:spcBef>
                <a:spcPct val="20000"/>
              </a:spcBef>
            </a:pPr>
            <a:r>
              <a:rPr kumimoji="0" lang="en-US" sz="3000" b="1" i="0" u="none" strike="noStrike" kern="1200" cap="none" spc="0" normalizeH="0" baseline="0" noProof="0">
                <a:ln>
                  <a:noFill/>
                </a:ln>
                <a:solidFill>
                  <a:srgbClr val="FF0000"/>
                </a:solidFill>
                <a:effectLst/>
                <a:uLnTx/>
                <a:uFillTx/>
                <a:latin typeface="+mn-lt"/>
                <a:ea typeface="+mn-ea"/>
                <a:cs typeface="+mn-cs"/>
              </a:rPr>
              <a:t>A </a:t>
            </a:r>
            <a:r>
              <a:rPr kumimoji="0" lang="en-US" sz="3000" b="1" i="0" u="none" strike="noStrike" kern="1200" cap="none" spc="0" normalizeH="0" baseline="0" noProof="0">
                <a:ln>
                  <a:noFill/>
                </a:ln>
                <a:solidFill>
                  <a:schemeClr val="tx1"/>
                </a:solidFill>
                <a:effectLst/>
                <a:uLnTx/>
                <a:uFillTx/>
                <a:latin typeface="+mn-lt"/>
                <a:ea typeface="+mn-ea"/>
                <a:cs typeface="+mn-cs"/>
              </a:rPr>
              <a:t> </a:t>
            </a:r>
            <a:r>
              <a:rPr kumimoji="0" lang="en-US" sz="3000" b="1" i="0" u="none" strike="noStrike" kern="1200" cap="none" spc="0" normalizeH="0" baseline="0" noProof="0">
                <a:ln>
                  <a:noFill/>
                </a:ln>
                <a:solidFill>
                  <a:srgbClr val="FF0000"/>
                </a:solidFill>
                <a:effectLst/>
                <a:uLnTx/>
                <a:uFillTx/>
                <a:latin typeface="+mn-lt"/>
                <a:ea typeface="+mn-ea"/>
                <a:cs typeface="+mn-cs"/>
              </a:rPr>
              <a:t>Bala Lake / </a:t>
            </a:r>
            <a:r>
              <a:rPr lang="en-US" sz="3000" b="1">
                <a:solidFill>
                  <a:srgbClr val="FF0000"/>
                </a:solidFill>
              </a:rPr>
              <a:t>Llyn </a:t>
            </a:r>
            <a:r>
              <a:rPr lang="en-US" sz="3000" b="1" dirty="0" err="1">
                <a:solidFill>
                  <a:srgbClr val="FF0000"/>
                </a:solidFill>
              </a:rPr>
              <a:t>Tegid</a:t>
            </a:r>
            <a:endParaRPr kumimoji="0" lang="en-US" sz="3000" b="1" i="0" u="none" strike="noStrike" kern="1200" cap="none" spc="0" normalizeH="0" baseline="0" noProof="0" dirty="0">
              <a:ln>
                <a:noFill/>
              </a:ln>
              <a:solidFill>
                <a:srgbClr val="FF0000"/>
              </a:solidFill>
              <a:effectLst/>
              <a:uLnTx/>
              <a:uFillTx/>
              <a:latin typeface="+mn-lt"/>
              <a:ea typeface="+mn-ea"/>
              <a:cs typeface="+mn-cs"/>
            </a:endParaRPr>
          </a:p>
          <a:p>
            <a:pPr marL="342900" lvl="0" indent="-342900">
              <a:lnSpc>
                <a:spcPct val="120000"/>
              </a:lnSpc>
            </a:pPr>
            <a:r>
              <a:rPr kumimoji="0" lang="en-US" sz="3000" b="1" i="0" u="none" strike="noStrike" kern="1200" cap="none" spc="0" normalizeH="0" baseline="0" noProof="0" dirty="0">
                <a:ln>
                  <a:noFill/>
                </a:ln>
                <a:solidFill>
                  <a:srgbClr val="FF0000"/>
                </a:solidFill>
                <a:effectLst/>
                <a:uLnTx/>
                <a:uFillTx/>
                <a:latin typeface="+mn-lt"/>
                <a:ea typeface="+mn-ea"/>
                <a:cs typeface="+mn-cs"/>
              </a:rPr>
              <a:t>B  </a:t>
            </a:r>
            <a:r>
              <a:rPr kumimoji="0" lang="en-US" sz="3000" b="1" i="0" u="none" strike="noStrike" kern="1200" cap="none" spc="0" normalizeH="0" baseline="0" noProof="0" dirty="0" err="1">
                <a:ln>
                  <a:noFill/>
                </a:ln>
                <a:solidFill>
                  <a:srgbClr val="FF0000"/>
                </a:solidFill>
                <a:effectLst/>
                <a:uLnTx/>
                <a:uFillTx/>
                <a:latin typeface="+mn-lt"/>
                <a:ea typeface="+mn-ea"/>
                <a:cs typeface="+mn-cs"/>
              </a:rPr>
              <a:t>Llangorse</a:t>
            </a:r>
            <a:r>
              <a:rPr kumimoji="0" lang="en-US" sz="3000" b="1" i="0" u="none" strike="noStrike" kern="1200" cap="none" spc="0" normalizeH="0" baseline="0" noProof="0" dirty="0">
                <a:ln>
                  <a:noFill/>
                </a:ln>
                <a:solidFill>
                  <a:srgbClr val="FF0000"/>
                </a:solidFill>
                <a:effectLst/>
                <a:uLnTx/>
                <a:uFillTx/>
                <a:latin typeface="+mn-lt"/>
                <a:ea typeface="+mn-ea"/>
                <a:cs typeface="+mn-cs"/>
              </a:rPr>
              <a:t> lake </a:t>
            </a:r>
            <a:r>
              <a:rPr kumimoji="0" lang="en-US" sz="3000" b="1" i="0" u="none" strike="noStrike" kern="1200" cap="none" spc="0" normalizeH="0" baseline="0" noProof="0">
                <a:ln>
                  <a:noFill/>
                </a:ln>
                <a:solidFill>
                  <a:srgbClr val="FF0000"/>
                </a:solidFill>
                <a:effectLst/>
                <a:uLnTx/>
                <a:uFillTx/>
                <a:latin typeface="+mn-lt"/>
                <a:ea typeface="+mn-ea"/>
                <a:cs typeface="+mn-cs"/>
              </a:rPr>
              <a:t>/ Llyn Llangors</a:t>
            </a:r>
            <a:endParaRPr lang="en-US" sz="3000" b="1" dirty="0">
              <a:solidFill>
                <a:srgbClr val="FF0000"/>
              </a:solidFill>
            </a:endParaRPr>
          </a:p>
          <a:p>
            <a:pPr marL="342900" lvl="0" indent="-342900">
              <a:lnSpc>
                <a:spcPct val="120000"/>
              </a:lnSpc>
            </a:pPr>
            <a:r>
              <a:rPr kumimoji="0" lang="en-US" sz="3000" b="1" i="0" u="none" strike="noStrike" kern="1200" cap="none" spc="0" normalizeH="0" baseline="0" noProof="0">
                <a:ln>
                  <a:noFill/>
                </a:ln>
                <a:solidFill>
                  <a:srgbClr val="FF0000"/>
                </a:solidFill>
                <a:effectLst/>
                <a:uLnTx/>
                <a:uFillTx/>
                <a:latin typeface="+mn-lt"/>
                <a:ea typeface="+mn-ea"/>
                <a:cs typeface="+mn-cs"/>
              </a:rPr>
              <a:t>C  Lake Vyrnwy / Llyn Efyrnwy</a:t>
            </a:r>
            <a:endParaRPr lang="en-US" sz="3000" b="1" dirty="0">
              <a:solidFill>
                <a:srgbClr val="FF0000"/>
              </a:solidFill>
            </a:endParaRPr>
          </a:p>
          <a:p>
            <a:pPr marL="342900" lvl="0" indent="-342900">
              <a:lnSpc>
                <a:spcPct val="120000"/>
              </a:lnSpc>
            </a:pPr>
            <a:r>
              <a:rPr lang="en-US" sz="3000" b="1">
                <a:solidFill>
                  <a:srgbClr val="FF0000"/>
                </a:solidFill>
              </a:rPr>
              <a:t>D  </a:t>
            </a:r>
            <a:r>
              <a:rPr lang="en-US" sz="3000" b="1" err="1">
                <a:solidFill>
                  <a:srgbClr val="FF0000"/>
                </a:solidFill>
              </a:rPr>
              <a:t>Llyn</a:t>
            </a:r>
            <a:r>
              <a:rPr lang="en-US" sz="3000" b="1">
                <a:solidFill>
                  <a:srgbClr val="FF0000"/>
                </a:solidFill>
              </a:rPr>
              <a:t> Padarn</a:t>
            </a:r>
            <a:endParaRPr kumimoji="0" lang="en-US" sz="3000" b="1"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83970" name="Picture 2" descr="File:Bala Lake - geograph.org.uk - 135933.jpg - Wikimedia Commons"/>
          <p:cNvPicPr>
            <a:picLocks noChangeAspect="1" noChangeArrowheads="1"/>
          </p:cNvPicPr>
          <p:nvPr/>
        </p:nvPicPr>
        <p:blipFill>
          <a:blip r:embed="rId3" cstate="print"/>
          <a:srcRect/>
          <a:stretch>
            <a:fillRect/>
          </a:stretch>
        </p:blipFill>
        <p:spPr bwMode="auto">
          <a:xfrm>
            <a:off x="5614265" y="2780928"/>
            <a:ext cx="3116686" cy="2088232"/>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196" y="692696"/>
            <a:ext cx="8229600" cy="994122"/>
          </a:xfrm>
        </p:spPr>
        <p:txBody>
          <a:bodyPr>
            <a:normAutofit fontScale="90000"/>
          </a:bodyPr>
          <a:lstStyle/>
          <a:p>
            <a:pPr algn="l"/>
            <a:r>
              <a:rPr lang="en-US" sz="3600" dirty="0"/>
              <a:t>3</a:t>
            </a:r>
            <a:r>
              <a:rPr lang="en-US" sz="3600"/>
              <a:t>. </a:t>
            </a:r>
            <a:br>
              <a:rPr lang="en-US" sz="3600"/>
            </a:br>
            <a:r>
              <a:rPr lang="en-US" sz="3600"/>
              <a:t>Where </a:t>
            </a:r>
            <a:r>
              <a:rPr lang="en-US" sz="3600" dirty="0"/>
              <a:t>is the smallest house in </a:t>
            </a:r>
            <a:r>
              <a:rPr lang="en-US" sz="3600"/>
              <a:t>Wales?</a:t>
            </a:r>
            <a:br>
              <a:rPr lang="en-US" sz="3600"/>
            </a:br>
            <a:r>
              <a:rPr lang="en-US" sz="3600" i="1"/>
              <a:t>Ymhle mae’r t</a:t>
            </a:r>
            <a:r>
              <a:rPr lang="cy-GB" sz="3600" i="1"/>
              <a:t>ŷ</a:t>
            </a:r>
            <a:r>
              <a:rPr lang="en-US" sz="3600" i="1"/>
              <a:t> lleiaf yng Nghymru?</a:t>
            </a:r>
            <a:br>
              <a:rPr lang="en-US" sz="3200" b="1"/>
            </a:br>
            <a:endParaRPr lang="en-US" sz="3200" b="1" dirty="0"/>
          </a:p>
        </p:txBody>
      </p:sp>
      <p:pic>
        <p:nvPicPr>
          <p:cNvPr id="88066" name="Picture 2" descr="File:Smallest House In Great Britain.jpg - Wikimedia Commons"/>
          <p:cNvPicPr>
            <a:picLocks noChangeAspect="1" noChangeArrowheads="1"/>
          </p:cNvPicPr>
          <p:nvPr/>
        </p:nvPicPr>
        <p:blipFill>
          <a:blip r:embed="rId3" cstate="print"/>
          <a:srcRect/>
          <a:stretch>
            <a:fillRect/>
          </a:stretch>
        </p:blipFill>
        <p:spPr bwMode="auto">
          <a:xfrm>
            <a:off x="2807804" y="1988840"/>
            <a:ext cx="3528392" cy="4411568"/>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7506"/>
            <a:ext cx="8445624" cy="1143000"/>
          </a:xfrm>
        </p:spPr>
        <p:txBody>
          <a:bodyPr>
            <a:noAutofit/>
          </a:bodyPr>
          <a:lstStyle/>
          <a:p>
            <a:pPr algn="l"/>
            <a:r>
              <a:rPr lang="en-US" sz="3300" dirty="0"/>
              <a:t>4</a:t>
            </a:r>
            <a:r>
              <a:rPr lang="en-US" sz="3300"/>
              <a:t>.  </a:t>
            </a:r>
            <a:br>
              <a:rPr lang="en-US" sz="3300"/>
            </a:br>
            <a:r>
              <a:rPr lang="en-US" sz="3300"/>
              <a:t>Which </a:t>
            </a:r>
            <a:r>
              <a:rPr lang="en-US" sz="3300" dirty="0"/>
              <a:t>is the longest river </a:t>
            </a:r>
            <a:r>
              <a:rPr lang="en-US" sz="3300"/>
              <a:t>that flows </a:t>
            </a:r>
            <a:r>
              <a:rPr lang="en-US" sz="3300" u="sng"/>
              <a:t>entirely</a:t>
            </a:r>
            <a:r>
              <a:rPr lang="en-US" sz="3300"/>
              <a:t> </a:t>
            </a:r>
            <a:r>
              <a:rPr lang="en-US" sz="3300" dirty="0"/>
              <a:t>within </a:t>
            </a:r>
            <a:r>
              <a:rPr lang="en-US" sz="3300"/>
              <a:t>Wales?</a:t>
            </a:r>
            <a:br>
              <a:rPr lang="en-US" sz="3300"/>
            </a:br>
            <a:r>
              <a:rPr lang="en-US" sz="3300"/>
              <a:t>Pa un yw’r afon hiraf sy’n llifo’n </a:t>
            </a:r>
            <a:r>
              <a:rPr lang="en-US" sz="3300" u="sng"/>
              <a:t>gyfangwbl</a:t>
            </a:r>
            <a:r>
              <a:rPr lang="en-US" sz="3300"/>
              <a:t> yng Nghymru?</a:t>
            </a:r>
            <a:endParaRPr lang="en-US" sz="3300" dirty="0"/>
          </a:p>
        </p:txBody>
      </p:sp>
      <p:sp>
        <p:nvSpPr>
          <p:cNvPr id="4" name="Content Placeholder 3"/>
          <p:cNvSpPr>
            <a:spLocks noGrp="1"/>
          </p:cNvSpPr>
          <p:nvPr>
            <p:ph idx="1"/>
          </p:nvPr>
        </p:nvSpPr>
        <p:spPr>
          <a:xfrm>
            <a:off x="601216" y="2680321"/>
            <a:ext cx="2458616" cy="3484984"/>
          </a:xfrm>
        </p:spPr>
        <p:txBody>
          <a:bodyPr/>
          <a:lstStyle/>
          <a:p>
            <a:pPr>
              <a:lnSpc>
                <a:spcPct val="150000"/>
              </a:lnSpc>
              <a:buNone/>
            </a:pPr>
            <a:r>
              <a:rPr lang="en-US" b="1" dirty="0">
                <a:solidFill>
                  <a:srgbClr val="FF0000"/>
                </a:solidFill>
              </a:rPr>
              <a:t>A  </a:t>
            </a:r>
            <a:r>
              <a:rPr lang="en-US" b="1" dirty="0" err="1">
                <a:solidFill>
                  <a:srgbClr val="FF0000"/>
                </a:solidFill>
              </a:rPr>
              <a:t>Wye</a:t>
            </a:r>
            <a:endParaRPr lang="en-US" b="1" dirty="0">
              <a:solidFill>
                <a:srgbClr val="FF0000"/>
              </a:solidFill>
            </a:endParaRPr>
          </a:p>
          <a:p>
            <a:pPr>
              <a:lnSpc>
                <a:spcPct val="150000"/>
              </a:lnSpc>
              <a:buNone/>
            </a:pPr>
            <a:r>
              <a:rPr lang="en-US" b="1" dirty="0">
                <a:solidFill>
                  <a:srgbClr val="FF0000"/>
                </a:solidFill>
              </a:rPr>
              <a:t>B  Severn</a:t>
            </a:r>
          </a:p>
          <a:p>
            <a:pPr>
              <a:lnSpc>
                <a:spcPct val="150000"/>
              </a:lnSpc>
              <a:buNone/>
            </a:pPr>
            <a:r>
              <a:rPr lang="en-US" b="1" dirty="0">
                <a:solidFill>
                  <a:srgbClr val="FF0000"/>
                </a:solidFill>
              </a:rPr>
              <a:t>C  </a:t>
            </a:r>
            <a:r>
              <a:rPr lang="en-US" b="1" dirty="0" err="1">
                <a:solidFill>
                  <a:srgbClr val="FF0000"/>
                </a:solidFill>
              </a:rPr>
              <a:t>Towy</a:t>
            </a:r>
            <a:endParaRPr lang="en-US" b="1" dirty="0">
              <a:solidFill>
                <a:srgbClr val="FF0000"/>
              </a:solidFill>
            </a:endParaRPr>
          </a:p>
          <a:p>
            <a:pPr>
              <a:lnSpc>
                <a:spcPct val="150000"/>
              </a:lnSpc>
              <a:buNone/>
            </a:pPr>
            <a:r>
              <a:rPr lang="en-US" b="1" dirty="0">
                <a:solidFill>
                  <a:srgbClr val="FF0000"/>
                </a:solidFill>
              </a:rPr>
              <a:t>D  Dee</a:t>
            </a:r>
          </a:p>
        </p:txBody>
      </p:sp>
      <p:sp>
        <p:nvSpPr>
          <p:cNvPr id="5" name="Content Placeholder 3"/>
          <p:cNvSpPr txBox="1">
            <a:spLocks/>
          </p:cNvSpPr>
          <p:nvPr/>
        </p:nvSpPr>
        <p:spPr>
          <a:xfrm>
            <a:off x="6444208" y="2708920"/>
            <a:ext cx="2458616" cy="34849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rgbClr val="FF0000"/>
                </a:solidFill>
                <a:effectLst/>
                <a:uLnTx/>
                <a:uFillTx/>
                <a:latin typeface="+mn-lt"/>
                <a:ea typeface="+mn-ea"/>
                <a:cs typeface="+mn-cs"/>
              </a:rPr>
              <a:t>A   </a:t>
            </a:r>
            <a:r>
              <a:rPr kumimoji="0" lang="en-US" sz="3200" b="1" i="0" u="none" strike="noStrike" kern="1200" cap="none" spc="0" normalizeH="0" baseline="0" noProof="0" dirty="0" err="1">
                <a:ln>
                  <a:noFill/>
                </a:ln>
                <a:solidFill>
                  <a:srgbClr val="FF0000"/>
                </a:solidFill>
                <a:effectLst/>
                <a:uLnTx/>
                <a:uFillTx/>
                <a:latin typeface="+mn-lt"/>
                <a:ea typeface="+mn-ea"/>
                <a:cs typeface="+mn-cs"/>
              </a:rPr>
              <a:t>Gwy</a:t>
            </a:r>
            <a:endParaRPr kumimoji="0" lang="en-US" sz="3200" b="1" i="0" u="none" strike="noStrike" kern="1200" cap="none" spc="0" normalizeH="0" baseline="0" noProof="0" dirty="0">
              <a:ln>
                <a:noFill/>
              </a:ln>
              <a:solidFill>
                <a:srgbClr val="FF0000"/>
              </a:solidFill>
              <a:effectLst/>
              <a:uLnTx/>
              <a:uFillTx/>
              <a:latin typeface="+mn-lt"/>
              <a:ea typeface="+mn-ea"/>
              <a:cs typeface="+mn-cs"/>
            </a:endParaRPr>
          </a:p>
          <a:p>
            <a:pPr marL="342900" lvl="0" indent="-342900">
              <a:lnSpc>
                <a:spcPct val="150000"/>
              </a:lnSpc>
              <a:spcBef>
                <a:spcPct val="20000"/>
              </a:spcBef>
            </a:pPr>
            <a:r>
              <a:rPr lang="en-US" sz="3200" b="1" dirty="0">
                <a:solidFill>
                  <a:srgbClr val="FF0000"/>
                </a:solidFill>
              </a:rPr>
              <a:t>B   </a:t>
            </a:r>
            <a:r>
              <a:rPr lang="en-US" sz="3200" b="1" dirty="0" err="1">
                <a:solidFill>
                  <a:srgbClr val="FF0000"/>
                </a:solidFill>
              </a:rPr>
              <a:t>Hafren</a:t>
            </a:r>
            <a:endParaRPr kumimoji="0" lang="en-US" sz="3200" b="1"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rgbClr val="FF0000"/>
                </a:solidFill>
                <a:effectLst/>
                <a:uLnTx/>
                <a:uFillTx/>
                <a:latin typeface="+mn-lt"/>
                <a:ea typeface="+mn-ea"/>
                <a:cs typeface="+mn-cs"/>
              </a:rPr>
              <a:t>C  </a:t>
            </a:r>
            <a:r>
              <a:rPr kumimoji="0" lang="en-US" sz="3200" b="1" i="0" u="none" strike="noStrike" kern="1200" cap="none" spc="0" normalizeH="0" baseline="0" noProof="0" dirty="0" err="1">
                <a:ln>
                  <a:noFill/>
                </a:ln>
                <a:solidFill>
                  <a:srgbClr val="FF0000"/>
                </a:solidFill>
                <a:effectLst/>
                <a:uLnTx/>
                <a:uFillTx/>
                <a:latin typeface="+mn-lt"/>
                <a:ea typeface="+mn-ea"/>
                <a:cs typeface="+mn-cs"/>
              </a:rPr>
              <a:t>Tywi</a:t>
            </a:r>
            <a:endParaRPr kumimoji="0" lang="en-US" sz="3200" b="1" i="0" u="none" strike="noStrike" kern="1200" cap="none" spc="0" normalizeH="0" baseline="0" noProof="0" dirty="0">
              <a:ln>
                <a:noFill/>
              </a:ln>
              <a:solidFill>
                <a:srgbClr val="FF0000"/>
              </a:solidFill>
              <a:effectLst/>
              <a:uLnTx/>
              <a:uFillTx/>
              <a:latin typeface="+mn-lt"/>
              <a:ea typeface="+mn-ea"/>
              <a:cs typeface="+mn-cs"/>
            </a:endParaRPr>
          </a:p>
          <a:p>
            <a:pPr marL="342900" lvl="0" indent="-342900">
              <a:lnSpc>
                <a:spcPct val="150000"/>
              </a:lnSpc>
              <a:spcBef>
                <a:spcPct val="20000"/>
              </a:spcBef>
            </a:pPr>
            <a:r>
              <a:rPr kumimoji="0" lang="en-US" sz="3200" b="1" i="0" u="none" strike="noStrike" kern="1200" cap="none" spc="0" normalizeH="0" baseline="0" noProof="0" dirty="0">
                <a:ln>
                  <a:noFill/>
                </a:ln>
                <a:solidFill>
                  <a:srgbClr val="FF0000"/>
                </a:solidFill>
                <a:effectLst/>
                <a:uLnTx/>
                <a:uFillTx/>
                <a:latin typeface="+mn-lt"/>
                <a:ea typeface="+mn-ea"/>
                <a:cs typeface="+mn-cs"/>
              </a:rPr>
              <a:t>D  </a:t>
            </a:r>
            <a:r>
              <a:rPr lang="cy-GB" sz="3200" b="1" dirty="0">
                <a:solidFill>
                  <a:srgbClr val="FF0000"/>
                </a:solidFill>
              </a:rPr>
              <a:t>Dyfrdwy</a:t>
            </a:r>
            <a:endParaRPr kumimoji="0" lang="en-US" sz="3200" b="1" i="0" u="none" strike="noStrike" kern="1200" cap="none" spc="0" normalizeH="0" baseline="0" noProof="0" dirty="0">
              <a:ln>
                <a:noFill/>
              </a:ln>
              <a:solidFill>
                <a:srgbClr val="FF0000"/>
              </a:solidFill>
              <a:effectLst/>
              <a:uLnTx/>
              <a:uFillTx/>
              <a:latin typeface="+mn-lt"/>
              <a:ea typeface="+mn-ea"/>
              <a:cs typeface="+mn-cs"/>
            </a:endParaRPr>
          </a:p>
        </p:txBody>
      </p:sp>
      <p:pic>
        <p:nvPicPr>
          <p:cNvPr id="90114" name="Picture 2" descr="File:Afon Twyi-River Towy - geograph.org.uk - 3997259.jpg"/>
          <p:cNvPicPr>
            <a:picLocks noChangeAspect="1" noChangeArrowheads="1"/>
          </p:cNvPicPr>
          <p:nvPr/>
        </p:nvPicPr>
        <p:blipFill>
          <a:blip r:embed="rId3" cstate="print"/>
          <a:srcRect/>
          <a:stretch>
            <a:fillRect/>
          </a:stretch>
        </p:blipFill>
        <p:spPr bwMode="auto">
          <a:xfrm>
            <a:off x="2627784" y="2996952"/>
            <a:ext cx="3471572" cy="2304256"/>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177" y="692696"/>
            <a:ext cx="8229600" cy="1143000"/>
          </a:xfrm>
        </p:spPr>
        <p:txBody>
          <a:bodyPr>
            <a:noAutofit/>
          </a:bodyPr>
          <a:lstStyle/>
          <a:p>
            <a:pPr algn="l"/>
            <a:r>
              <a:rPr lang="en-US" sz="3600" dirty="0"/>
              <a:t>5</a:t>
            </a:r>
            <a:r>
              <a:rPr lang="en-US" sz="3600"/>
              <a:t>. </a:t>
            </a:r>
            <a:br>
              <a:rPr lang="en-US" sz="3600"/>
            </a:br>
            <a:r>
              <a:rPr lang="en-US" sz="3600"/>
              <a:t>Wales </a:t>
            </a:r>
            <a:r>
              <a:rPr lang="en-US" sz="3600" dirty="0"/>
              <a:t>has over 50 islands. </a:t>
            </a:r>
            <a:br>
              <a:rPr lang="en-US" sz="3600"/>
            </a:br>
            <a:r>
              <a:rPr lang="en-US" sz="3600"/>
              <a:t>Which </a:t>
            </a:r>
            <a:r>
              <a:rPr lang="en-US" sz="3600" dirty="0"/>
              <a:t>one is the </a:t>
            </a:r>
            <a:r>
              <a:rPr lang="en-US" sz="3600"/>
              <a:t>largest?</a:t>
            </a:r>
            <a:br>
              <a:rPr lang="en-US" sz="3600"/>
            </a:br>
            <a:r>
              <a:rPr lang="en-US" sz="3600" i="1"/>
              <a:t>Pa un yw ynys fwyaf Cymru?</a:t>
            </a:r>
            <a:endParaRPr lang="en-US" sz="3600" i="1" dirty="0"/>
          </a:p>
        </p:txBody>
      </p:sp>
      <p:sp>
        <p:nvSpPr>
          <p:cNvPr id="3" name="Content Placeholder 2"/>
          <p:cNvSpPr>
            <a:spLocks noGrp="1"/>
          </p:cNvSpPr>
          <p:nvPr>
            <p:ph idx="1"/>
          </p:nvPr>
        </p:nvSpPr>
        <p:spPr>
          <a:xfrm>
            <a:off x="198636" y="2780928"/>
            <a:ext cx="3096344" cy="3240360"/>
          </a:xfrm>
        </p:spPr>
        <p:txBody>
          <a:bodyPr>
            <a:normAutofit fontScale="55000" lnSpcReduction="20000"/>
          </a:bodyPr>
          <a:lstStyle/>
          <a:p>
            <a:pPr>
              <a:lnSpc>
                <a:spcPct val="170000"/>
              </a:lnSpc>
              <a:buNone/>
            </a:pPr>
            <a:r>
              <a:rPr lang="en-US" sz="5900" b="1" dirty="0">
                <a:solidFill>
                  <a:srgbClr val="FF0000"/>
                </a:solidFill>
              </a:rPr>
              <a:t>A   </a:t>
            </a:r>
            <a:r>
              <a:rPr lang="en-US" sz="5100" b="1" dirty="0" err="1">
                <a:solidFill>
                  <a:srgbClr val="FF0000"/>
                </a:solidFill>
              </a:rPr>
              <a:t>Caldey</a:t>
            </a:r>
            <a:r>
              <a:rPr lang="en-US" sz="5100" b="1" dirty="0">
                <a:solidFill>
                  <a:srgbClr val="FF0000"/>
                </a:solidFill>
              </a:rPr>
              <a:t> Island</a:t>
            </a:r>
          </a:p>
          <a:p>
            <a:pPr>
              <a:lnSpc>
                <a:spcPct val="170000"/>
              </a:lnSpc>
              <a:buNone/>
            </a:pPr>
            <a:r>
              <a:rPr lang="en-US" sz="5100" b="1" dirty="0">
                <a:solidFill>
                  <a:srgbClr val="FF0000"/>
                </a:solidFill>
              </a:rPr>
              <a:t>B   Anglesey</a:t>
            </a:r>
          </a:p>
          <a:p>
            <a:pPr>
              <a:lnSpc>
                <a:spcPct val="170000"/>
              </a:lnSpc>
              <a:buNone/>
            </a:pPr>
            <a:r>
              <a:rPr lang="en-US" sz="5100" b="1" dirty="0">
                <a:solidFill>
                  <a:srgbClr val="FF0000"/>
                </a:solidFill>
              </a:rPr>
              <a:t>C    </a:t>
            </a:r>
            <a:r>
              <a:rPr lang="en-US" sz="5100" b="1" dirty="0" err="1">
                <a:solidFill>
                  <a:srgbClr val="FF0000"/>
                </a:solidFill>
              </a:rPr>
              <a:t>Skomer</a:t>
            </a:r>
            <a:r>
              <a:rPr lang="en-US" sz="5100" b="1" dirty="0">
                <a:solidFill>
                  <a:srgbClr val="FF0000"/>
                </a:solidFill>
              </a:rPr>
              <a:t> island</a:t>
            </a:r>
          </a:p>
          <a:p>
            <a:pPr>
              <a:lnSpc>
                <a:spcPct val="170000"/>
              </a:lnSpc>
              <a:buNone/>
            </a:pPr>
            <a:r>
              <a:rPr lang="en-US" sz="5100" b="1" dirty="0">
                <a:solidFill>
                  <a:srgbClr val="FF0000"/>
                </a:solidFill>
              </a:rPr>
              <a:t>D   Cardigan island</a:t>
            </a:r>
          </a:p>
        </p:txBody>
      </p:sp>
      <p:sp>
        <p:nvSpPr>
          <p:cNvPr id="4" name="Content Placeholder 2"/>
          <p:cNvSpPr txBox="1">
            <a:spLocks/>
          </p:cNvSpPr>
          <p:nvPr/>
        </p:nvSpPr>
        <p:spPr>
          <a:xfrm>
            <a:off x="6271209" y="2780928"/>
            <a:ext cx="3096344" cy="3240360"/>
          </a:xfrm>
          <a:prstGeom prst="rect">
            <a:avLst/>
          </a:prstGeom>
        </p:spPr>
        <p:txBody>
          <a:bodyPr vert="horz" lIns="91440" tIns="45720" rIns="91440" bIns="45720" rtlCol="0">
            <a:normAutofit fontScale="55000" lnSpcReduction="20000"/>
          </a:bodyPr>
          <a:lstStyle/>
          <a:p>
            <a:pPr marL="342900" lvl="0" indent="-342900">
              <a:lnSpc>
                <a:spcPct val="170000"/>
              </a:lnSpc>
              <a:spcBef>
                <a:spcPct val="20000"/>
              </a:spcBef>
            </a:pPr>
            <a:r>
              <a:rPr kumimoji="0" lang="en-US" sz="5900" b="1" i="0" u="none" strike="noStrike" kern="1200" cap="none" spc="0" normalizeH="0" baseline="0" noProof="0" dirty="0">
                <a:ln>
                  <a:noFill/>
                </a:ln>
                <a:solidFill>
                  <a:srgbClr val="FF0000"/>
                </a:solidFill>
                <a:effectLst/>
                <a:uLnTx/>
                <a:uFillTx/>
                <a:latin typeface="+mn-lt"/>
                <a:ea typeface="+mn-ea"/>
                <a:cs typeface="+mn-cs"/>
              </a:rPr>
              <a:t>A   </a:t>
            </a:r>
            <a:r>
              <a:rPr kumimoji="0" lang="en-US" sz="5100" b="1" i="0" u="none" strike="noStrike" kern="1200" cap="none" spc="0" normalizeH="0" baseline="0" noProof="0" dirty="0" err="1">
                <a:ln>
                  <a:noFill/>
                </a:ln>
                <a:solidFill>
                  <a:srgbClr val="FF0000"/>
                </a:solidFill>
                <a:effectLst/>
                <a:uLnTx/>
                <a:uFillTx/>
                <a:latin typeface="+mn-lt"/>
                <a:ea typeface="+mn-ea"/>
                <a:cs typeface="+mn-cs"/>
              </a:rPr>
              <a:t>Ynys</a:t>
            </a:r>
            <a:r>
              <a:rPr kumimoji="0" lang="en-US" sz="5100" b="1" i="0" u="none" strike="noStrike" kern="1200" cap="none" spc="0" normalizeH="0" baseline="0" noProof="0" dirty="0">
                <a:ln>
                  <a:noFill/>
                </a:ln>
                <a:solidFill>
                  <a:srgbClr val="FF0000"/>
                </a:solidFill>
                <a:effectLst/>
                <a:uLnTx/>
                <a:uFillTx/>
                <a:latin typeface="+mn-lt"/>
                <a:ea typeface="+mn-ea"/>
                <a:cs typeface="+mn-cs"/>
              </a:rPr>
              <a:t> </a:t>
            </a:r>
            <a:r>
              <a:rPr lang="en-US" sz="5100" b="1" dirty="0">
                <a:solidFill>
                  <a:srgbClr val="FF0000"/>
                </a:solidFill>
              </a:rPr>
              <a:t>B</a:t>
            </a:r>
            <a:r>
              <a:rPr lang="cy-GB" sz="5100" b="1" dirty="0">
                <a:solidFill>
                  <a:srgbClr val="FF0000"/>
                </a:solidFill>
              </a:rPr>
              <a:t>ŷ</a:t>
            </a:r>
            <a:r>
              <a:rPr lang="en-US" sz="5100" b="1" dirty="0">
                <a:solidFill>
                  <a:srgbClr val="FF0000"/>
                </a:solidFill>
              </a:rPr>
              <a:t>r</a:t>
            </a:r>
            <a:endParaRPr kumimoji="0" lang="en-US" sz="5100" b="1"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None/>
              <a:tabLst/>
              <a:defRPr/>
            </a:pPr>
            <a:r>
              <a:rPr kumimoji="0" lang="en-US" sz="5100" b="1" i="0" u="none" strike="noStrike" kern="1200" cap="none" spc="0" normalizeH="0" baseline="0" noProof="0" dirty="0">
                <a:ln>
                  <a:noFill/>
                </a:ln>
                <a:solidFill>
                  <a:srgbClr val="FF0000"/>
                </a:solidFill>
                <a:effectLst/>
                <a:uLnTx/>
                <a:uFillTx/>
                <a:latin typeface="+mn-lt"/>
                <a:ea typeface="+mn-ea"/>
                <a:cs typeface="+mn-cs"/>
              </a:rPr>
              <a:t>B   </a:t>
            </a:r>
            <a:r>
              <a:rPr kumimoji="0" lang="en-US" sz="5100" b="1" i="0" u="none" strike="noStrike" kern="1200" cap="none" spc="0" normalizeH="0" baseline="0" noProof="0" dirty="0" err="1">
                <a:ln>
                  <a:noFill/>
                </a:ln>
                <a:solidFill>
                  <a:srgbClr val="FF0000"/>
                </a:solidFill>
                <a:effectLst/>
                <a:uLnTx/>
                <a:uFillTx/>
                <a:latin typeface="+mn-lt"/>
                <a:ea typeface="+mn-ea"/>
                <a:cs typeface="+mn-cs"/>
              </a:rPr>
              <a:t>Ynys</a:t>
            </a:r>
            <a:r>
              <a:rPr kumimoji="0" lang="en-US" sz="5100" b="1" i="0" u="none" strike="noStrike" kern="1200" cap="none" spc="0" normalizeH="0" baseline="0" noProof="0" dirty="0">
                <a:ln>
                  <a:noFill/>
                </a:ln>
                <a:solidFill>
                  <a:srgbClr val="FF0000"/>
                </a:solidFill>
                <a:effectLst/>
                <a:uLnTx/>
                <a:uFillTx/>
                <a:latin typeface="+mn-lt"/>
                <a:ea typeface="+mn-ea"/>
                <a:cs typeface="+mn-cs"/>
              </a:rPr>
              <a:t> </a:t>
            </a:r>
            <a:r>
              <a:rPr kumimoji="0" lang="en-US" sz="5100" b="1" i="0" u="none" strike="noStrike" kern="1200" cap="none" spc="0" normalizeH="0" baseline="0" noProof="0" dirty="0" err="1">
                <a:ln>
                  <a:noFill/>
                </a:ln>
                <a:solidFill>
                  <a:srgbClr val="FF0000"/>
                </a:solidFill>
                <a:effectLst/>
                <a:uLnTx/>
                <a:uFillTx/>
                <a:latin typeface="+mn-lt"/>
                <a:ea typeface="+mn-ea"/>
                <a:cs typeface="+mn-cs"/>
              </a:rPr>
              <a:t>Môn</a:t>
            </a:r>
            <a:endParaRPr kumimoji="0" lang="en-US" sz="5100" b="1"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None/>
              <a:tabLst/>
              <a:defRPr/>
            </a:pPr>
            <a:r>
              <a:rPr kumimoji="0" lang="en-US" sz="5100" b="1" i="0" u="none" strike="noStrike" kern="1200" cap="none" spc="0" normalizeH="0" baseline="0" noProof="0" dirty="0">
                <a:ln>
                  <a:noFill/>
                </a:ln>
                <a:solidFill>
                  <a:srgbClr val="FF0000"/>
                </a:solidFill>
                <a:effectLst/>
                <a:uLnTx/>
                <a:uFillTx/>
                <a:latin typeface="+mn-lt"/>
                <a:ea typeface="+mn-ea"/>
                <a:cs typeface="+mn-cs"/>
              </a:rPr>
              <a:t>C    </a:t>
            </a:r>
            <a:r>
              <a:rPr kumimoji="0" lang="en-US" sz="5100" b="1" i="0" u="none" strike="noStrike" kern="1200" cap="none" spc="0" normalizeH="0" baseline="0" noProof="0" err="1">
                <a:ln>
                  <a:noFill/>
                </a:ln>
                <a:solidFill>
                  <a:srgbClr val="FF0000"/>
                </a:solidFill>
                <a:effectLst/>
                <a:uLnTx/>
                <a:uFillTx/>
                <a:latin typeface="+mn-lt"/>
                <a:ea typeface="+mn-ea"/>
                <a:cs typeface="+mn-cs"/>
              </a:rPr>
              <a:t>Ynys</a:t>
            </a:r>
            <a:r>
              <a:rPr kumimoji="0" lang="en-US" sz="5100" b="1" i="0" u="none" strike="noStrike" kern="1200" cap="none" spc="0" normalizeH="0" baseline="0" noProof="0">
                <a:ln>
                  <a:noFill/>
                </a:ln>
                <a:solidFill>
                  <a:srgbClr val="FF0000"/>
                </a:solidFill>
                <a:effectLst/>
                <a:uLnTx/>
                <a:uFillTx/>
                <a:latin typeface="+mn-lt"/>
                <a:ea typeface="+mn-ea"/>
                <a:cs typeface="+mn-cs"/>
              </a:rPr>
              <a:t> Sgomer</a:t>
            </a:r>
            <a:endParaRPr kumimoji="0" lang="en-US" sz="5100" b="1" i="0" u="none" strike="noStrike" kern="1200" cap="none" spc="0" normalizeH="0" baseline="0" noProof="0" dirty="0">
              <a:ln>
                <a:noFill/>
              </a:ln>
              <a:solidFill>
                <a:srgbClr val="FF0000"/>
              </a:solidFill>
              <a:effectLst/>
              <a:uLnTx/>
              <a:uFillTx/>
              <a:latin typeface="+mn-lt"/>
              <a:ea typeface="+mn-ea"/>
              <a:cs typeface="+mn-cs"/>
            </a:endParaRPr>
          </a:p>
          <a:p>
            <a:pPr marL="342900" marR="0" lvl="0" indent="-342900" algn="l" defTabSz="914400" rtl="0" eaLnBrk="1" fontAlgn="auto" latinLnBrk="0" hangingPunct="1">
              <a:lnSpc>
                <a:spcPct val="170000"/>
              </a:lnSpc>
              <a:spcBef>
                <a:spcPct val="20000"/>
              </a:spcBef>
              <a:spcAft>
                <a:spcPts val="0"/>
              </a:spcAft>
              <a:buClrTx/>
              <a:buSzTx/>
              <a:buFont typeface="Arial" pitchFamily="34" charset="0"/>
              <a:buNone/>
              <a:tabLst/>
              <a:defRPr/>
            </a:pPr>
            <a:r>
              <a:rPr kumimoji="0" lang="en-US" sz="5100" b="1" i="0" u="none" strike="noStrike" kern="1200" cap="none" spc="0" normalizeH="0" baseline="0" noProof="0" dirty="0">
                <a:ln>
                  <a:noFill/>
                </a:ln>
                <a:solidFill>
                  <a:srgbClr val="FF0000"/>
                </a:solidFill>
                <a:effectLst/>
                <a:uLnTx/>
                <a:uFillTx/>
                <a:latin typeface="+mn-lt"/>
                <a:ea typeface="+mn-ea"/>
                <a:cs typeface="+mn-cs"/>
              </a:rPr>
              <a:t>D   </a:t>
            </a:r>
            <a:r>
              <a:rPr kumimoji="0" lang="en-US" sz="5100" b="1" i="0" u="none" strike="noStrike" kern="1200" cap="none" spc="0" normalizeH="0" baseline="0" noProof="0" dirty="0" err="1">
                <a:ln>
                  <a:noFill/>
                </a:ln>
                <a:solidFill>
                  <a:srgbClr val="FF0000"/>
                </a:solidFill>
                <a:effectLst/>
                <a:uLnTx/>
                <a:uFillTx/>
                <a:latin typeface="+mn-lt"/>
                <a:ea typeface="+mn-ea"/>
                <a:cs typeface="+mn-cs"/>
              </a:rPr>
              <a:t>Ynys</a:t>
            </a:r>
            <a:r>
              <a:rPr kumimoji="0" lang="en-US" sz="5100" b="1" i="0" u="none" strike="noStrike" kern="1200" cap="none" spc="0" normalizeH="0" baseline="0" noProof="0" dirty="0">
                <a:ln>
                  <a:noFill/>
                </a:ln>
                <a:solidFill>
                  <a:srgbClr val="FF0000"/>
                </a:solidFill>
                <a:effectLst/>
                <a:uLnTx/>
                <a:uFillTx/>
                <a:latin typeface="+mn-lt"/>
                <a:ea typeface="+mn-ea"/>
                <a:cs typeface="+mn-cs"/>
              </a:rPr>
              <a:t> </a:t>
            </a:r>
            <a:r>
              <a:rPr kumimoji="0" lang="en-US" sz="5100" b="1" i="0" u="none" strike="noStrike" kern="1200" cap="none" spc="0" normalizeH="0" baseline="0" noProof="0" dirty="0" err="1">
                <a:ln>
                  <a:noFill/>
                </a:ln>
                <a:solidFill>
                  <a:srgbClr val="FF0000"/>
                </a:solidFill>
                <a:effectLst/>
                <a:uLnTx/>
                <a:uFillTx/>
                <a:latin typeface="+mn-lt"/>
                <a:ea typeface="+mn-ea"/>
                <a:cs typeface="+mn-cs"/>
              </a:rPr>
              <a:t>Aberteifi</a:t>
            </a:r>
            <a:endParaRPr kumimoji="0" lang="en-US" sz="5100" b="1" i="0" u="none" strike="noStrike" kern="1200" cap="none" spc="0" normalizeH="0" baseline="0" noProof="0" dirty="0">
              <a:ln>
                <a:noFill/>
              </a:ln>
              <a:solidFill>
                <a:srgbClr val="FF0000"/>
              </a:solidFill>
              <a:effectLst/>
              <a:uLnTx/>
              <a:uFillTx/>
              <a:latin typeface="+mn-lt"/>
              <a:ea typeface="+mn-ea"/>
              <a:cs typeface="+mn-cs"/>
            </a:endParaRPr>
          </a:p>
        </p:txBody>
      </p:sp>
      <p:sp>
        <p:nvSpPr>
          <p:cNvPr id="93186" name="AutoShape 2" descr="Mermaid Cove, Ynys Llanddwy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3188" name="AutoShape 4" descr="Mermaid Cove, Ynys Llanddwyn"/>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3189" name="Picture 5"/>
          <p:cNvPicPr>
            <a:picLocks noChangeAspect="1" noChangeArrowheads="1"/>
          </p:cNvPicPr>
          <p:nvPr/>
        </p:nvPicPr>
        <p:blipFill>
          <a:blip r:embed="rId3" cstate="print"/>
          <a:srcRect/>
          <a:stretch>
            <a:fillRect/>
          </a:stretch>
        </p:blipFill>
        <p:spPr bwMode="auto">
          <a:xfrm>
            <a:off x="3006948" y="3140968"/>
            <a:ext cx="3130104" cy="2026291"/>
          </a:xfrm>
          <a:prstGeom prst="rect">
            <a:avLst/>
          </a:prstGeom>
          <a:noFill/>
          <a:ln w="9525">
            <a:noFill/>
            <a:miter lim="800000"/>
            <a:headEnd/>
            <a:tailEnd/>
          </a:ln>
          <a:effec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340768"/>
            <a:ext cx="8334962" cy="1143000"/>
          </a:xfr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sz="3200" dirty="0"/>
              <a:t>6</a:t>
            </a:r>
            <a:r>
              <a:rPr lang="en-GB" sz="3200"/>
              <a:t>. </a:t>
            </a:r>
            <a:br>
              <a:rPr lang="en-GB" sz="3200"/>
            </a:br>
            <a:r>
              <a:rPr lang="en-GB" sz="3200"/>
              <a:t>What </a:t>
            </a:r>
            <a:r>
              <a:rPr lang="en-GB" sz="3200" dirty="0"/>
              <a:t>is the official length of </a:t>
            </a:r>
            <a:r>
              <a:rPr lang="en-GB" sz="3200"/>
              <a:t>the Wales </a:t>
            </a:r>
            <a:r>
              <a:rPr lang="en-GB" sz="3200" i="1"/>
              <a:t>Coastal </a:t>
            </a:r>
            <a:r>
              <a:rPr lang="en-GB" sz="3200" i="1" dirty="0"/>
              <a:t>Path? (to the nearest 50 </a:t>
            </a:r>
            <a:r>
              <a:rPr lang="en-GB" sz="3200" i="1" err="1"/>
              <a:t>kms</a:t>
            </a:r>
            <a:r>
              <a:rPr lang="en-GB" sz="3200" i="1"/>
              <a:t>)</a:t>
            </a:r>
            <a:br>
              <a:rPr lang="en-GB" sz="3200" i="1"/>
            </a:br>
            <a:r>
              <a:rPr kumimoji="0" lang="en-GB" sz="3200" i="1" u="none" strike="noStrike" kern="1200" cap="none" spc="0" normalizeH="0" baseline="0" noProof="0">
                <a:ln>
                  <a:noFill/>
                </a:ln>
                <a:solidFill>
                  <a:schemeClr val="tx1"/>
                </a:solidFill>
                <a:effectLst/>
                <a:uLnTx/>
                <a:uFillTx/>
                <a:latin typeface="+mj-lt"/>
                <a:ea typeface="+mj-ea"/>
                <a:cs typeface="+mj-cs"/>
              </a:rPr>
              <a:t>Beth yw hyd y Llwybr Arfordir Cenedlaethol?(i’r 50km agosaf)</a:t>
            </a:r>
            <a:br>
              <a:rPr kumimoji="0" lang="en-GB" sz="3600" b="1" i="0" u="none" strike="noStrike" kern="1200" cap="none" spc="0" normalizeH="0" baseline="0" noProof="0">
                <a:ln>
                  <a:noFill/>
                </a:ln>
                <a:solidFill>
                  <a:schemeClr val="tx1"/>
                </a:solidFill>
                <a:effectLst/>
                <a:uLnTx/>
                <a:uFillTx/>
                <a:latin typeface="+mj-lt"/>
                <a:ea typeface="+mj-ea"/>
                <a:cs typeface="+mj-cs"/>
              </a:rPr>
            </a:br>
            <a:br>
              <a:rPr lang="en-GB" sz="3600" b="1" dirty="0"/>
            </a:br>
            <a:endParaRPr lang="en-GB" sz="36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67644" y="2924944"/>
            <a:ext cx="6408712" cy="3327701"/>
          </a:xfrm>
          <a:prstGeom prst="rect">
            <a:avLst/>
          </a:prstGeom>
        </p:spPr>
      </p:pic>
      <p:sp>
        <p:nvSpPr>
          <p:cNvPr id="5" name="Slide Number Placeholder 4"/>
          <p:cNvSpPr>
            <a:spLocks noGrp="1"/>
          </p:cNvSpPr>
          <p:nvPr>
            <p:ph type="sldNum" sz="quarter" idx="12"/>
          </p:nvPr>
        </p:nvSpPr>
        <p:spPr/>
        <p:txBody>
          <a:bodyPr/>
          <a:lstStyle/>
          <a:p>
            <a:fld id="{C2F98C78-75B9-44DB-AB9A-BA5447EDA54C}" type="slidenum">
              <a:rPr lang="en-GB" smtClean="0"/>
              <a:pPr/>
              <a:t>64</a:t>
            </a:fld>
            <a:endParaRPr lang="en-GB"/>
          </a:p>
        </p:txBody>
      </p:sp>
    </p:spTree>
    <p:extLst>
      <p:ext uri="{BB962C8B-B14F-4D97-AF65-F5344CB8AC3E}">
        <p14:creationId xmlns:p14="http://schemas.microsoft.com/office/powerpoint/2010/main" val="40582755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908720"/>
            <a:ext cx="8686800" cy="1143000"/>
          </a:xfrm>
        </p:spPr>
        <p:txBody>
          <a:bodyPr>
            <a:normAutofit fontScale="90000"/>
          </a:bodyPr>
          <a:lstStyle/>
          <a:p>
            <a:pPr marL="0" indent="0" algn="l"/>
            <a:r>
              <a:rPr lang="en-US" sz="3200" dirty="0"/>
              <a:t>7</a:t>
            </a:r>
            <a:r>
              <a:rPr lang="en-US" sz="3200"/>
              <a:t>. </a:t>
            </a:r>
            <a:br>
              <a:rPr lang="en-US" sz="3200"/>
            </a:br>
            <a:r>
              <a:rPr lang="en-GB" sz="3200"/>
              <a:t>List these three </a:t>
            </a:r>
            <a:r>
              <a:rPr lang="en-GB" sz="3200" dirty="0"/>
              <a:t>places in the order </a:t>
            </a:r>
            <a:br>
              <a:rPr lang="en-GB" sz="3200"/>
            </a:br>
            <a:r>
              <a:rPr lang="en-GB" sz="3200"/>
              <a:t>of </a:t>
            </a:r>
            <a:r>
              <a:rPr lang="en-GB" sz="3200" dirty="0"/>
              <a:t>most northerly, most easterly and most </a:t>
            </a:r>
            <a:r>
              <a:rPr lang="en-GB" sz="3200"/>
              <a:t>westerly.</a:t>
            </a:r>
            <a:br>
              <a:rPr lang="en-GB" sz="3200"/>
            </a:br>
            <a:r>
              <a:rPr lang="en-GB" sz="3200" i="1"/>
              <a:t>Rhestrwch y tri lle hyn yn nhrefn y mwyaf gogleddol, mwyaf dwyreiniol a mwyaf gorllewinol. </a:t>
            </a:r>
            <a:br>
              <a:rPr lang="en-GB" sz="3200" b="1"/>
            </a:br>
            <a:endParaRPr lang="en-GB" sz="3200" b="1" dirty="0"/>
          </a:p>
        </p:txBody>
      </p:sp>
      <p:sp>
        <p:nvSpPr>
          <p:cNvPr id="3" name="Content Placeholder 2"/>
          <p:cNvSpPr>
            <a:spLocks noGrp="1"/>
          </p:cNvSpPr>
          <p:nvPr>
            <p:ph idx="1"/>
          </p:nvPr>
        </p:nvSpPr>
        <p:spPr>
          <a:xfrm>
            <a:off x="415026" y="2492896"/>
            <a:ext cx="5338936" cy="2836912"/>
          </a:xfrm>
        </p:spPr>
        <p:txBody>
          <a:bodyPr>
            <a:normAutofit fontScale="92500" lnSpcReduction="10000"/>
          </a:bodyPr>
          <a:lstStyle/>
          <a:p>
            <a:pPr marL="514350" indent="-514350">
              <a:lnSpc>
                <a:spcPct val="150000"/>
              </a:lnSpc>
              <a:buNone/>
            </a:pPr>
            <a:r>
              <a:rPr lang="en-GB" b="1" dirty="0">
                <a:solidFill>
                  <a:srgbClr val="FF0000"/>
                </a:solidFill>
              </a:rPr>
              <a:t>A   Chepstow/</a:t>
            </a:r>
            <a:r>
              <a:rPr lang="en-GB" b="1" dirty="0" err="1">
                <a:solidFill>
                  <a:srgbClr val="FF0000"/>
                </a:solidFill>
              </a:rPr>
              <a:t>Cas-gwent</a:t>
            </a:r>
            <a:r>
              <a:rPr lang="en-GB" b="1" dirty="0">
                <a:solidFill>
                  <a:srgbClr val="FF0000"/>
                </a:solidFill>
              </a:rPr>
              <a:t> (51⁰N, 2⁰W)</a:t>
            </a:r>
          </a:p>
          <a:p>
            <a:pPr marL="514350" indent="-514350">
              <a:lnSpc>
                <a:spcPct val="150000"/>
              </a:lnSpc>
              <a:buNone/>
            </a:pPr>
            <a:r>
              <a:rPr lang="en-GB" b="1" dirty="0">
                <a:solidFill>
                  <a:srgbClr val="FF0000"/>
                </a:solidFill>
              </a:rPr>
              <a:t>B   </a:t>
            </a:r>
            <a:r>
              <a:rPr lang="en-GB" b="1" dirty="0" err="1">
                <a:solidFill>
                  <a:srgbClr val="FF0000"/>
                </a:solidFill>
              </a:rPr>
              <a:t>Treginnis</a:t>
            </a:r>
            <a:r>
              <a:rPr lang="en-GB" b="1" dirty="0">
                <a:solidFill>
                  <a:srgbClr val="FF0000"/>
                </a:solidFill>
              </a:rPr>
              <a:t> (51⁰N, 5⁰W) </a:t>
            </a:r>
          </a:p>
          <a:p>
            <a:pPr marL="514350" indent="-514350">
              <a:lnSpc>
                <a:spcPct val="150000"/>
              </a:lnSpc>
              <a:buNone/>
            </a:pPr>
            <a:r>
              <a:rPr lang="en-GB" b="1" dirty="0">
                <a:solidFill>
                  <a:srgbClr val="FF0000"/>
                </a:solidFill>
              </a:rPr>
              <a:t>C   </a:t>
            </a:r>
            <a:r>
              <a:rPr lang="en-GB" b="1" dirty="0" err="1">
                <a:solidFill>
                  <a:srgbClr val="FF0000"/>
                </a:solidFill>
              </a:rPr>
              <a:t>Talacre</a:t>
            </a:r>
            <a:r>
              <a:rPr lang="en-GB" b="1" dirty="0">
                <a:solidFill>
                  <a:srgbClr val="FF0000"/>
                </a:solidFill>
              </a:rPr>
              <a:t> (53⁰N, 3⁰W)</a:t>
            </a:r>
          </a:p>
          <a:p>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65930" y="2492896"/>
            <a:ext cx="3024336"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90662"/>
            <a:ext cx="8229600" cy="922114"/>
          </a:xfrm>
        </p:spPr>
        <p:txBody>
          <a:bodyPr>
            <a:noAutofit/>
          </a:bodyPr>
          <a:lstStyle/>
          <a:p>
            <a:pPr algn="l"/>
            <a:r>
              <a:rPr lang="en-US" sz="3200" dirty="0"/>
              <a:t>8</a:t>
            </a:r>
            <a:r>
              <a:rPr lang="en-US" sz="3200"/>
              <a:t>.  </a:t>
            </a:r>
            <a:br>
              <a:rPr lang="en-US" sz="3200"/>
            </a:br>
            <a:r>
              <a:rPr lang="en-US" sz="3200"/>
              <a:t>Where </a:t>
            </a:r>
            <a:r>
              <a:rPr lang="en-US" sz="3200" dirty="0"/>
              <a:t>is the longest high street in </a:t>
            </a:r>
            <a:r>
              <a:rPr lang="en-US" sz="3200"/>
              <a:t>Wales?</a:t>
            </a:r>
            <a:br>
              <a:rPr lang="en-US" sz="3200"/>
            </a:br>
            <a:r>
              <a:rPr lang="en-US" sz="3200" i="1"/>
              <a:t>Ble mae stryd fawr hiraf Cymru? </a:t>
            </a:r>
            <a:endParaRPr lang="en-US" sz="3200" i="1" dirty="0"/>
          </a:p>
        </p:txBody>
      </p:sp>
      <p:sp>
        <p:nvSpPr>
          <p:cNvPr id="3" name="Content Placeholder 2"/>
          <p:cNvSpPr>
            <a:spLocks noGrp="1"/>
          </p:cNvSpPr>
          <p:nvPr>
            <p:ph idx="1"/>
          </p:nvPr>
        </p:nvSpPr>
        <p:spPr>
          <a:xfrm>
            <a:off x="2053244" y="3573016"/>
            <a:ext cx="5472608" cy="2476872"/>
          </a:xfrm>
        </p:spPr>
        <p:txBody>
          <a:bodyPr/>
          <a:lstStyle/>
          <a:p>
            <a:pPr>
              <a:buNone/>
            </a:pPr>
            <a:r>
              <a:rPr lang="en-US" b="1" dirty="0">
                <a:solidFill>
                  <a:srgbClr val="FF0000"/>
                </a:solidFill>
              </a:rPr>
              <a:t>A   </a:t>
            </a:r>
            <a:r>
              <a:rPr lang="en-US" b="1" dirty="0" err="1">
                <a:solidFill>
                  <a:srgbClr val="FF0000"/>
                </a:solidFill>
              </a:rPr>
              <a:t>Wrexham</a:t>
            </a:r>
            <a:r>
              <a:rPr lang="en-US" b="1" dirty="0">
                <a:solidFill>
                  <a:srgbClr val="FF0000"/>
                </a:solidFill>
              </a:rPr>
              <a:t>  /  </a:t>
            </a:r>
            <a:r>
              <a:rPr lang="en-US" b="1" dirty="0" err="1">
                <a:solidFill>
                  <a:srgbClr val="FF0000"/>
                </a:solidFill>
              </a:rPr>
              <a:t>Wrecsam</a:t>
            </a:r>
            <a:endParaRPr lang="en-US" b="1" dirty="0">
              <a:solidFill>
                <a:srgbClr val="FF0000"/>
              </a:solidFill>
            </a:endParaRPr>
          </a:p>
          <a:p>
            <a:pPr>
              <a:buNone/>
            </a:pPr>
            <a:r>
              <a:rPr lang="en-US" b="1" dirty="0">
                <a:solidFill>
                  <a:srgbClr val="FF0000"/>
                </a:solidFill>
              </a:rPr>
              <a:t>B   Cardiff   /   </a:t>
            </a:r>
            <a:r>
              <a:rPr lang="en-US" b="1" dirty="0" err="1">
                <a:solidFill>
                  <a:srgbClr val="FF0000"/>
                </a:solidFill>
              </a:rPr>
              <a:t>Caerdydd</a:t>
            </a:r>
            <a:endParaRPr lang="en-US" b="1" dirty="0">
              <a:solidFill>
                <a:srgbClr val="FF0000"/>
              </a:solidFill>
            </a:endParaRPr>
          </a:p>
          <a:p>
            <a:pPr>
              <a:buNone/>
            </a:pPr>
            <a:r>
              <a:rPr lang="en-US" b="1" dirty="0">
                <a:solidFill>
                  <a:srgbClr val="FF0000"/>
                </a:solidFill>
              </a:rPr>
              <a:t>C   Bangor   /   Bangor </a:t>
            </a:r>
          </a:p>
          <a:p>
            <a:pPr lvl="0">
              <a:buNone/>
            </a:pPr>
            <a:r>
              <a:rPr lang="en-US" b="1" dirty="0">
                <a:solidFill>
                  <a:srgbClr val="FF0000"/>
                </a:solidFill>
              </a:rPr>
              <a:t>D  Swansea   /  </a:t>
            </a:r>
            <a:r>
              <a:rPr lang="en-US" b="1" dirty="0" err="1">
                <a:solidFill>
                  <a:srgbClr val="FF0000"/>
                </a:solidFill>
              </a:rPr>
              <a:t>Abertawe</a:t>
            </a:r>
            <a:endParaRPr lang="en-US" b="1" dirty="0">
              <a:solidFill>
                <a:srgbClr val="FF0000"/>
              </a:solidFill>
            </a:endParaRPr>
          </a:p>
          <a:p>
            <a:pPr>
              <a:buNone/>
            </a:pPr>
            <a:endParaRPr lang="en-US" b="1" dirty="0">
              <a:solidFill>
                <a:srgbClr val="FF0000"/>
              </a:solidFill>
            </a:endParaRPr>
          </a:p>
        </p:txBody>
      </p:sp>
      <p:pic>
        <p:nvPicPr>
          <p:cNvPr id="95235" name="Picture 3"/>
          <p:cNvPicPr>
            <a:picLocks noChangeAspect="1" noChangeArrowheads="1"/>
          </p:cNvPicPr>
          <p:nvPr/>
        </p:nvPicPr>
        <p:blipFill>
          <a:blip r:embed="rId3" cstate="print"/>
          <a:srcRect/>
          <a:stretch>
            <a:fillRect/>
          </a:stretch>
        </p:blipFill>
        <p:spPr bwMode="auto">
          <a:xfrm>
            <a:off x="1618145" y="1830633"/>
            <a:ext cx="5907707" cy="1512168"/>
          </a:xfrm>
          <a:prstGeom prst="rect">
            <a:avLst/>
          </a:prstGeom>
          <a:noFill/>
          <a:ln w="9525">
            <a:noFill/>
            <a:miter lim="800000"/>
            <a:headEnd/>
            <a:tailEnd/>
          </a:ln>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DBA86F-53B9-8B3C-A4B1-04FAADBA1612}"/>
              </a:ext>
            </a:extLst>
          </p:cNvPr>
          <p:cNvPicPr>
            <a:picLocks noChangeAspect="1"/>
          </p:cNvPicPr>
          <p:nvPr/>
        </p:nvPicPr>
        <p:blipFill>
          <a:blip r:embed="rId3" cstate="print"/>
          <a:stretch>
            <a:fillRect/>
          </a:stretch>
        </p:blipFill>
        <p:spPr>
          <a:xfrm>
            <a:off x="899592" y="332656"/>
            <a:ext cx="6930405" cy="6048672"/>
          </a:xfrm>
          <a:prstGeom prst="rect">
            <a:avLst/>
          </a:prstGeom>
        </p:spPr>
      </p:pic>
      <p:sp>
        <p:nvSpPr>
          <p:cNvPr id="5" name="TextBox 4">
            <a:extLst>
              <a:ext uri="{FF2B5EF4-FFF2-40B4-BE49-F238E27FC236}">
                <a16:creationId xmlns:a16="http://schemas.microsoft.com/office/drawing/2014/main" id="{920A9586-62FF-8D8F-B6C8-64B514917D82}"/>
              </a:ext>
            </a:extLst>
          </p:cNvPr>
          <p:cNvSpPr txBox="1"/>
          <p:nvPr/>
        </p:nvSpPr>
        <p:spPr>
          <a:xfrm>
            <a:off x="251520" y="1916832"/>
            <a:ext cx="8327672" cy="3908762"/>
          </a:xfrm>
          <a:prstGeom prst="rect">
            <a:avLst/>
          </a:prstGeom>
          <a:solidFill>
            <a:schemeClr val="bg1"/>
          </a:solidFill>
        </p:spPr>
        <p:txBody>
          <a:bodyPr wrap="square" rtlCol="0">
            <a:spAutoFit/>
          </a:bodyPr>
          <a:lstStyle/>
          <a:p>
            <a:pPr algn="ctr"/>
            <a:r>
              <a:rPr lang="en-GB" sz="4400" b="1" dirty="0"/>
              <a:t>Round 8  Wales in the News!</a:t>
            </a:r>
          </a:p>
          <a:p>
            <a:pPr algn="ctr"/>
            <a:r>
              <a:rPr lang="en-GB" sz="4000" dirty="0"/>
              <a:t>Complete the headlines…</a:t>
            </a:r>
          </a:p>
          <a:p>
            <a:pPr algn="ctr"/>
            <a:endParaRPr lang="en-GB" sz="4000" dirty="0"/>
          </a:p>
          <a:p>
            <a:pPr algn="ctr"/>
            <a:endParaRPr lang="en-GB" sz="4000" dirty="0"/>
          </a:p>
          <a:p>
            <a:pPr lvl="0" algn="ctr"/>
            <a:r>
              <a:rPr lang="en-GB" sz="4400" b="1" dirty="0" err="1"/>
              <a:t>Rownd</a:t>
            </a:r>
            <a:r>
              <a:rPr lang="en-GB" sz="4400" b="1" dirty="0"/>
              <a:t> 8   </a:t>
            </a:r>
            <a:r>
              <a:rPr lang="cy-GB" sz="4400" b="1" dirty="0"/>
              <a:t>Cymru yn y newyddion</a:t>
            </a:r>
          </a:p>
          <a:p>
            <a:pPr lvl="0" algn="ctr"/>
            <a:r>
              <a:rPr lang="cy-GB" sz="4000" dirty="0">
                <a:solidFill>
                  <a:srgbClr val="1F1F1F"/>
                </a:solidFill>
                <a:latin typeface="inherit"/>
                <a:cs typeface="Arial" pitchFamily="34" charset="0"/>
              </a:rPr>
              <a:t>Cwblhewch y penawdau</a:t>
            </a:r>
            <a:endParaRPr lang="en-GB" sz="4000" dirty="0"/>
          </a:p>
        </p:txBody>
      </p:sp>
    </p:spTree>
    <p:extLst>
      <p:ext uri="{BB962C8B-B14F-4D97-AF65-F5344CB8AC3E}">
        <p14:creationId xmlns:p14="http://schemas.microsoft.com/office/powerpoint/2010/main" val="10947089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base"/>
            <a:br>
              <a:rPr lang="en-US" dirty="0"/>
            </a:br>
            <a:br>
              <a:rPr lang="en-US" dirty="0"/>
            </a:br>
            <a:r>
              <a:rPr lang="en-US" dirty="0"/>
              <a:t>1. </a:t>
            </a:r>
            <a:r>
              <a:rPr lang="en-US" sz="4000" dirty="0"/>
              <a:t>Tata Steel ending union talks over 2,800 jobs in a heavy industry</a:t>
            </a:r>
            <a:br>
              <a:rPr lang="en-US" dirty="0"/>
            </a:br>
            <a:br>
              <a:rPr lang="en-US" dirty="0"/>
            </a:br>
            <a:endParaRPr lang="en-US" dirty="0"/>
          </a:p>
        </p:txBody>
      </p:sp>
      <p:sp>
        <p:nvSpPr>
          <p:cNvPr id="3" name="TextBox 2"/>
          <p:cNvSpPr txBox="1"/>
          <p:nvPr/>
        </p:nvSpPr>
        <p:spPr>
          <a:xfrm>
            <a:off x="1043608" y="404664"/>
            <a:ext cx="1872208" cy="369332"/>
          </a:xfrm>
          <a:prstGeom prst="rect">
            <a:avLst/>
          </a:prstGeom>
          <a:solidFill>
            <a:schemeClr val="tx1"/>
          </a:solidFill>
        </p:spPr>
        <p:txBody>
          <a:bodyPr wrap="square" rtlCol="0">
            <a:spAutoFit/>
          </a:bodyPr>
          <a:lstStyle/>
          <a:p>
            <a:endParaRPr lang="en-US" dirty="0"/>
          </a:p>
        </p:txBody>
      </p:sp>
      <p:pic>
        <p:nvPicPr>
          <p:cNvPr id="147458" name="Picture 2" descr="A steelworker wearing a Save our Steel badge"/>
          <p:cNvPicPr>
            <a:picLocks noChangeAspect="1" noChangeArrowheads="1"/>
          </p:cNvPicPr>
          <p:nvPr/>
        </p:nvPicPr>
        <p:blipFill>
          <a:blip r:embed="rId2" cstate="print"/>
          <a:srcRect/>
          <a:stretch>
            <a:fillRect/>
          </a:stretch>
        </p:blipFill>
        <p:spPr bwMode="auto">
          <a:xfrm>
            <a:off x="1979712" y="1700808"/>
            <a:ext cx="5225679" cy="2939445"/>
          </a:xfrm>
          <a:prstGeom prst="rect">
            <a:avLst/>
          </a:prstGeom>
          <a:noFill/>
        </p:spPr>
      </p:pic>
      <p:sp>
        <p:nvSpPr>
          <p:cNvPr id="5" name="Oval 4">
            <a:extLst>
              <a:ext uri="{FF2B5EF4-FFF2-40B4-BE49-F238E27FC236}">
                <a16:creationId xmlns:a16="http://schemas.microsoft.com/office/drawing/2014/main" id="{CE669F76-E710-0DC8-877C-3A6076F1ED95}"/>
              </a:ext>
            </a:extLst>
          </p:cNvPr>
          <p:cNvSpPr/>
          <p:nvPr/>
        </p:nvSpPr>
        <p:spPr>
          <a:xfrm>
            <a:off x="2483768" y="2348880"/>
            <a:ext cx="4104456" cy="237626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C2513F5C-0DF3-4A0A-4F4D-2257F4624D3E}"/>
              </a:ext>
            </a:extLst>
          </p:cNvPr>
          <p:cNvPicPr>
            <a:picLocks noChangeAspect="1"/>
          </p:cNvPicPr>
          <p:nvPr/>
        </p:nvPicPr>
        <p:blipFill rotWithShape="1">
          <a:blip r:embed="rId2"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76907" y="325850"/>
            <a:ext cx="4696868" cy="1908239"/>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rot="21375128">
            <a:off x="467544" y="836712"/>
            <a:ext cx="3672408" cy="1143000"/>
          </a:xfrm>
        </p:spPr>
        <p:txBody>
          <a:bodyPr>
            <a:noAutofit/>
          </a:bodyPr>
          <a:lstStyle/>
          <a:p>
            <a:pPr algn="l"/>
            <a:r>
              <a:rPr lang="en-US" sz="3200" dirty="0"/>
              <a:t>2. Welsh congestion as traffic slows to     </a:t>
            </a:r>
            <a:br>
              <a:rPr lang="en-US" sz="3200" dirty="0"/>
            </a:br>
            <a:r>
              <a:rPr lang="en-US" sz="3200" dirty="0"/>
              <a:t>    20mph</a:t>
            </a:r>
          </a:p>
        </p:txBody>
      </p:sp>
      <p:sp>
        <p:nvSpPr>
          <p:cNvPr id="3" name="TextBox 2"/>
          <p:cNvSpPr txBox="1"/>
          <p:nvPr/>
        </p:nvSpPr>
        <p:spPr>
          <a:xfrm>
            <a:off x="683568" y="1772816"/>
            <a:ext cx="1368152" cy="369332"/>
          </a:xfrm>
          <a:prstGeom prst="rect">
            <a:avLst/>
          </a:prstGeom>
          <a:solidFill>
            <a:schemeClr val="tx1"/>
          </a:solidFill>
        </p:spPr>
        <p:txBody>
          <a:bodyPr wrap="square" rtlCol="0">
            <a:spAutoFit/>
          </a:bodyPr>
          <a:lstStyle/>
          <a:p>
            <a:endParaRPr lang="en-US" dirty="0"/>
          </a:p>
        </p:txBody>
      </p:sp>
      <p:pic>
        <p:nvPicPr>
          <p:cNvPr id="153602" name="Picture 2" descr="20mph sign in street"/>
          <p:cNvPicPr>
            <a:picLocks noChangeAspect="1" noChangeArrowheads="1"/>
          </p:cNvPicPr>
          <p:nvPr/>
        </p:nvPicPr>
        <p:blipFill>
          <a:blip r:embed="rId3" cstate="print"/>
          <a:srcRect/>
          <a:stretch>
            <a:fillRect/>
          </a:stretch>
        </p:blipFill>
        <p:spPr bwMode="auto">
          <a:xfrm>
            <a:off x="2771800" y="1700808"/>
            <a:ext cx="5248581" cy="2952328"/>
          </a:xfrm>
          <a:prstGeom prst="rect">
            <a:avLst/>
          </a:prstGeom>
          <a:noFill/>
        </p:spPr>
      </p:pic>
      <p:sp>
        <p:nvSpPr>
          <p:cNvPr id="5" name="Oval 4">
            <a:extLst>
              <a:ext uri="{FF2B5EF4-FFF2-40B4-BE49-F238E27FC236}">
                <a16:creationId xmlns:a16="http://schemas.microsoft.com/office/drawing/2014/main" id="{CE669F76-E710-0DC8-877C-3A6076F1ED95}"/>
              </a:ext>
            </a:extLst>
          </p:cNvPr>
          <p:cNvSpPr/>
          <p:nvPr/>
        </p:nvSpPr>
        <p:spPr>
          <a:xfrm>
            <a:off x="4283968" y="1412776"/>
            <a:ext cx="3240360" cy="223224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7544" y="404664"/>
            <a:ext cx="8229600" cy="792088"/>
          </a:xfrm>
        </p:spPr>
        <p:txBody>
          <a:bodyPr>
            <a:normAutofit/>
          </a:bodyPr>
          <a:lstStyle/>
          <a:p>
            <a:pPr algn="l"/>
            <a:r>
              <a:rPr lang="en-US" sz="3200" b="1" dirty="0"/>
              <a:t>4. Which </a:t>
            </a:r>
            <a:r>
              <a:rPr lang="en-US" sz="3200" b="1"/>
              <a:t>mountain? / Pa fynydd?</a:t>
            </a:r>
            <a:endParaRPr lang="en-US" sz="3200" b="1" dirty="0"/>
          </a:p>
        </p:txBody>
      </p:sp>
      <p:pic>
        <p:nvPicPr>
          <p:cNvPr id="4" name="Picture 3"/>
          <p:cNvPicPr>
            <a:picLocks noChangeAspect="1"/>
          </p:cNvPicPr>
          <p:nvPr/>
        </p:nvPicPr>
        <p:blipFill>
          <a:blip r:embed="rId3" cstate="print"/>
          <a:stretch>
            <a:fillRect/>
          </a:stretch>
        </p:blipFill>
        <p:spPr>
          <a:xfrm>
            <a:off x="917720" y="1628800"/>
            <a:ext cx="7308560" cy="4248472"/>
          </a:xfrm>
          <a:prstGeom prst="rect">
            <a:avLst/>
          </a:prstGeom>
        </p:spPr>
      </p:pic>
    </p:spTree>
    <p:extLst>
      <p:ext uri="{BB962C8B-B14F-4D97-AF65-F5344CB8AC3E}">
        <p14:creationId xmlns:p14="http://schemas.microsoft.com/office/powerpoint/2010/main" val="14906631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E01961-4C7C-175A-6898-2B24427F9684}"/>
              </a:ext>
            </a:extLst>
          </p:cNvPr>
          <p:cNvPicPr>
            <a:picLocks noChangeAspect="1"/>
          </p:cNvPicPr>
          <p:nvPr/>
        </p:nvPicPr>
        <p:blipFill>
          <a:blip r:embed="rId3" cstate="print"/>
          <a:stretch>
            <a:fillRect/>
          </a:stretch>
        </p:blipFill>
        <p:spPr>
          <a:xfrm>
            <a:off x="3074670" y="0"/>
            <a:ext cx="6858000" cy="6858000"/>
          </a:xfrm>
          <a:prstGeom prst="rect">
            <a:avLst/>
          </a:prstGeom>
        </p:spPr>
      </p:pic>
      <p:sp>
        <p:nvSpPr>
          <p:cNvPr id="7" name="Oval 6">
            <a:extLst>
              <a:ext uri="{FF2B5EF4-FFF2-40B4-BE49-F238E27FC236}">
                <a16:creationId xmlns:a16="http://schemas.microsoft.com/office/drawing/2014/main" id="{79DFB0F7-4CE3-D7FC-C750-70AB47A52C72}"/>
              </a:ext>
            </a:extLst>
          </p:cNvPr>
          <p:cNvSpPr/>
          <p:nvPr/>
        </p:nvSpPr>
        <p:spPr>
          <a:xfrm>
            <a:off x="2944210" y="2869324"/>
            <a:ext cx="7165427" cy="36103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text&#10;&#10;Description automatically generated">
            <a:extLst>
              <a:ext uri="{FF2B5EF4-FFF2-40B4-BE49-F238E27FC236}">
                <a16:creationId xmlns:a16="http://schemas.microsoft.com/office/drawing/2014/main" id="{C2513F5C-0DF3-4A0A-4F4D-2257F4624D3E}"/>
              </a:ext>
            </a:extLst>
          </p:cNvPr>
          <p:cNvPicPr>
            <a:picLocks noChangeAspect="1"/>
          </p:cNvPicPr>
          <p:nvPr/>
        </p:nvPicPr>
        <p:blipFill rotWithShape="1">
          <a:blip r:embed="rId4"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16946" y="629241"/>
            <a:ext cx="4696868" cy="1908239"/>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2772EAB2-6F93-B0F0-09B4-B0D693F917C1}"/>
              </a:ext>
            </a:extLst>
          </p:cNvPr>
          <p:cNvSpPr txBox="1"/>
          <p:nvPr/>
        </p:nvSpPr>
        <p:spPr>
          <a:xfrm>
            <a:off x="251520" y="548680"/>
            <a:ext cx="3998920" cy="2246769"/>
          </a:xfrm>
          <a:prstGeom prst="rect">
            <a:avLst/>
          </a:prstGeom>
          <a:noFill/>
        </p:spPr>
        <p:txBody>
          <a:bodyPr wrap="square">
            <a:spAutoFit/>
          </a:bodyPr>
          <a:lstStyle/>
          <a:p>
            <a:pPr fontAlgn="base"/>
            <a:r>
              <a:rPr lang="en-GB" sz="2800" dirty="0"/>
              <a:t>3. Council won't fence off Llandudno's wild </a:t>
            </a:r>
            <a:r>
              <a:rPr lang="en-GB" sz="2800" dirty="0">
                <a:highlight>
                  <a:srgbClr val="000000"/>
                </a:highlight>
              </a:rPr>
              <a:t>goats </a:t>
            </a:r>
            <a:r>
              <a:rPr lang="en-GB" sz="2800" dirty="0"/>
              <a:t>as report details previous brutal plan</a:t>
            </a:r>
          </a:p>
          <a:p>
            <a:pPr fontAlgn="base"/>
            <a:endParaRPr lang="en-GB" sz="2800" b="1" i="0" dirty="0">
              <a:effectLst/>
              <a:latin typeface="Open Sans" panose="020B0606030504020204" pitchFamily="34" charset="0"/>
            </a:endParaRPr>
          </a:p>
        </p:txBody>
      </p:sp>
    </p:spTree>
    <p:extLst>
      <p:ext uri="{BB962C8B-B14F-4D97-AF65-F5344CB8AC3E}">
        <p14:creationId xmlns:p14="http://schemas.microsoft.com/office/powerpoint/2010/main" val="42805444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BA5E2F-BD43-F0AE-13CA-9E84F1366B57}"/>
              </a:ext>
            </a:extLst>
          </p:cNvPr>
          <p:cNvPicPr>
            <a:picLocks noChangeAspect="1"/>
          </p:cNvPicPr>
          <p:nvPr/>
        </p:nvPicPr>
        <p:blipFill>
          <a:blip r:embed="rId2" cstate="print"/>
          <a:stretch>
            <a:fillRect/>
          </a:stretch>
        </p:blipFill>
        <p:spPr>
          <a:xfrm>
            <a:off x="4240530" y="254277"/>
            <a:ext cx="5856963" cy="5856963"/>
          </a:xfrm>
          <a:prstGeom prst="rect">
            <a:avLst/>
          </a:prstGeom>
        </p:spPr>
      </p:pic>
      <p:sp>
        <p:nvSpPr>
          <p:cNvPr id="7" name="Oval 6">
            <a:extLst>
              <a:ext uri="{FF2B5EF4-FFF2-40B4-BE49-F238E27FC236}">
                <a16:creationId xmlns:a16="http://schemas.microsoft.com/office/drawing/2014/main" id="{3144114A-0A95-ABDB-BABF-01B474FDECAB}"/>
              </a:ext>
            </a:extLst>
          </p:cNvPr>
          <p:cNvSpPr/>
          <p:nvPr/>
        </p:nvSpPr>
        <p:spPr>
          <a:xfrm>
            <a:off x="5851566" y="1318161"/>
            <a:ext cx="525483" cy="59867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picture containing text&#10;&#10;Description automatically generated">
            <a:extLst>
              <a:ext uri="{FF2B5EF4-FFF2-40B4-BE49-F238E27FC236}">
                <a16:creationId xmlns:a16="http://schemas.microsoft.com/office/drawing/2014/main" id="{9BD0BA32-0FA8-02FF-5971-2627448F45FC}"/>
              </a:ext>
            </a:extLst>
          </p:cNvPr>
          <p:cNvPicPr>
            <a:picLocks noChangeAspect="1"/>
          </p:cNvPicPr>
          <p:nvPr/>
        </p:nvPicPr>
        <p:blipFill rotWithShape="1">
          <a:blip r:embed="rId3"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5464" y="534546"/>
            <a:ext cx="4696868" cy="1908239"/>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18D74B78-F9AA-DBD3-827A-2E84C4F627E7}"/>
              </a:ext>
            </a:extLst>
          </p:cNvPr>
          <p:cNvSpPr txBox="1"/>
          <p:nvPr/>
        </p:nvSpPr>
        <p:spPr>
          <a:xfrm>
            <a:off x="376011" y="1115496"/>
            <a:ext cx="4195989" cy="1815882"/>
          </a:xfrm>
          <a:prstGeom prst="rect">
            <a:avLst/>
          </a:prstGeom>
          <a:noFill/>
        </p:spPr>
        <p:txBody>
          <a:bodyPr wrap="square">
            <a:spAutoFit/>
          </a:bodyPr>
          <a:lstStyle/>
          <a:p>
            <a:pPr fontAlgn="base"/>
            <a:r>
              <a:rPr lang="en-GB" sz="2800" dirty="0"/>
              <a:t>4. </a:t>
            </a:r>
            <a:r>
              <a:rPr lang="en-GB" sz="2800" dirty="0">
                <a:highlight>
                  <a:srgbClr val="000000"/>
                </a:highlight>
              </a:rPr>
              <a:t>Johnny Depp </a:t>
            </a:r>
            <a:r>
              <a:rPr lang="en-GB" sz="2800" dirty="0"/>
              <a:t>dropping by to visit Dylan Thomas' house in Swansea</a:t>
            </a:r>
          </a:p>
          <a:p>
            <a:pPr algn="l" fontAlgn="base"/>
            <a:endParaRPr lang="en-GB" sz="2800" b="1" i="0" dirty="0">
              <a:effectLst/>
              <a:latin typeface="Open Sans" panose="020B0606030504020204" pitchFamily="34" charset="0"/>
            </a:endParaRPr>
          </a:p>
        </p:txBody>
      </p:sp>
    </p:spTree>
    <p:extLst>
      <p:ext uri="{BB962C8B-B14F-4D97-AF65-F5344CB8AC3E}">
        <p14:creationId xmlns:p14="http://schemas.microsoft.com/office/powerpoint/2010/main" val="30513375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600" dirty="0"/>
              <a:t>5. Controversy over reclamation of UK’s </a:t>
            </a:r>
            <a:br>
              <a:rPr lang="en-US" sz="3600" dirty="0"/>
            </a:br>
            <a:r>
              <a:rPr lang="en-US" sz="3600" dirty="0"/>
              <a:t>     largest open cast coal mine  </a:t>
            </a:r>
          </a:p>
        </p:txBody>
      </p:sp>
      <p:pic>
        <p:nvPicPr>
          <p:cNvPr id="160772" name="Picture 4" descr="Water in the mining void at Ffos-y-Fran"/>
          <p:cNvPicPr>
            <a:picLocks noChangeAspect="1" noChangeArrowheads="1"/>
          </p:cNvPicPr>
          <p:nvPr/>
        </p:nvPicPr>
        <p:blipFill>
          <a:blip r:embed="rId3" cstate="print"/>
          <a:srcRect/>
          <a:stretch>
            <a:fillRect/>
          </a:stretch>
        </p:blipFill>
        <p:spPr bwMode="auto">
          <a:xfrm>
            <a:off x="3851920" y="1628800"/>
            <a:ext cx="5119936" cy="2879965"/>
          </a:xfrm>
          <a:prstGeom prst="rect">
            <a:avLst/>
          </a:prstGeom>
          <a:noFill/>
        </p:spPr>
      </p:pic>
      <p:sp>
        <p:nvSpPr>
          <p:cNvPr id="8" name="TextBox 7"/>
          <p:cNvSpPr txBox="1"/>
          <p:nvPr/>
        </p:nvSpPr>
        <p:spPr>
          <a:xfrm>
            <a:off x="2411760" y="980728"/>
            <a:ext cx="3888432" cy="369332"/>
          </a:xfrm>
          <a:prstGeom prst="rect">
            <a:avLst/>
          </a:prstGeom>
          <a:solidFill>
            <a:schemeClr val="tx1"/>
          </a:solidFill>
        </p:spPr>
        <p:txBody>
          <a:bodyPr wrap="square" rtlCol="0">
            <a:spAutoFit/>
          </a:bodyPr>
          <a:lstStyle/>
          <a:p>
            <a:endParaRPr lang="en-US" dirty="0"/>
          </a:p>
        </p:txBody>
      </p:sp>
      <p:sp>
        <p:nvSpPr>
          <p:cNvPr id="9" name="Oval 8">
            <a:extLst>
              <a:ext uri="{FF2B5EF4-FFF2-40B4-BE49-F238E27FC236}">
                <a16:creationId xmlns:a16="http://schemas.microsoft.com/office/drawing/2014/main" id="{CE669F76-E710-0DC8-877C-3A6076F1ED95}"/>
              </a:ext>
            </a:extLst>
          </p:cNvPr>
          <p:cNvSpPr/>
          <p:nvPr/>
        </p:nvSpPr>
        <p:spPr>
          <a:xfrm>
            <a:off x="4932040" y="1484784"/>
            <a:ext cx="1440160" cy="79208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3F9B245D-D0CF-988F-77C0-F8CB45AE5305}"/>
              </a:ext>
            </a:extLst>
          </p:cNvPr>
          <p:cNvPicPr>
            <a:picLocks noChangeAspect="1"/>
          </p:cNvPicPr>
          <p:nvPr/>
        </p:nvPicPr>
        <p:blipFill rotWithShape="1">
          <a:blip r:embed="rId3"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55258" y="282574"/>
            <a:ext cx="4696868" cy="1908239"/>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0670EE82-7EA8-1E77-A4E2-3A2BF4F181B8}"/>
              </a:ext>
            </a:extLst>
          </p:cNvPr>
          <p:cNvSpPr txBox="1"/>
          <p:nvPr/>
        </p:nvSpPr>
        <p:spPr>
          <a:xfrm>
            <a:off x="266339" y="969574"/>
            <a:ext cx="4572000" cy="523220"/>
          </a:xfrm>
          <a:prstGeom prst="rect">
            <a:avLst/>
          </a:prstGeom>
          <a:noFill/>
        </p:spPr>
        <p:txBody>
          <a:bodyPr wrap="square">
            <a:spAutoFit/>
          </a:bodyPr>
          <a:lstStyle/>
          <a:p>
            <a:pPr algn="l" fontAlgn="base"/>
            <a:r>
              <a:rPr lang="en-GB" sz="2800" b="1" dirty="0">
                <a:latin typeface="Open Sans" panose="020B0606030504020204" pitchFamily="34" charset="0"/>
              </a:rPr>
              <a:t>6.</a:t>
            </a:r>
            <a:r>
              <a:rPr lang="en-GB" sz="2800" b="1" dirty="0">
                <a:highlight>
                  <a:srgbClr val="000000"/>
                </a:highlight>
                <a:latin typeface="Open Sans" panose="020B0606030504020204" pitchFamily="34" charset="0"/>
              </a:rPr>
              <a:t> </a:t>
            </a:r>
            <a:r>
              <a:rPr lang="en-GB" sz="2800" b="1" i="0" dirty="0">
                <a:effectLst/>
                <a:highlight>
                  <a:srgbClr val="000000"/>
                </a:highlight>
                <a:latin typeface="Open Sans" panose="020B0606030504020204" pitchFamily="34" charset="0"/>
              </a:rPr>
              <a:t>Pigs</a:t>
            </a:r>
            <a:r>
              <a:rPr lang="en-GB" sz="2800" b="1" i="0" dirty="0">
                <a:effectLst/>
                <a:latin typeface="Open Sans" panose="020B0606030504020204" pitchFamily="34" charset="0"/>
              </a:rPr>
              <a:t> trashing a village</a:t>
            </a:r>
          </a:p>
        </p:txBody>
      </p:sp>
      <p:pic>
        <p:nvPicPr>
          <p:cNvPr id="11" name="Picture 10">
            <a:extLst>
              <a:ext uri="{FF2B5EF4-FFF2-40B4-BE49-F238E27FC236}">
                <a16:creationId xmlns:a16="http://schemas.microsoft.com/office/drawing/2014/main" id="{FBF618B2-06EA-695D-DAE8-201C9DCB7748}"/>
              </a:ext>
            </a:extLst>
          </p:cNvPr>
          <p:cNvPicPr>
            <a:picLocks noChangeAspect="1"/>
          </p:cNvPicPr>
          <p:nvPr/>
        </p:nvPicPr>
        <p:blipFill>
          <a:blip r:embed="rId4" cstate="print"/>
          <a:stretch>
            <a:fillRect/>
          </a:stretch>
        </p:blipFill>
        <p:spPr>
          <a:xfrm>
            <a:off x="5253963" y="0"/>
            <a:ext cx="3320010" cy="6858000"/>
          </a:xfrm>
          <a:prstGeom prst="rect">
            <a:avLst/>
          </a:prstGeom>
        </p:spPr>
      </p:pic>
      <p:sp>
        <p:nvSpPr>
          <p:cNvPr id="12" name="Oval 11">
            <a:extLst>
              <a:ext uri="{FF2B5EF4-FFF2-40B4-BE49-F238E27FC236}">
                <a16:creationId xmlns:a16="http://schemas.microsoft.com/office/drawing/2014/main" id="{CE669F76-E710-0DC8-877C-3A6076F1ED95}"/>
              </a:ext>
            </a:extLst>
          </p:cNvPr>
          <p:cNvSpPr/>
          <p:nvPr/>
        </p:nvSpPr>
        <p:spPr>
          <a:xfrm>
            <a:off x="5580112" y="1916832"/>
            <a:ext cx="1424196" cy="122413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1DD56CEE-7CBE-6E30-5C9C-EC65DA71646B}"/>
              </a:ext>
            </a:extLst>
          </p:cNvPr>
          <p:cNvSpPr/>
          <p:nvPr/>
        </p:nvSpPr>
        <p:spPr>
          <a:xfrm>
            <a:off x="7596336" y="1844824"/>
            <a:ext cx="1018456" cy="10081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89DBB7CB-51E6-5C10-A6FB-B96206E0EF2E}"/>
              </a:ext>
            </a:extLst>
          </p:cNvPr>
          <p:cNvSpPr/>
          <p:nvPr/>
        </p:nvSpPr>
        <p:spPr>
          <a:xfrm>
            <a:off x="6156176" y="3068960"/>
            <a:ext cx="2843808" cy="29523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25969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3F9B245D-D0CF-988F-77C0-F8CB45AE5305}"/>
              </a:ext>
            </a:extLst>
          </p:cNvPr>
          <p:cNvPicPr>
            <a:picLocks noChangeAspect="1"/>
          </p:cNvPicPr>
          <p:nvPr/>
        </p:nvPicPr>
        <p:blipFill rotWithShape="1">
          <a:blip r:embed="rId3"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51873" y="208147"/>
            <a:ext cx="6336866" cy="1908239"/>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rot="21296569">
            <a:off x="435963" y="627775"/>
            <a:ext cx="5112568" cy="1143000"/>
          </a:xfrm>
        </p:spPr>
        <p:txBody>
          <a:bodyPr>
            <a:noAutofit/>
          </a:bodyPr>
          <a:lstStyle/>
          <a:p>
            <a:pPr algn="l"/>
            <a:r>
              <a:rPr lang="en-US" sz="3200" dirty="0"/>
              <a:t>7. Two beaches in Wales have </a:t>
            </a:r>
            <a:br>
              <a:rPr lang="en-US" sz="3200" dirty="0"/>
            </a:br>
            <a:r>
              <a:rPr lang="en-US" sz="3200" dirty="0"/>
              <a:t>    bathing water quality </a:t>
            </a:r>
            <a:br>
              <a:rPr lang="en-US" sz="3200" dirty="0"/>
            </a:br>
            <a:r>
              <a:rPr lang="en-US" sz="3200" dirty="0"/>
              <a:t>    classed as poor  </a:t>
            </a:r>
          </a:p>
        </p:txBody>
      </p:sp>
      <p:pic>
        <p:nvPicPr>
          <p:cNvPr id="17410" name="Picture 2" descr="Watch House Bay"/>
          <p:cNvPicPr>
            <a:picLocks noChangeAspect="1" noChangeArrowheads="1"/>
          </p:cNvPicPr>
          <p:nvPr/>
        </p:nvPicPr>
        <p:blipFill>
          <a:blip r:embed="rId4" cstate="print"/>
          <a:srcRect/>
          <a:stretch>
            <a:fillRect/>
          </a:stretch>
        </p:blipFill>
        <p:spPr bwMode="auto">
          <a:xfrm>
            <a:off x="3779912" y="1628800"/>
            <a:ext cx="4222768" cy="2808312"/>
          </a:xfrm>
          <a:prstGeom prst="rect">
            <a:avLst/>
          </a:prstGeom>
          <a:noFill/>
        </p:spPr>
      </p:pic>
      <p:sp>
        <p:nvSpPr>
          <p:cNvPr id="5" name="TextBox 4"/>
          <p:cNvSpPr txBox="1"/>
          <p:nvPr/>
        </p:nvSpPr>
        <p:spPr>
          <a:xfrm rot="21044828">
            <a:off x="2627784" y="1556792"/>
            <a:ext cx="792088" cy="369332"/>
          </a:xfrm>
          <a:prstGeom prst="rect">
            <a:avLst/>
          </a:prstGeom>
          <a:solidFill>
            <a:schemeClr val="tx1"/>
          </a:solidFill>
        </p:spPr>
        <p:txBody>
          <a:bodyPr wrap="square" rtlCol="0">
            <a:spAutoFit/>
          </a:bodyPr>
          <a:lstStyle/>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3F9B245D-D0CF-988F-77C0-F8CB45AE5305}"/>
              </a:ext>
            </a:extLst>
          </p:cNvPr>
          <p:cNvPicPr>
            <a:picLocks noChangeAspect="1"/>
          </p:cNvPicPr>
          <p:nvPr/>
        </p:nvPicPr>
        <p:blipFill rotWithShape="1">
          <a:blip r:embed="rId3"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a:off x="0" y="0"/>
            <a:ext cx="6336866" cy="1548199"/>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539552" y="332656"/>
            <a:ext cx="5688632" cy="1143000"/>
          </a:xfrm>
        </p:spPr>
        <p:txBody>
          <a:bodyPr>
            <a:normAutofit/>
          </a:bodyPr>
          <a:lstStyle/>
          <a:p>
            <a:pPr algn="l"/>
            <a:r>
              <a:rPr lang="en-US" sz="3200" dirty="0"/>
              <a:t>8. Vaughan </a:t>
            </a:r>
            <a:r>
              <a:rPr lang="en-US" sz="3200" dirty="0" err="1"/>
              <a:t>Gething</a:t>
            </a:r>
            <a:r>
              <a:rPr lang="en-US" sz="3200" dirty="0"/>
              <a:t> becomes new First Minister of Wales</a:t>
            </a:r>
          </a:p>
        </p:txBody>
      </p:sp>
      <p:sp>
        <p:nvSpPr>
          <p:cNvPr id="4" name="TextBox 3"/>
          <p:cNvSpPr txBox="1"/>
          <p:nvPr/>
        </p:nvSpPr>
        <p:spPr>
          <a:xfrm>
            <a:off x="1475656" y="980728"/>
            <a:ext cx="2160240" cy="369332"/>
          </a:xfrm>
          <a:prstGeom prst="rect">
            <a:avLst/>
          </a:prstGeom>
          <a:solidFill>
            <a:schemeClr val="tx1"/>
          </a:solidFill>
        </p:spPr>
        <p:txBody>
          <a:bodyPr wrap="square" rtlCol="0">
            <a:spAutoFit/>
          </a:bodyPr>
          <a:lstStyle/>
          <a:p>
            <a:endParaRPr lang="en-US" dirty="0"/>
          </a:p>
        </p:txBody>
      </p:sp>
      <p:pic>
        <p:nvPicPr>
          <p:cNvPr id="16386" name="Picture 2" descr="Vaughan Gething"/>
          <p:cNvPicPr>
            <a:picLocks noChangeAspect="1" noChangeArrowheads="1"/>
          </p:cNvPicPr>
          <p:nvPr/>
        </p:nvPicPr>
        <p:blipFill>
          <a:blip r:embed="rId4" cstate="print"/>
          <a:srcRect/>
          <a:stretch>
            <a:fillRect/>
          </a:stretch>
        </p:blipFill>
        <p:spPr bwMode="auto">
          <a:xfrm>
            <a:off x="3779912" y="1628800"/>
            <a:ext cx="5084440" cy="2859998"/>
          </a:xfrm>
          <a:prstGeom prst="rect">
            <a:avLst/>
          </a:prstGeom>
          <a:noFill/>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5676" y="2208946"/>
            <a:ext cx="5829300" cy="4532422"/>
          </a:xfrm>
        </p:spPr>
        <p:txBody>
          <a:bodyPr>
            <a:normAutofit fontScale="90000"/>
          </a:bodyPr>
          <a:lstStyle/>
          <a:p>
            <a:br>
              <a:rPr lang="en-GB" dirty="0"/>
            </a:br>
            <a:br>
              <a:rPr lang="en-GB" dirty="0"/>
            </a:br>
            <a:br>
              <a:rPr lang="en-GB" dirty="0"/>
            </a:br>
            <a:br>
              <a:rPr lang="en-GB" dirty="0"/>
            </a:br>
            <a:br>
              <a:rPr lang="en-GB" dirty="0"/>
            </a:br>
            <a:br>
              <a:rPr lang="en-GB" dirty="0"/>
            </a:br>
            <a:r>
              <a:rPr lang="en-GB" b="1" dirty="0"/>
              <a:t>Well done!</a:t>
            </a:r>
            <a:br>
              <a:rPr lang="en-GB" b="1" dirty="0"/>
            </a:br>
            <a:r>
              <a:rPr lang="en-GB" b="1" i="1" dirty="0"/>
              <a:t>Da </a:t>
            </a:r>
            <a:r>
              <a:rPr lang="en-GB" b="1" i="1" dirty="0" err="1"/>
              <a:t>iawn</a:t>
            </a:r>
            <a:r>
              <a:rPr lang="en-GB" b="1" i="1" dirty="0"/>
              <a:t>!</a:t>
            </a:r>
            <a:br>
              <a:rPr lang="en-US" b="1" dirty="0">
                <a:latin typeface="+mn-lt"/>
              </a:rPr>
            </a:br>
            <a:endParaRPr lang="en-GB" b="1" dirty="0">
              <a:latin typeface="+mn-lt"/>
            </a:endParaRPr>
          </a:p>
        </p:txBody>
      </p:sp>
      <p:pic>
        <p:nvPicPr>
          <p:cNvPr id="9218" name="Picture 2" descr="Image result for wales drag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52971"/>
            <a:ext cx="2664296" cy="26752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6302" y="2610674"/>
            <a:ext cx="2088049" cy="1883734"/>
          </a:xfrm>
          <a:prstGeom prst="rect">
            <a:avLst/>
          </a:prstGeom>
        </p:spPr>
      </p:pic>
      <p:pic>
        <p:nvPicPr>
          <p:cNvPr id="4" name="Picture 3">
            <a:extLst>
              <a:ext uri="{FF2B5EF4-FFF2-40B4-BE49-F238E27FC236}">
                <a16:creationId xmlns:a16="http://schemas.microsoft.com/office/drawing/2014/main" id="{35EDD787-4C66-A5CF-2B42-1D69D53D22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8184" y="334622"/>
            <a:ext cx="2479346" cy="2793587"/>
          </a:xfrm>
          <a:prstGeom prst="rect">
            <a:avLst/>
          </a:prstGeom>
        </p:spPr>
      </p:pic>
    </p:spTree>
    <p:extLst>
      <p:ext uri="{BB962C8B-B14F-4D97-AF65-F5344CB8AC3E}">
        <p14:creationId xmlns:p14="http://schemas.microsoft.com/office/powerpoint/2010/main" val="8546441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264DF-82F9-32A4-9D31-B54965E638C4}"/>
              </a:ext>
            </a:extLst>
          </p:cNvPr>
          <p:cNvSpPr>
            <a:spLocks noGrp="1"/>
          </p:cNvSpPr>
          <p:nvPr>
            <p:ph type="title"/>
          </p:nvPr>
        </p:nvSpPr>
        <p:spPr/>
        <p:txBody>
          <a:bodyPr/>
          <a:lstStyle/>
          <a:p>
            <a:r>
              <a:rPr lang="en-US"/>
              <a:t>Tie breakers / Gwahanu’r goreuon!</a:t>
            </a:r>
            <a:endParaRPr lang="en-GB" dirty="0"/>
          </a:p>
        </p:txBody>
      </p:sp>
      <p:pic>
        <p:nvPicPr>
          <p:cNvPr id="1026" name="Picture 2" descr="Free Tug Of War Cartoon, Download Free Tug Of War Cartoon png images, Free  ClipArts on Clipart Library">
            <a:extLst>
              <a:ext uri="{FF2B5EF4-FFF2-40B4-BE49-F238E27FC236}">
                <a16:creationId xmlns:a16="http://schemas.microsoft.com/office/drawing/2014/main" id="{68CEDB6A-679B-4488-85E0-0E791732D5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7016" y="2583833"/>
            <a:ext cx="4204642" cy="2220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8294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229600" cy="1143000"/>
          </a:xfrm>
        </p:spPr>
        <p:txBody>
          <a:bodyPr>
            <a:normAutofit fontScale="90000"/>
          </a:bodyPr>
          <a:lstStyle/>
          <a:p>
            <a:pPr lvl="0" algn="l"/>
            <a:r>
              <a:rPr lang="en-GB" sz="4000" dirty="0"/>
              <a:t>1. Which national park in Wales is the most </a:t>
            </a:r>
            <a:br>
              <a:rPr lang="en-GB" sz="4000" dirty="0"/>
            </a:br>
            <a:r>
              <a:rPr lang="en-GB" sz="4000" dirty="0"/>
              <a:t>     populated?</a:t>
            </a:r>
            <a:endParaRPr lang="en-GB" dirty="0"/>
          </a:p>
        </p:txBody>
      </p:sp>
      <p:sp>
        <p:nvSpPr>
          <p:cNvPr id="4" name="Slide Number Placeholder 3"/>
          <p:cNvSpPr>
            <a:spLocks noGrp="1"/>
          </p:cNvSpPr>
          <p:nvPr>
            <p:ph type="sldNum" sz="quarter" idx="12"/>
          </p:nvPr>
        </p:nvSpPr>
        <p:spPr/>
        <p:txBody>
          <a:bodyPr/>
          <a:lstStyle/>
          <a:p>
            <a:fld id="{C2F98C78-75B9-44DB-AB9A-BA5447EDA54C}" type="slidenum">
              <a:rPr lang="en-GB" smtClean="0"/>
              <a:pPr/>
              <a:t>78</a:t>
            </a:fld>
            <a:endParaRPr lang="en-GB"/>
          </a:p>
        </p:txBody>
      </p:sp>
      <p:sp>
        <p:nvSpPr>
          <p:cNvPr id="5" name="TextBox 4"/>
          <p:cNvSpPr txBox="1"/>
          <p:nvPr/>
        </p:nvSpPr>
        <p:spPr>
          <a:xfrm>
            <a:off x="539552" y="4941168"/>
            <a:ext cx="7776864" cy="1200329"/>
          </a:xfrm>
          <a:prstGeom prst="rect">
            <a:avLst/>
          </a:prstGeom>
          <a:noFill/>
        </p:spPr>
        <p:txBody>
          <a:bodyPr wrap="square" rtlCol="0">
            <a:spAutoFit/>
          </a:bodyPr>
          <a:lstStyle/>
          <a:p>
            <a:pPr marL="742950" indent="-742950">
              <a:buAutoNum type="arabicPeriod"/>
            </a:pPr>
            <a:r>
              <a:rPr lang="en-GB" sz="3600" i="1" dirty="0"/>
              <a:t>Pa </a:t>
            </a:r>
            <a:r>
              <a:rPr lang="en-GB" sz="3600" i="1" dirty="0" err="1"/>
              <a:t>Barc</a:t>
            </a:r>
            <a:r>
              <a:rPr lang="en-GB" sz="3600" i="1" dirty="0"/>
              <a:t> </a:t>
            </a:r>
            <a:r>
              <a:rPr lang="en-GB" sz="3600" i="1" dirty="0" err="1"/>
              <a:t>Cenedlaethol</a:t>
            </a:r>
            <a:r>
              <a:rPr lang="en-GB" sz="3600" i="1" dirty="0"/>
              <a:t> </a:t>
            </a:r>
            <a:r>
              <a:rPr lang="en-GB" sz="3600" i="1" dirty="0" err="1"/>
              <a:t>yng</a:t>
            </a:r>
            <a:r>
              <a:rPr lang="en-GB" sz="3600" i="1" dirty="0"/>
              <a:t> </a:t>
            </a:r>
            <a:r>
              <a:rPr lang="en-GB" sz="3600" i="1" dirty="0" err="1"/>
              <a:t>Nghymru</a:t>
            </a:r>
            <a:r>
              <a:rPr lang="en-GB" sz="3600" i="1" dirty="0"/>
              <a:t> </a:t>
            </a:r>
            <a:r>
              <a:rPr lang="en-GB" sz="3600" i="1" dirty="0" err="1"/>
              <a:t>sydd</a:t>
            </a:r>
            <a:r>
              <a:rPr lang="en-GB" sz="3600" i="1" dirty="0"/>
              <a:t> </a:t>
            </a:r>
            <a:r>
              <a:rPr lang="en-GB" sz="3600" i="1" dirty="0" err="1"/>
              <a:t>â’r</a:t>
            </a:r>
            <a:r>
              <a:rPr lang="en-GB" sz="3600" i="1" dirty="0"/>
              <a:t> </a:t>
            </a:r>
            <a:r>
              <a:rPr lang="en-GB" sz="3600" i="1" dirty="0" err="1"/>
              <a:t>boblogaeth</a:t>
            </a:r>
            <a:r>
              <a:rPr lang="en-GB" sz="3600" i="1" dirty="0"/>
              <a:t> </a:t>
            </a:r>
            <a:r>
              <a:rPr lang="en-GB" sz="3600" i="1" dirty="0" err="1"/>
              <a:t>fwyaf</a:t>
            </a:r>
            <a:r>
              <a:rPr lang="en-GB" sz="3600" i="1" dirty="0"/>
              <a:t>?</a:t>
            </a:r>
            <a:endParaRPr lang="en-US" sz="3600" i="1" dirty="0"/>
          </a:p>
        </p:txBody>
      </p:sp>
      <p:sp>
        <p:nvSpPr>
          <p:cNvPr id="5122" name="AutoShape 2" descr="File:National Parks in Wales - Parciau Cenedlaethol Eryri.svg - Wikimedia  Comm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124" name="Picture 4" descr="Brecon Beacons National Park, Wales | Roman Popelar | Flickr"/>
          <p:cNvPicPr>
            <a:picLocks noChangeAspect="1" noChangeArrowheads="1"/>
          </p:cNvPicPr>
          <p:nvPr/>
        </p:nvPicPr>
        <p:blipFill>
          <a:blip r:embed="rId3" cstate="print"/>
          <a:srcRect/>
          <a:stretch>
            <a:fillRect/>
          </a:stretch>
        </p:blipFill>
        <p:spPr bwMode="auto">
          <a:xfrm>
            <a:off x="2195736" y="2060848"/>
            <a:ext cx="4016896" cy="2667219"/>
          </a:xfrm>
          <a:prstGeom prst="rect">
            <a:avLst/>
          </a:prstGeom>
          <a:noFill/>
        </p:spPr>
      </p:pic>
    </p:spTree>
    <p:extLst>
      <p:ext uri="{BB962C8B-B14F-4D97-AF65-F5344CB8AC3E}">
        <p14:creationId xmlns:p14="http://schemas.microsoft.com/office/powerpoint/2010/main" val="22647854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20688"/>
            <a:ext cx="8229600" cy="1143000"/>
          </a:xfrm>
        </p:spPr>
        <p:txBody>
          <a:bodyPr>
            <a:noAutofit/>
          </a:bodyPr>
          <a:lstStyle/>
          <a:p>
            <a:pPr algn="l"/>
            <a:r>
              <a:rPr lang="en-GB" sz="3600" dirty="0"/>
              <a:t>2. Which important government  “factory” is located in </a:t>
            </a:r>
            <a:r>
              <a:rPr lang="en-GB" sz="3600" dirty="0" err="1"/>
              <a:t>Llantrisant</a:t>
            </a:r>
            <a:r>
              <a:rPr lang="en-GB" sz="3600" dirty="0"/>
              <a:t>?</a:t>
            </a:r>
          </a:p>
        </p:txBody>
      </p:sp>
      <p:sp>
        <p:nvSpPr>
          <p:cNvPr id="4" name="Slide Number Placeholder 3"/>
          <p:cNvSpPr>
            <a:spLocks noGrp="1"/>
          </p:cNvSpPr>
          <p:nvPr>
            <p:ph type="sldNum" sz="quarter" idx="12"/>
          </p:nvPr>
        </p:nvSpPr>
        <p:spPr/>
        <p:txBody>
          <a:bodyPr/>
          <a:lstStyle/>
          <a:p>
            <a:fld id="{C2F98C78-75B9-44DB-AB9A-BA5447EDA54C}" type="slidenum">
              <a:rPr lang="en-GB" smtClean="0"/>
              <a:pPr/>
              <a:t>79</a:t>
            </a:fld>
            <a:endParaRPr lang="en-GB"/>
          </a:p>
        </p:txBody>
      </p:sp>
      <p:sp>
        <p:nvSpPr>
          <p:cNvPr id="5" name="TextBox 4"/>
          <p:cNvSpPr txBox="1"/>
          <p:nvPr/>
        </p:nvSpPr>
        <p:spPr>
          <a:xfrm>
            <a:off x="755576" y="5229200"/>
            <a:ext cx="7272808" cy="1200329"/>
          </a:xfrm>
          <a:prstGeom prst="rect">
            <a:avLst/>
          </a:prstGeom>
          <a:noFill/>
        </p:spPr>
        <p:txBody>
          <a:bodyPr wrap="square" rtlCol="0">
            <a:spAutoFit/>
          </a:bodyPr>
          <a:lstStyle/>
          <a:p>
            <a:r>
              <a:rPr lang="en-GB" sz="3600" i="1" dirty="0"/>
              <a:t>2. Pa ‘</a:t>
            </a:r>
            <a:r>
              <a:rPr lang="en-GB" sz="3600" i="1" dirty="0" err="1"/>
              <a:t>ffatri</a:t>
            </a:r>
            <a:r>
              <a:rPr lang="en-GB" sz="3600" i="1" dirty="0"/>
              <a:t>’ </a:t>
            </a:r>
            <a:r>
              <a:rPr lang="en-GB" sz="3600" i="1" dirty="0" err="1"/>
              <a:t>lywodraethol</a:t>
            </a:r>
            <a:r>
              <a:rPr lang="en-GB" sz="3600" i="1" dirty="0"/>
              <a:t> </a:t>
            </a:r>
            <a:r>
              <a:rPr lang="en-GB" sz="3600" i="1" dirty="0" err="1"/>
              <a:t>bwysig</a:t>
            </a:r>
            <a:r>
              <a:rPr lang="en-GB" sz="3600" i="1" dirty="0"/>
              <a:t> </a:t>
            </a:r>
            <a:r>
              <a:rPr lang="en-GB" sz="3600" i="1" dirty="0" err="1"/>
              <a:t>sydd</a:t>
            </a:r>
            <a:r>
              <a:rPr lang="en-GB" sz="3600" i="1" dirty="0"/>
              <a:t> </a:t>
            </a:r>
            <a:r>
              <a:rPr lang="en-GB" sz="3600" i="1" dirty="0" err="1"/>
              <a:t>wedi</a:t>
            </a:r>
            <a:r>
              <a:rPr lang="en-GB" sz="3600" i="1" dirty="0"/>
              <a:t> </a:t>
            </a:r>
            <a:r>
              <a:rPr lang="en-GB" sz="3600" i="1" dirty="0" err="1"/>
              <a:t>ei</a:t>
            </a:r>
            <a:r>
              <a:rPr lang="en-GB" sz="3600" i="1" dirty="0"/>
              <a:t> </a:t>
            </a:r>
            <a:r>
              <a:rPr lang="en-GB" sz="3600" i="1" dirty="0" err="1"/>
              <a:t>lleoli</a:t>
            </a:r>
            <a:r>
              <a:rPr lang="en-GB" sz="3600" i="1" dirty="0"/>
              <a:t> </a:t>
            </a:r>
            <a:r>
              <a:rPr lang="en-GB" sz="3600" i="1" dirty="0" err="1"/>
              <a:t>yn</a:t>
            </a:r>
            <a:r>
              <a:rPr lang="en-GB" sz="3600" i="1" dirty="0"/>
              <a:t> </a:t>
            </a:r>
            <a:r>
              <a:rPr lang="en-GB" sz="3600" i="1" dirty="0" err="1"/>
              <a:t>Llantrisant</a:t>
            </a:r>
            <a:r>
              <a:rPr lang="en-GB" sz="3600" i="1" dirty="0"/>
              <a:t>?</a:t>
            </a:r>
            <a:endParaRPr lang="en-US" sz="3600" i="1" dirty="0"/>
          </a:p>
        </p:txBody>
      </p:sp>
      <p:sp>
        <p:nvSpPr>
          <p:cNvPr id="4098" name="AutoShape 2" descr="Llantrisant gateway to the Rhondda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0" name="AutoShape 4" descr="Llantrisant gateway to the Rhondda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02" name="Picture 6" descr="Llantrisant gateway to the Rhondda... © Mick Lobb cc-by-sa/2.0 :: Geograph  Britain and Ireland"/>
          <p:cNvPicPr>
            <a:picLocks noChangeAspect="1" noChangeArrowheads="1"/>
          </p:cNvPicPr>
          <p:nvPr/>
        </p:nvPicPr>
        <p:blipFill>
          <a:blip r:embed="rId3" cstate="print"/>
          <a:srcRect/>
          <a:stretch>
            <a:fillRect/>
          </a:stretch>
        </p:blipFill>
        <p:spPr bwMode="auto">
          <a:xfrm>
            <a:off x="2267744" y="1898322"/>
            <a:ext cx="4104456" cy="3078342"/>
          </a:xfrm>
          <a:prstGeom prst="rect">
            <a:avLst/>
          </a:prstGeom>
          <a:noFill/>
        </p:spPr>
      </p:pic>
    </p:spTree>
    <p:extLst>
      <p:ext uri="{BB962C8B-B14F-4D97-AF65-F5344CB8AC3E}">
        <p14:creationId xmlns:p14="http://schemas.microsoft.com/office/powerpoint/2010/main" val="429397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7544" y="404664"/>
            <a:ext cx="8229600" cy="792088"/>
          </a:xfrm>
        </p:spPr>
        <p:txBody>
          <a:bodyPr>
            <a:normAutofit/>
          </a:bodyPr>
          <a:lstStyle/>
          <a:p>
            <a:pPr algn="l"/>
            <a:r>
              <a:rPr lang="en-US" sz="3200" b="1" dirty="0"/>
              <a:t>5. In which city</a:t>
            </a:r>
            <a:r>
              <a:rPr lang="en-US" sz="3200" b="1"/>
              <a:t>? / Ymha ddinas?</a:t>
            </a:r>
            <a:endParaRPr lang="en-US" sz="3200" b="1" dirty="0"/>
          </a:p>
        </p:txBody>
      </p:sp>
      <p:pic>
        <p:nvPicPr>
          <p:cNvPr id="6" name="Picture 5"/>
          <p:cNvPicPr>
            <a:picLocks noChangeAspect="1"/>
          </p:cNvPicPr>
          <p:nvPr/>
        </p:nvPicPr>
        <p:blipFill>
          <a:blip r:embed="rId3" cstate="print"/>
          <a:stretch>
            <a:fillRect/>
          </a:stretch>
        </p:blipFill>
        <p:spPr>
          <a:xfrm>
            <a:off x="1187624" y="1484784"/>
            <a:ext cx="6859845" cy="4536504"/>
          </a:xfrm>
          <a:prstGeom prst="rect">
            <a:avLst/>
          </a:prstGeom>
        </p:spPr>
      </p:pic>
    </p:spTree>
    <p:extLst>
      <p:ext uri="{BB962C8B-B14F-4D97-AF65-F5344CB8AC3E}">
        <p14:creationId xmlns:p14="http://schemas.microsoft.com/office/powerpoint/2010/main" val="14906631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normAutofit fontScale="90000"/>
          </a:bodyPr>
          <a:lstStyle/>
          <a:p>
            <a:pPr algn="l"/>
            <a:r>
              <a:rPr lang="en-GB" sz="3600" dirty="0"/>
              <a:t>3. Which mountain in Powys is the source of water for the River Severn, Britain’s longest river?</a:t>
            </a:r>
            <a:br>
              <a:rPr lang="en-GB" dirty="0"/>
            </a:br>
            <a:r>
              <a:rPr lang="en-GB" dirty="0"/>
              <a:t> </a:t>
            </a:r>
          </a:p>
        </p:txBody>
      </p:sp>
      <p:sp>
        <p:nvSpPr>
          <p:cNvPr id="4" name="Slide Number Placeholder 3"/>
          <p:cNvSpPr>
            <a:spLocks noGrp="1"/>
          </p:cNvSpPr>
          <p:nvPr>
            <p:ph type="sldNum" sz="quarter" idx="12"/>
          </p:nvPr>
        </p:nvSpPr>
        <p:spPr/>
        <p:txBody>
          <a:bodyPr/>
          <a:lstStyle/>
          <a:p>
            <a:fld id="{C2F98C78-75B9-44DB-AB9A-BA5447EDA54C}" type="slidenum">
              <a:rPr lang="en-GB" smtClean="0"/>
              <a:pPr/>
              <a:t>80</a:t>
            </a:fld>
            <a:endParaRPr lang="en-GB"/>
          </a:p>
        </p:txBody>
      </p:sp>
      <p:sp>
        <p:nvSpPr>
          <p:cNvPr id="6" name="Rectangle 5"/>
          <p:cNvSpPr/>
          <p:nvPr/>
        </p:nvSpPr>
        <p:spPr>
          <a:xfrm>
            <a:off x="323528" y="4941168"/>
            <a:ext cx="7776864" cy="1077218"/>
          </a:xfrm>
          <a:prstGeom prst="rect">
            <a:avLst/>
          </a:prstGeom>
        </p:spPr>
        <p:txBody>
          <a:bodyPr wrap="square">
            <a:spAutoFit/>
          </a:bodyPr>
          <a:lstStyle/>
          <a:p>
            <a:r>
              <a:rPr lang="en-GB" sz="3200" i="1" dirty="0"/>
              <a:t>3. Pa </a:t>
            </a:r>
            <a:r>
              <a:rPr lang="en-GB" sz="3200" i="1" dirty="0" err="1"/>
              <a:t>fynydd</a:t>
            </a:r>
            <a:r>
              <a:rPr lang="en-GB" sz="3200" i="1" dirty="0"/>
              <a:t> </a:t>
            </a:r>
            <a:r>
              <a:rPr lang="en-GB" sz="3200" i="1" dirty="0" err="1"/>
              <a:t>ym</a:t>
            </a:r>
            <a:r>
              <a:rPr lang="en-GB" sz="3200" i="1" dirty="0"/>
              <a:t> </a:t>
            </a:r>
            <a:r>
              <a:rPr lang="en-GB" sz="3200" i="1" dirty="0" err="1"/>
              <a:t>Mhowys</a:t>
            </a:r>
            <a:r>
              <a:rPr lang="en-GB" sz="3200" i="1" dirty="0"/>
              <a:t> </a:t>
            </a:r>
            <a:r>
              <a:rPr lang="en-GB" sz="3200" i="1" dirty="0" err="1"/>
              <a:t>yw</a:t>
            </a:r>
            <a:r>
              <a:rPr lang="en-GB" sz="3200" i="1" dirty="0"/>
              <a:t> </a:t>
            </a:r>
            <a:r>
              <a:rPr lang="en-GB" sz="3200" i="1" dirty="0" err="1"/>
              <a:t>tarddle’r</a:t>
            </a:r>
            <a:r>
              <a:rPr lang="en-GB" sz="3200" i="1" dirty="0"/>
              <a:t> </a:t>
            </a:r>
            <a:r>
              <a:rPr lang="en-GB" sz="3200" i="1" dirty="0" err="1"/>
              <a:t>Afon</a:t>
            </a:r>
            <a:r>
              <a:rPr lang="en-GB" sz="3200" i="1" dirty="0"/>
              <a:t> </a:t>
            </a:r>
            <a:r>
              <a:rPr lang="en-GB" sz="3200" i="1" dirty="0" err="1"/>
              <a:t>Hafren</a:t>
            </a:r>
            <a:r>
              <a:rPr lang="en-GB" sz="3200" i="1" dirty="0"/>
              <a:t>, </a:t>
            </a:r>
            <a:r>
              <a:rPr lang="en-GB" sz="3200" i="1" dirty="0" err="1"/>
              <a:t>afon</a:t>
            </a:r>
            <a:r>
              <a:rPr lang="en-GB" sz="3200" i="1" dirty="0"/>
              <a:t> </a:t>
            </a:r>
            <a:r>
              <a:rPr lang="en-GB" sz="3200" i="1" dirty="0" err="1"/>
              <a:t>hiraf</a:t>
            </a:r>
            <a:r>
              <a:rPr lang="en-GB" sz="3200" i="1" dirty="0"/>
              <a:t> </a:t>
            </a:r>
            <a:r>
              <a:rPr lang="en-GB" sz="3200" i="1" dirty="0" err="1"/>
              <a:t>Prydain</a:t>
            </a:r>
            <a:r>
              <a:rPr lang="en-GB" sz="3200" i="1" dirty="0"/>
              <a:t>?</a:t>
            </a:r>
            <a:endParaRPr lang="en-US" sz="3200" i="1" dirty="0"/>
          </a:p>
        </p:txBody>
      </p:sp>
      <p:pic>
        <p:nvPicPr>
          <p:cNvPr id="3074" name="Picture 2" descr="File:Boggy pool on the plateau between the Plynlimon tops - geograph.org.uk  - 182516.jpg - Wikimedia Commons"/>
          <p:cNvPicPr>
            <a:picLocks noChangeAspect="1" noChangeArrowheads="1"/>
          </p:cNvPicPr>
          <p:nvPr/>
        </p:nvPicPr>
        <p:blipFill>
          <a:blip r:embed="rId3" cstate="print"/>
          <a:srcRect/>
          <a:stretch>
            <a:fillRect/>
          </a:stretch>
        </p:blipFill>
        <p:spPr bwMode="auto">
          <a:xfrm>
            <a:off x="2267744" y="1772816"/>
            <a:ext cx="4007768" cy="2999565"/>
          </a:xfrm>
          <a:prstGeom prst="rect">
            <a:avLst/>
          </a:prstGeom>
          <a:noFill/>
        </p:spPr>
      </p:pic>
    </p:spTree>
    <p:extLst>
      <p:ext uri="{BB962C8B-B14F-4D97-AF65-F5344CB8AC3E}">
        <p14:creationId xmlns:p14="http://schemas.microsoft.com/office/powerpoint/2010/main" val="25819985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48680"/>
            <a:ext cx="8229600" cy="1143000"/>
          </a:xfrm>
        </p:spPr>
        <p:txBody>
          <a:bodyPr>
            <a:noAutofit/>
          </a:bodyPr>
          <a:lstStyle/>
          <a:p>
            <a:pPr lvl="0" algn="l"/>
            <a:r>
              <a:rPr lang="en-GB" sz="3600" dirty="0"/>
              <a:t>4. What separates Anglesey from mainland </a:t>
            </a:r>
            <a:br>
              <a:rPr lang="en-GB" sz="3600" dirty="0"/>
            </a:br>
            <a:r>
              <a:rPr lang="en-GB" sz="3600" dirty="0"/>
              <a:t>     Wales?</a:t>
            </a:r>
            <a:endParaRPr lang="en-GB" sz="3600" dirty="0">
              <a:latin typeface="+mn-lt"/>
            </a:endParaRPr>
          </a:p>
        </p:txBody>
      </p:sp>
      <p:sp>
        <p:nvSpPr>
          <p:cNvPr id="5" name="Slide Number Placeholder 4"/>
          <p:cNvSpPr>
            <a:spLocks noGrp="1"/>
          </p:cNvSpPr>
          <p:nvPr>
            <p:ph type="sldNum" sz="quarter" idx="12"/>
          </p:nvPr>
        </p:nvSpPr>
        <p:spPr/>
        <p:txBody>
          <a:bodyPr/>
          <a:lstStyle/>
          <a:p>
            <a:fld id="{C2F98C78-75B9-44DB-AB9A-BA5447EDA54C}" type="slidenum">
              <a:rPr lang="en-GB" smtClean="0"/>
              <a:pPr/>
              <a:t>81</a:t>
            </a:fld>
            <a:endParaRPr lang="en-GB"/>
          </a:p>
        </p:txBody>
      </p:sp>
      <p:sp>
        <p:nvSpPr>
          <p:cNvPr id="165889" name="Rectangle 1"/>
          <p:cNvSpPr>
            <a:spLocks noChangeArrowheads="1"/>
          </p:cNvSpPr>
          <p:nvPr/>
        </p:nvSpPr>
        <p:spPr bwMode="auto">
          <a:xfrm>
            <a:off x="611560" y="5013176"/>
            <a:ext cx="7812360" cy="1075946"/>
          </a:xfrm>
          <a:prstGeom prst="rect">
            <a:avLst/>
          </a:prstGeom>
          <a:solidFill>
            <a:srgbClr val="F8F9FA"/>
          </a:solidFill>
          <a:ln w="9525">
            <a:noFill/>
            <a:miter lim="800000"/>
            <a:headEnd/>
            <a:tailEnd/>
          </a:ln>
          <a:effectLst/>
        </p:spPr>
        <p:txBody>
          <a:bodyPr vert="horz" wrap="square" lIns="0" tIns="-15870" rIns="0" bIns="-15870" numCol="1" anchor="ctr" anchorCtr="0" compatLnSpc="1">
            <a:prstTxWarp prst="textNoShape">
              <a:avLst/>
            </a:prstTxWarp>
            <a:spAutoFit/>
          </a:bodyPr>
          <a:lstStyle/>
          <a:p>
            <a:pPr marL="742950" marR="0" lvl="0" indent="-742950" algn="l" defTabSz="914400" rtl="0" eaLnBrk="1" fontAlgn="base" latinLnBrk="0" hangingPunct="1">
              <a:lnSpc>
                <a:spcPct val="100000"/>
              </a:lnSpc>
              <a:spcBef>
                <a:spcPct val="0"/>
              </a:spcBef>
              <a:spcAft>
                <a:spcPct val="0"/>
              </a:spcAft>
              <a:buClrTx/>
              <a:buSzTx/>
              <a:tabLst/>
            </a:pPr>
            <a:r>
              <a:rPr kumimoji="0" lang="cy-GB" sz="3600" b="0" i="1" u="none" strike="noStrike" cap="none" normalizeH="0" baseline="0" dirty="0">
                <a:ln>
                  <a:noFill/>
                </a:ln>
                <a:solidFill>
                  <a:srgbClr val="202124"/>
                </a:solidFill>
                <a:effectLst/>
                <a:cs typeface="Arial" pitchFamily="34" charset="0"/>
              </a:rPr>
              <a:t>4. Beth sy'n gwahanu Ynys Môn oddi </a:t>
            </a:r>
          </a:p>
          <a:p>
            <a:pPr marL="742950" marR="0" lvl="0" indent="-742950" algn="l" defTabSz="914400" rtl="0" eaLnBrk="1" fontAlgn="base" latinLnBrk="0" hangingPunct="1">
              <a:lnSpc>
                <a:spcPct val="100000"/>
              </a:lnSpc>
              <a:spcBef>
                <a:spcPct val="0"/>
              </a:spcBef>
              <a:spcAft>
                <a:spcPct val="0"/>
              </a:spcAft>
              <a:buClrTx/>
              <a:buSzTx/>
              <a:tabLst/>
            </a:pPr>
            <a:r>
              <a:rPr lang="cy-GB" sz="3600" i="1" dirty="0">
                <a:solidFill>
                  <a:srgbClr val="202124"/>
                </a:solidFill>
                <a:cs typeface="Arial" pitchFamily="34" charset="0"/>
              </a:rPr>
              <a:t>    </a:t>
            </a:r>
            <a:r>
              <a:rPr kumimoji="0" lang="cy-GB" sz="3600" b="0" i="1" u="none" strike="noStrike" cap="none" normalizeH="0" baseline="0" dirty="0">
                <a:ln>
                  <a:noFill/>
                </a:ln>
                <a:solidFill>
                  <a:srgbClr val="202124"/>
                </a:solidFill>
                <a:effectLst/>
                <a:cs typeface="Arial" pitchFamily="34" charset="0"/>
              </a:rPr>
              <a:t>wrth dir mawr Cymru?</a:t>
            </a:r>
            <a:r>
              <a:rPr kumimoji="0" lang="cy-GB" sz="3600" b="0" i="1" u="none" strike="noStrike" cap="none" normalizeH="0" baseline="0" dirty="0">
                <a:ln>
                  <a:noFill/>
                </a:ln>
                <a:solidFill>
                  <a:schemeClr val="tx1"/>
                </a:solidFill>
                <a:effectLst/>
                <a:cs typeface="Arial" pitchFamily="34" charset="0"/>
              </a:rPr>
              <a:t> </a:t>
            </a:r>
          </a:p>
        </p:txBody>
      </p:sp>
      <p:pic>
        <p:nvPicPr>
          <p:cNvPr id="165891" name="Picture 3" descr="File:Ynys Gored Goch in the Menai Strait between Gwynedd and Anglesey in  Wales (Cymru) 23.jpg - Wikimedia Commons"/>
          <p:cNvPicPr>
            <a:picLocks noChangeAspect="1" noChangeArrowheads="1"/>
          </p:cNvPicPr>
          <p:nvPr/>
        </p:nvPicPr>
        <p:blipFill>
          <a:blip r:embed="rId3" cstate="print"/>
          <a:srcRect/>
          <a:stretch>
            <a:fillRect/>
          </a:stretch>
        </p:blipFill>
        <p:spPr bwMode="auto">
          <a:xfrm>
            <a:off x="1907704" y="1628800"/>
            <a:ext cx="5484546" cy="3085057"/>
          </a:xfrm>
          <a:prstGeom prst="rect">
            <a:avLst/>
          </a:prstGeom>
          <a:noFill/>
        </p:spPr>
      </p:pic>
    </p:spTree>
    <p:extLst>
      <p:ext uri="{BB962C8B-B14F-4D97-AF65-F5344CB8AC3E}">
        <p14:creationId xmlns:p14="http://schemas.microsoft.com/office/powerpoint/2010/main" val="23569102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809686"/>
            <a:ext cx="6984776" cy="1143000"/>
          </a:xfrm>
        </p:spPr>
        <p:txBody>
          <a:bodyPr>
            <a:normAutofit fontScale="90000"/>
          </a:bodyPr>
          <a:lstStyle/>
          <a:p>
            <a:pPr lvl="0" algn="l"/>
            <a:r>
              <a:rPr lang="en-GB" sz="3600" dirty="0"/>
              <a:t>5. Which borderlands town has a Welsh </a:t>
            </a:r>
            <a:br>
              <a:rPr lang="en-GB" sz="3600" dirty="0"/>
            </a:br>
            <a:r>
              <a:rPr lang="en-GB" sz="3600" dirty="0"/>
              <a:t>     bridge and an English bridge over the </a:t>
            </a:r>
            <a:br>
              <a:rPr lang="en-GB" sz="3600" dirty="0"/>
            </a:br>
            <a:r>
              <a:rPr lang="en-GB" sz="3600" dirty="0"/>
              <a:t>     River Severn?</a:t>
            </a:r>
            <a:br>
              <a:rPr lang="en-GB" dirty="0"/>
            </a:br>
            <a:endParaRPr lang="en-GB" dirty="0"/>
          </a:p>
        </p:txBody>
      </p:sp>
      <p:sp>
        <p:nvSpPr>
          <p:cNvPr id="4" name="Slide Number Placeholder 3"/>
          <p:cNvSpPr>
            <a:spLocks noGrp="1"/>
          </p:cNvSpPr>
          <p:nvPr>
            <p:ph type="sldNum" sz="quarter" idx="12"/>
          </p:nvPr>
        </p:nvSpPr>
        <p:spPr/>
        <p:txBody>
          <a:bodyPr/>
          <a:lstStyle/>
          <a:p>
            <a:fld id="{C2F98C78-75B9-44DB-AB9A-BA5447EDA54C}" type="slidenum">
              <a:rPr lang="en-GB" smtClean="0"/>
              <a:pPr/>
              <a:t>82</a:t>
            </a:fld>
            <a:endParaRPr lang="en-GB"/>
          </a:p>
        </p:txBody>
      </p:sp>
      <p:sp>
        <p:nvSpPr>
          <p:cNvPr id="5" name="TextBox 4"/>
          <p:cNvSpPr txBox="1"/>
          <p:nvPr/>
        </p:nvSpPr>
        <p:spPr>
          <a:xfrm>
            <a:off x="899592" y="4786690"/>
            <a:ext cx="7632848" cy="1569660"/>
          </a:xfrm>
          <a:prstGeom prst="rect">
            <a:avLst/>
          </a:prstGeom>
          <a:noFill/>
        </p:spPr>
        <p:txBody>
          <a:bodyPr wrap="square" rtlCol="0">
            <a:spAutoFit/>
          </a:bodyPr>
          <a:lstStyle/>
          <a:p>
            <a:r>
              <a:rPr lang="en-GB" sz="3200" i="1" dirty="0"/>
              <a:t>5. Pa </a:t>
            </a:r>
            <a:r>
              <a:rPr lang="en-GB" sz="3200" i="1" dirty="0" err="1"/>
              <a:t>dref</a:t>
            </a:r>
            <a:r>
              <a:rPr lang="en-GB" sz="3200" i="1" dirty="0"/>
              <a:t> </a:t>
            </a:r>
            <a:r>
              <a:rPr lang="en-GB" sz="3200" i="1" dirty="0" err="1"/>
              <a:t>ar</a:t>
            </a:r>
            <a:r>
              <a:rPr lang="en-GB" sz="3200" i="1" dirty="0"/>
              <a:t> y </a:t>
            </a:r>
            <a:r>
              <a:rPr lang="en-GB" sz="3200" i="1" dirty="0" err="1"/>
              <a:t>gororau</a:t>
            </a:r>
            <a:r>
              <a:rPr lang="en-GB" sz="3200" i="1" dirty="0"/>
              <a:t> </a:t>
            </a:r>
            <a:r>
              <a:rPr lang="en-GB" sz="3200" i="1" dirty="0" err="1"/>
              <a:t>sydd</a:t>
            </a:r>
            <a:r>
              <a:rPr lang="en-GB" sz="3200" i="1" dirty="0"/>
              <a:t> </a:t>
            </a:r>
            <a:r>
              <a:rPr lang="en-GB" sz="3200" i="1" dirty="0" err="1"/>
              <a:t>gyda</a:t>
            </a:r>
            <a:r>
              <a:rPr lang="en-GB" sz="3200" i="1" dirty="0"/>
              <a:t> </a:t>
            </a:r>
            <a:r>
              <a:rPr lang="en-GB" sz="3200" i="1" dirty="0" err="1"/>
              <a:t>phont</a:t>
            </a:r>
            <a:r>
              <a:rPr lang="en-GB" sz="3200" i="1" dirty="0"/>
              <a:t> </a:t>
            </a:r>
            <a:r>
              <a:rPr lang="en-GB" sz="3200" i="1" dirty="0" err="1"/>
              <a:t>Gymreig</a:t>
            </a:r>
            <a:r>
              <a:rPr lang="en-GB" sz="3200" i="1" dirty="0"/>
              <a:t> a </a:t>
            </a:r>
            <a:r>
              <a:rPr lang="en-GB" sz="3200" i="1" dirty="0" err="1"/>
              <a:t>phont</a:t>
            </a:r>
            <a:r>
              <a:rPr lang="en-GB" sz="3200" i="1" dirty="0"/>
              <a:t> </a:t>
            </a:r>
            <a:r>
              <a:rPr lang="en-GB" sz="3200" i="1" dirty="0" err="1"/>
              <a:t>Saesnig</a:t>
            </a:r>
            <a:r>
              <a:rPr lang="en-GB" sz="3200" i="1" dirty="0"/>
              <a:t> </a:t>
            </a:r>
            <a:r>
              <a:rPr lang="en-GB" sz="3200" i="1" dirty="0" err="1"/>
              <a:t>dros</a:t>
            </a:r>
            <a:r>
              <a:rPr lang="en-GB" sz="3200" i="1" dirty="0"/>
              <a:t> yr </a:t>
            </a:r>
            <a:r>
              <a:rPr lang="en-GB" sz="3200" i="1" dirty="0" err="1"/>
              <a:t>Afon</a:t>
            </a:r>
            <a:r>
              <a:rPr lang="en-GB" sz="3200" i="1" dirty="0"/>
              <a:t> </a:t>
            </a:r>
            <a:r>
              <a:rPr lang="en-GB" sz="3200" i="1" dirty="0" err="1"/>
              <a:t>Hafren</a:t>
            </a:r>
            <a:r>
              <a:rPr lang="en-GB" sz="3200" i="1" dirty="0"/>
              <a:t>?</a:t>
            </a:r>
            <a:endParaRPr lang="en-US" sz="3200" i="1" dirty="0"/>
          </a:p>
        </p:txBody>
      </p:sp>
      <p:pic>
        <p:nvPicPr>
          <p:cNvPr id="1026" name="Picture 2" descr="File:Location map United Kingdom Shrewsbury Central.png - Wikimedia Commons"/>
          <p:cNvPicPr>
            <a:picLocks noChangeAspect="1" noChangeArrowheads="1"/>
          </p:cNvPicPr>
          <p:nvPr/>
        </p:nvPicPr>
        <p:blipFill>
          <a:blip r:embed="rId3" cstate="print"/>
          <a:srcRect/>
          <a:stretch>
            <a:fillRect/>
          </a:stretch>
        </p:blipFill>
        <p:spPr bwMode="auto">
          <a:xfrm>
            <a:off x="2123728" y="2060848"/>
            <a:ext cx="3823021" cy="2509517"/>
          </a:xfrm>
          <a:prstGeom prst="rect">
            <a:avLst/>
          </a:prstGeom>
          <a:noFill/>
        </p:spPr>
      </p:pic>
    </p:spTree>
    <p:extLst>
      <p:ext uri="{BB962C8B-B14F-4D97-AF65-F5344CB8AC3E}">
        <p14:creationId xmlns:p14="http://schemas.microsoft.com/office/powerpoint/2010/main" val="3925712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323528" y="404664"/>
            <a:ext cx="8496944" cy="792088"/>
          </a:xfrm>
        </p:spPr>
        <p:txBody>
          <a:bodyPr>
            <a:normAutofit/>
          </a:bodyPr>
          <a:lstStyle/>
          <a:p>
            <a:pPr algn="l"/>
            <a:r>
              <a:rPr lang="en-US" sz="3200" b="1" dirty="0"/>
              <a:t>6. Which national </a:t>
            </a:r>
            <a:r>
              <a:rPr lang="en-US" sz="3200" b="1"/>
              <a:t>park? / Pa Barc Cenedlaethol?</a:t>
            </a:r>
            <a:endParaRPr lang="en-US" sz="3200" b="1" dirty="0"/>
          </a:p>
        </p:txBody>
      </p:sp>
      <p:pic>
        <p:nvPicPr>
          <p:cNvPr id="5" name="Picture 4"/>
          <p:cNvPicPr>
            <a:picLocks noChangeAspect="1"/>
          </p:cNvPicPr>
          <p:nvPr/>
        </p:nvPicPr>
        <p:blipFill>
          <a:blip r:embed="rId3" cstate="print"/>
          <a:stretch>
            <a:fillRect/>
          </a:stretch>
        </p:blipFill>
        <p:spPr>
          <a:xfrm>
            <a:off x="871922" y="1556792"/>
            <a:ext cx="7400156" cy="4176464"/>
          </a:xfrm>
          <a:prstGeom prst="rect">
            <a:avLst/>
          </a:prstGeom>
        </p:spPr>
      </p:pic>
    </p:spTree>
    <p:extLst>
      <p:ext uri="{BB962C8B-B14F-4D97-AF65-F5344CB8AC3E}">
        <p14:creationId xmlns:p14="http://schemas.microsoft.com/office/powerpoint/2010/main" val="1490663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1339</TotalTime>
  <Words>4599</Words>
  <Application>Microsoft Office PowerPoint</Application>
  <PresentationFormat>On-screen Show (4:3)</PresentationFormat>
  <Paragraphs>474</Paragraphs>
  <Slides>82</Slides>
  <Notes>68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82</vt:i4>
      </vt:variant>
    </vt:vector>
  </HeadingPairs>
  <TitlesOfParts>
    <vt:vector size="94" baseType="lpstr">
      <vt:lpstr>arial</vt:lpstr>
      <vt:lpstr>arial</vt:lpstr>
      <vt:lpstr>Arial MT Bold</vt:lpstr>
      <vt:lpstr>Calibri</vt:lpstr>
      <vt:lpstr>Google Sans</vt:lpstr>
      <vt:lpstr>inherit</vt:lpstr>
      <vt:lpstr>Messina</vt:lpstr>
      <vt:lpstr>Open Sans</vt:lpstr>
      <vt:lpstr>Roboto</vt:lpstr>
      <vt:lpstr>Snap ITC</vt:lpstr>
      <vt:lpstr>Tahoma</vt:lpstr>
      <vt:lpstr>Office Theme</vt:lpstr>
      <vt:lpstr>WELCOME!  WelshWise Quiz 2024  Cwis ‘WelshWise’ 2024  CROESO! </vt:lpstr>
      <vt:lpstr>PowerPoint Presentation</vt:lpstr>
      <vt:lpstr>Round 1 Where are these famous landmarks?</vt:lpstr>
      <vt:lpstr>1. In which city? / Ymha ddinas?</vt:lpstr>
      <vt:lpstr>2. On which island? / Ar ba ynys? </vt:lpstr>
      <vt:lpstr>3.  Which landmark? / Pa dirnod? </vt:lpstr>
      <vt:lpstr>4. Which mountain? / Pa fynydd?</vt:lpstr>
      <vt:lpstr>5. In which city? / Ymha ddinas?</vt:lpstr>
      <vt:lpstr>6. Which national park? / Pa Barc Cenedlaethol?</vt:lpstr>
      <vt:lpstr>7.  Which waterfall? / Pa raeadr?</vt:lpstr>
      <vt:lpstr>8.  Which river? / Pa afon?</vt:lpstr>
      <vt:lpstr>Round 2 Natural Disasters</vt:lpstr>
      <vt:lpstr>1. Which severe storm affected Wales in January 2024? Pa storm effeithiodd ar Gymru yn Ionawr 2024?</vt:lpstr>
      <vt:lpstr>2.  Which tectonic natural disaster do scientists predict may affect coastal areas in Wales?  Pa drychineb dectonig allai effeithio ar arfordir Cymru yn ôl gwyddonwyr?</vt:lpstr>
      <vt:lpstr>3.  Which oil tanker caused an environmental disaster off the Pembrokeshire coastline in 1996? Pa dancer olew suddodd oddi ar arfordir Penfro yn 1996 gan achosi trychineb amgylcheddol?</vt:lpstr>
      <vt:lpstr> 4. In 1990 where did a storm plus spring tide force a sea wall to collapse and cause severe flooding?  Yn 1990, ymhle yr achosodd storm a llanw uchel i amddiffynfeydd ddymchwel gan achosi llifogydd difrifol? </vt:lpstr>
      <vt:lpstr>5. Which natural hazard? Disaster? is thought by  scientists  to be Wales’s biggest threat? Pa berygl neu drychineb naturiol yw bygythiad mwyaf i Gymru yn ôl gwyddonwyr?</vt:lpstr>
      <vt:lpstr>6.  Which Welsh mining village suffered a catastrophic landslide in October 1966? Pa bentref glofaol yng Nghymru brofodd drychineb gatastroffig ym mis Hydref 1966?</vt:lpstr>
      <vt:lpstr>7.  What type of natural disaster hit Llŷn Peninsula in 1984? Pa fath o drychineb naturiol brofodd Penrhyn Llŷn yn 1984? </vt:lpstr>
      <vt:lpstr>8.  How many properties in Wales are at risk of  flooding? Sawl darn o eiddo yng Nghymru sydd mewn perygol o lifogi arfordirol? </vt:lpstr>
      <vt:lpstr>Round 3  Wales in the World  Individual round </vt:lpstr>
      <vt:lpstr>1.  To which region in South America did 1,000 Welsh people emigrate in 1865? I ba ranbarth yn Ne America y mudodd dros 1,000 o Gymry yn 1865? </vt:lpstr>
      <vt:lpstr>2.  To which country is the longest direct flight from Cardiff Airport? I ba wlad aiff yr hediad uniongyrchol hiraf o Faes Awyr Caerydd?</vt:lpstr>
      <vt:lpstr>3.  Samoa has beaten Wales at rugby 4 times, including in 2 World Cups. In which ocean is Samoa located? Mae Samoa wedi curo Cymru mewn rygbi 4 gwaith. Ymha gefnfor mae Samoa wedi’i leoli? </vt:lpstr>
      <vt:lpstr>PowerPoint Presentation</vt:lpstr>
      <vt:lpstr>5.  Wales is the 150th largest country in the world.  Which country is closest to Wales in size? Pa wlad yw’r agosaf at Gymru o ran maint?</vt:lpstr>
      <vt:lpstr>6.  What is the connection between Sagarmatha (Mount Everest) and Wales? Beth yw’r cysylltiad rhwng Sagarmatha (Everest) a Chymru?</vt:lpstr>
      <vt:lpstr>7.  Which of these countries do NOT have a  settlement called Cardiff? Pa un o’r gwledydd yma sydd HEB anheddiad o’r new Cardiff?</vt:lpstr>
      <vt:lpstr>8.  Who is the only Welsh actor to date to play  James Bond? Pwy yw’r unig actor Cymreig i chwarae rhan James Bond?</vt:lpstr>
      <vt:lpstr>Round 4  Fieldwork</vt:lpstr>
      <vt:lpstr>PowerPoint Presentation</vt:lpstr>
      <vt:lpstr>2.   What ‘R’ should you consider before going out  to do fieldwork?  Pa ‘R’ ddylid ei ystyried yn ofalus cyn mentro ar waith maes?</vt:lpstr>
      <vt:lpstr>PowerPoint Presentation</vt:lpstr>
      <vt:lpstr>4.   A student has used a GPS system to locate themselves precisely at their fieldwork sites.  What do the initial GPS stand for?   Mae disgybl wedi defnyddio system GPS i leoli ei hun yn gywir ar ei safleoedd gwaith maes. Am beth mae GPS yn sefyll?   </vt:lpstr>
      <vt:lpstr>5.  What type of sampling takes measurements  at equal intervals? Pa fath o samplu sy’n mesur ar gyfnodau cyfartal?</vt:lpstr>
      <vt:lpstr>PowerPoint Presentation</vt:lpstr>
      <vt:lpstr>PowerPoint Presentation</vt:lpstr>
      <vt:lpstr>PowerPoint Presentation</vt:lpstr>
      <vt:lpstr>Break  </vt:lpstr>
      <vt:lpstr>Round 5  Digimap in Wales </vt:lpstr>
      <vt:lpstr>1.  What is the main activity in this area?  Beth yw’r prif weithgaredd yn yr ardal hon?</vt:lpstr>
      <vt:lpstr>2.  In which direction would you walk from the top to descend on the gentlest slope? I ba gyfeiriad fyddech chi’n cerdded o’r copa i lawr y llethr mwyaf esmwyth? </vt:lpstr>
      <vt:lpstr>3.  What natural coastal landform is this? Pa dirffurf arfordirol naturiol yw hwn?  </vt:lpstr>
      <vt:lpstr>PowerPoint Presentation</vt:lpstr>
      <vt:lpstr>5.  What kind of green energy is produced here?  Pa fath o ynni gwyrdd sy’n cael ei gynhyrchu yma?  </vt:lpstr>
      <vt:lpstr>6.  What is the land use here?  Beth yw’r defnydd tir yma?</vt:lpstr>
      <vt:lpstr>7.  Is lake X natural or man-made? A yw llyn X yn naturiol neu wedi ei greu gan ddyn? </vt:lpstr>
      <vt:lpstr>PowerPoint Presentation</vt:lpstr>
      <vt:lpstr>PowerPoint Presentation</vt:lpstr>
      <vt:lpstr>1.  Which international prize was won by the slate mining communities in North West Wales in 2021? Pa wobr ryngwladol enillodd cymunedau’r chwareli yng Ngogledd-orllewin Cymru yn 2021?</vt:lpstr>
      <vt:lpstr>2.   Where in Wales can tourists visit the world's largest antiquarian and second hand book centre? Ymhle yng Nghymru mae canolfan llyfrau ail-law mwya’r byd? </vt:lpstr>
      <vt:lpstr>3.  Wales is famous for its impressive castles. How many did Edward 1 build? Sawl castell Cymreig adeiladodd Edward 1af? </vt:lpstr>
      <vt:lpstr>4.  Which pub attracted over 1000 Americans in early 2023? Pa dafarn ddenodd dros 1000 o Americanwyr yn 2023? </vt:lpstr>
      <vt:lpstr>5.  Where in Wales is the National White Water Centre? Ymhle yng Nghymru mae’r Ganolfan Dŵr Gwyn Cenedlaethol?</vt:lpstr>
      <vt:lpstr>6.  Which museum explores Welsh history  through people’s everyday lives? Pa amgueddfa sy’n olrhain hanes Cymru trwy fywydau pob dydd ei phobl?</vt:lpstr>
      <vt:lpstr>PowerPoint Presentation</vt:lpstr>
      <vt:lpstr>PowerPoint Presentation</vt:lpstr>
      <vt:lpstr>Round 7 7 </vt:lpstr>
      <vt:lpstr>1.  What is the height of Yr Wyddfa (Snowdon) to the nearest 50m? Beth yw uchder yr Wyddfa i’r 50m agosaf?   </vt:lpstr>
      <vt:lpstr>2.  What is the name of Wales’ largest lake? Beth yw enw llyn mwyaf Cymru?</vt:lpstr>
      <vt:lpstr>3.  Where is the smallest house in Wales? Ymhle mae’r tŷ lleiaf yng Nghymru? </vt:lpstr>
      <vt:lpstr>4.   Which is the longest river that flows entirely within Wales? Pa un yw’r afon hiraf sy’n llifo’n gyfangwbl yng Nghymru?</vt:lpstr>
      <vt:lpstr>5.  Wales has over 50 islands.  Which one is the largest? Pa un yw ynys fwyaf Cymru?</vt:lpstr>
      <vt:lpstr>6.  What is the official length of the Wales Coastal Path? (to the nearest 50 kms) Beth yw hyd y Llwybr Arfordir Cenedlaethol?(i’r 50km agosaf)  </vt:lpstr>
      <vt:lpstr>7.  List these three places in the order  of most northerly, most easterly and most westerly. Rhestrwch y tri lle hyn yn nhrefn y mwyaf gogleddol, mwyaf dwyreiniol a mwyaf gorllewinol.  </vt:lpstr>
      <vt:lpstr>8.   Where is the longest high street in Wales? Ble mae stryd fawr hiraf Cymru? </vt:lpstr>
      <vt:lpstr>PowerPoint Presentation</vt:lpstr>
      <vt:lpstr>  1. Tata Steel ending union talks over 2,800 jobs in a heavy industry  </vt:lpstr>
      <vt:lpstr>2. Welsh congestion as traffic slows to          20mph</vt:lpstr>
      <vt:lpstr>PowerPoint Presentation</vt:lpstr>
      <vt:lpstr>PowerPoint Presentation</vt:lpstr>
      <vt:lpstr>5. Controversy over reclamation of UK’s       largest open cast coal mine  </vt:lpstr>
      <vt:lpstr>PowerPoint Presentation</vt:lpstr>
      <vt:lpstr>7. Two beaches in Wales have      bathing water quality      classed as poor  </vt:lpstr>
      <vt:lpstr>8. Vaughan Gething becomes new First Minister of Wales</vt:lpstr>
      <vt:lpstr>      Well done! Da iawn! </vt:lpstr>
      <vt:lpstr>Tie breakers / Gwahanu’r goreuon!</vt:lpstr>
      <vt:lpstr>1. Which national park in Wales is the most       populated?</vt:lpstr>
      <vt:lpstr>2. Which important government  “factory” is located in Llantrisant?</vt:lpstr>
      <vt:lpstr>3. Which mountain in Powys is the source of water for the River Severn, Britain’s longest river?  </vt:lpstr>
      <vt:lpstr>4. What separates Anglesey from mainland       Wales?</vt:lpstr>
      <vt:lpstr>5. Which borderlands town has a Welsh       bridge and an English bridge over the       River Severn?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WelshWise Quiz 2023  Cwis ‘WelshWise’ 2023  CROESO!</dc:title>
  <dc:creator>User</dc:creator>
  <cp:lastModifiedBy>Emmalene Thomas</cp:lastModifiedBy>
  <cp:revision>130</cp:revision>
  <dcterms:created xsi:type="dcterms:W3CDTF">2024-02-25T17:38:44Z</dcterms:created>
  <dcterms:modified xsi:type="dcterms:W3CDTF">2024-09-27T08:53:40Z</dcterms:modified>
</cp:coreProperties>
</file>