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5"/>
  </p:notesMasterIdLst>
  <p:sldIdLst>
    <p:sldId id="262" r:id="rId2"/>
    <p:sldId id="263" r:id="rId3"/>
    <p:sldId id="264" r:id="rId4"/>
    <p:sldId id="292" r:id="rId5"/>
    <p:sldId id="293" r:id="rId6"/>
    <p:sldId id="294" r:id="rId7"/>
    <p:sldId id="295" r:id="rId8"/>
    <p:sldId id="296" r:id="rId9"/>
    <p:sldId id="298" r:id="rId10"/>
    <p:sldId id="297" r:id="rId11"/>
    <p:sldId id="299" r:id="rId12"/>
    <p:sldId id="256" r:id="rId13"/>
    <p:sldId id="265" r:id="rId14"/>
    <p:sldId id="266" r:id="rId15"/>
    <p:sldId id="267" r:id="rId16"/>
    <p:sldId id="268" r:id="rId17"/>
    <p:sldId id="269" r:id="rId18"/>
    <p:sldId id="270" r:id="rId19"/>
    <p:sldId id="271" r:id="rId20"/>
    <p:sldId id="272" r:id="rId21"/>
    <p:sldId id="273" r:id="rId22"/>
    <p:sldId id="284" r:id="rId23"/>
    <p:sldId id="285" r:id="rId24"/>
    <p:sldId id="286" r:id="rId25"/>
    <p:sldId id="288" r:id="rId26"/>
    <p:sldId id="289" r:id="rId27"/>
    <p:sldId id="290" r:id="rId28"/>
    <p:sldId id="291" r:id="rId29"/>
    <p:sldId id="342" r:id="rId30"/>
    <p:sldId id="346" r:id="rId31"/>
    <p:sldId id="347" r:id="rId32"/>
    <p:sldId id="349" r:id="rId33"/>
    <p:sldId id="350" r:id="rId34"/>
    <p:sldId id="348" r:id="rId35"/>
    <p:sldId id="368" r:id="rId36"/>
    <p:sldId id="352" r:id="rId37"/>
    <p:sldId id="353" r:id="rId38"/>
    <p:sldId id="356" r:id="rId39"/>
    <p:sldId id="335" r:id="rId40"/>
    <p:sldId id="274" r:id="rId41"/>
    <p:sldId id="275" r:id="rId42"/>
    <p:sldId id="276" r:id="rId43"/>
    <p:sldId id="277" r:id="rId44"/>
    <p:sldId id="278" r:id="rId45"/>
    <p:sldId id="279" r:id="rId46"/>
    <p:sldId id="280" r:id="rId47"/>
    <p:sldId id="281" r:id="rId48"/>
    <p:sldId id="282" r:id="rId49"/>
    <p:sldId id="301" r:id="rId50"/>
    <p:sldId id="357" r:id="rId51"/>
    <p:sldId id="358" r:id="rId52"/>
    <p:sldId id="359" r:id="rId53"/>
    <p:sldId id="360" r:id="rId54"/>
    <p:sldId id="361" r:id="rId55"/>
    <p:sldId id="363" r:id="rId56"/>
    <p:sldId id="366" r:id="rId57"/>
    <p:sldId id="367" r:id="rId58"/>
    <p:sldId id="302" r:id="rId59"/>
    <p:sldId id="303" r:id="rId60"/>
    <p:sldId id="307" r:id="rId61"/>
    <p:sldId id="306" r:id="rId62"/>
    <p:sldId id="309" r:id="rId63"/>
    <p:sldId id="314" r:id="rId64"/>
    <p:sldId id="311" r:id="rId65"/>
    <p:sldId id="315" r:id="rId66"/>
    <p:sldId id="325" r:id="rId67"/>
    <p:sldId id="313" r:id="rId68"/>
    <p:sldId id="316" r:id="rId69"/>
    <p:sldId id="317" r:id="rId70"/>
    <p:sldId id="318" r:id="rId71"/>
    <p:sldId id="319" r:id="rId72"/>
    <p:sldId id="320" r:id="rId73"/>
    <p:sldId id="321" r:id="rId74"/>
    <p:sldId id="322" r:id="rId75"/>
    <p:sldId id="323" r:id="rId76"/>
    <p:sldId id="324" r:id="rId77"/>
    <p:sldId id="336" r:id="rId78"/>
    <p:sldId id="337" r:id="rId79"/>
    <p:sldId id="339" r:id="rId80"/>
    <p:sldId id="341" r:id="rId81"/>
    <p:sldId id="343" r:id="rId82"/>
    <p:sldId id="344" r:id="rId83"/>
    <p:sldId id="345"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440" autoAdjust="0"/>
    <p:restoredTop sz="88296" autoAdjust="0"/>
  </p:normalViewPr>
  <p:slideViewPr>
    <p:cSldViewPr snapToGrid="0">
      <p:cViewPr varScale="1">
        <p:scale>
          <a:sx n="111" d="100"/>
          <a:sy n="111" d="100"/>
        </p:scale>
        <p:origin x="450" y="96"/>
      </p:cViewPr>
      <p:guideLst>
        <p:guide orient="horz" pos="2160"/>
        <p:guide pos="3840"/>
      </p:guideLst>
    </p:cSldViewPr>
  </p:slideViewPr>
  <p:outlineViewPr>
    <p:cViewPr>
      <p:scale>
        <a:sx n="33" d="100"/>
        <a:sy n="33" d="100"/>
      </p:scale>
      <p:origin x="0" y="8442"/>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84A3C5-E925-4E82-B393-94ECB26CD173}" type="datetimeFigureOut">
              <a:rPr lang="en-US" smtClean="0"/>
              <a:pPr/>
              <a:t>7/14/2025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B7181C-B7BB-4793-9940-48B32CACB95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ommons.wikimedia.org/wiki/File:The_Pyg_Track_with_a_view_to_Snowdon-Yr_Wyddfa_-_geograph.org.uk_-_1190075.jpg"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creativecommons.org/licenses/by-sa/2.0"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pixabay.com/vectors/nature-scene-mountain-green-summer-1552091/"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ommons.wikimedia.org/wiki/File:Green_Bridge_of_Wales_-_geograph.org.uk_-_3202628.jpg"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creativecommons.org/licenses/by-sa/2.0"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latin typeface="+mn-lt"/>
                <a:ea typeface="+mn-ea"/>
                <a:cs typeface="+mn-cs"/>
                <a:hlinkClick r:id="rId3"/>
              </a:rPr>
              <a:t>File:The </a:t>
            </a:r>
            <a:r>
              <a:rPr lang="en-GB" sz="1200" u="sng" kern="1200" dirty="0" err="1">
                <a:solidFill>
                  <a:schemeClr val="tx1"/>
                </a:solidFill>
                <a:latin typeface="+mn-lt"/>
                <a:ea typeface="+mn-ea"/>
                <a:cs typeface="+mn-cs"/>
                <a:hlinkClick r:id="rId3"/>
              </a:rPr>
              <a:t>Pyg</a:t>
            </a:r>
            <a:r>
              <a:rPr lang="en-GB" sz="1200" u="sng" kern="1200" dirty="0">
                <a:solidFill>
                  <a:schemeClr val="tx1"/>
                </a:solidFill>
                <a:latin typeface="+mn-lt"/>
                <a:ea typeface="+mn-ea"/>
                <a:cs typeface="+mn-cs"/>
                <a:hlinkClick r:id="rId3"/>
              </a:rPr>
              <a:t> Track with a view to Snowdon-Yr </a:t>
            </a:r>
            <a:r>
              <a:rPr lang="en-GB" sz="1200" u="sng" kern="1200" dirty="0" err="1">
                <a:solidFill>
                  <a:schemeClr val="tx1"/>
                </a:solidFill>
                <a:latin typeface="+mn-lt"/>
                <a:ea typeface="+mn-ea"/>
                <a:cs typeface="+mn-cs"/>
                <a:hlinkClick r:id="rId3"/>
              </a:rPr>
              <a:t>Wyddfa</a:t>
            </a:r>
            <a:r>
              <a:rPr lang="en-GB" sz="1200" u="sng" kern="1200" dirty="0">
                <a:solidFill>
                  <a:schemeClr val="tx1"/>
                </a:solidFill>
                <a:latin typeface="+mn-lt"/>
                <a:ea typeface="+mn-ea"/>
                <a:cs typeface="+mn-cs"/>
                <a:hlinkClick r:id="rId3"/>
              </a:rPr>
              <a:t> - geograph.org.uk - 1190075.jpg - Wikimedia Commons</a:t>
            </a:r>
            <a:r>
              <a:rPr lang="en-GB" sz="1200" kern="1200" dirty="0">
                <a:solidFill>
                  <a:schemeClr val="tx1"/>
                </a:solidFill>
                <a:latin typeface="+mn-lt"/>
                <a:ea typeface="+mn-ea"/>
                <a:cs typeface="+mn-cs"/>
              </a:rPr>
              <a:t> </a:t>
            </a:r>
            <a:r>
              <a:rPr lang="en-GB" sz="1200" u="sng" kern="1200" dirty="0">
                <a:solidFill>
                  <a:schemeClr val="tx1"/>
                </a:solidFill>
                <a:latin typeface="+mn-lt"/>
                <a:ea typeface="+mn-ea"/>
                <a:cs typeface="+mn-cs"/>
                <a:hlinkClick r:id="rId4"/>
              </a:rPr>
              <a:t>https://creativecommons.org/licenses/by-sa/2.0</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4B7181C-B7BB-4793-9940-48B32CACB95F}"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GB" sz="1200" b="0" i="0" u="sng" strike="noStrike" cap="none"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https://pixabay.com/vectors/nature-scene-mountain-green-summer-1552091/</a:t>
            </a:r>
            <a:endParaRPr b="0" dirty="0"/>
          </a:p>
          <a:p>
            <a:pPr marL="457200" marR="0" lvl="0" indent="-228600" algn="l" rtl="0">
              <a:lnSpc>
                <a:spcPct val="100000"/>
              </a:lnSpc>
              <a:spcBef>
                <a:spcPts val="0"/>
              </a:spcBef>
              <a:spcAft>
                <a:spcPts val="0"/>
              </a:spcAft>
              <a:buSzPts val="1400"/>
              <a:buNone/>
            </a:pPr>
            <a:br>
              <a:rPr lang="en-GB" dirty="0"/>
            </a:br>
            <a:endParaRPr dirty="0"/>
          </a:p>
        </p:txBody>
      </p:sp>
      <p:sp>
        <p:nvSpPr>
          <p:cNvPr id="237" name="Google Shape;23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Answers B, C, D</a:t>
            </a:r>
            <a:endParaRPr dirty="0"/>
          </a:p>
        </p:txBody>
      </p:sp>
      <p:sp>
        <p:nvSpPr>
          <p:cNvPr id="244" name="Google Shape;24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Answer A and C</a:t>
            </a:r>
            <a:endParaRPr dirty="0"/>
          </a:p>
        </p:txBody>
      </p:sp>
      <p:sp>
        <p:nvSpPr>
          <p:cNvPr id="250" name="Google Shape;25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Answer B</a:t>
            </a:r>
            <a:endParaRPr dirty="0"/>
          </a:p>
        </p:txBody>
      </p:sp>
      <p:sp>
        <p:nvSpPr>
          <p:cNvPr id="256" name="Google Shape;25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SzPts val="1400"/>
              <a:buNone/>
            </a:pPr>
            <a:r>
              <a:rPr lang="en-GB" dirty="0"/>
              <a:t>https://</a:t>
            </a:r>
            <a:r>
              <a:rPr lang="en-GB" dirty="0" err="1"/>
              <a:t>earthlines.com</a:t>
            </a:r>
            <a:r>
              <a:rPr lang="en-GB" dirty="0"/>
              <a:t>/product/</a:t>
            </a:r>
            <a:r>
              <a:rPr lang="en-GB" dirty="0" err="1"/>
              <a:t>maxiclin</a:t>
            </a:r>
            <a:r>
              <a:rPr lang="en-GB" dirty="0"/>
              <a:t>-clinometer/</a:t>
            </a:r>
            <a:endParaRPr dirty="0"/>
          </a:p>
        </p:txBody>
      </p:sp>
      <p:sp>
        <p:nvSpPr>
          <p:cNvPr id="262" name="Google Shape;26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https://</a:t>
            </a:r>
            <a:r>
              <a:rPr lang="en-GB" dirty="0" err="1"/>
              <a:t>www.internetgeography.net</a:t>
            </a:r>
            <a:r>
              <a:rPr lang="en-GB" dirty="0"/>
              <a:t>/fieldwork/coastal-fieldwork/coastal-fieldwork-equipment/ </a:t>
            </a:r>
          </a:p>
          <a:p>
            <a:pPr marL="457200" marR="0" lvl="0" indent="-228600" algn="l" rtl="0">
              <a:lnSpc>
                <a:spcPct val="100000"/>
              </a:lnSpc>
              <a:spcBef>
                <a:spcPts val="0"/>
              </a:spcBef>
              <a:spcAft>
                <a:spcPts val="0"/>
              </a:spcAft>
              <a:buSzPts val="1400"/>
              <a:buNone/>
            </a:pPr>
            <a:r>
              <a:rPr lang="en-GB" dirty="0"/>
              <a:t>Answer: Distance</a:t>
            </a:r>
            <a:br>
              <a:rPr lang="en-GB" dirty="0"/>
            </a:br>
            <a:endParaRPr dirty="0"/>
          </a:p>
        </p:txBody>
      </p:sp>
      <p:sp>
        <p:nvSpPr>
          <p:cNvPr id="268" name="Google Shape;26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Answer: C</a:t>
            </a:r>
            <a:endParaRPr dirty="0"/>
          </a:p>
        </p:txBody>
      </p:sp>
      <p:sp>
        <p:nvSpPr>
          <p:cNvPr id="274" name="Google Shape;27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Random (A)</a:t>
            </a:r>
            <a:endParaRPr dirty="0"/>
          </a:p>
        </p:txBody>
      </p:sp>
      <p:sp>
        <p:nvSpPr>
          <p:cNvPr id="287" name="Google Shape;28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https://www.lse.ac.uk/granthaminstitute/publication/response-to-uk-government-consultation-integrating-greenhouse-gas-removals-in-the-uk-emissions-trading-scheme/</a:t>
            </a:r>
          </a:p>
        </p:txBody>
      </p:sp>
      <p:sp>
        <p:nvSpPr>
          <p:cNvPr id="4" name="Slide Number Placeholder 3"/>
          <p:cNvSpPr>
            <a:spLocks noGrp="1"/>
          </p:cNvSpPr>
          <p:nvPr>
            <p:ph type="sldNum" sz="quarter" idx="10"/>
          </p:nvPr>
        </p:nvSpPr>
        <p:spPr/>
        <p:txBody>
          <a:bodyPr/>
          <a:lstStyle/>
          <a:p>
            <a:fld id="{64B7181C-B7BB-4793-9940-48B32CACB95F}" type="slidenum">
              <a:rPr lang="en-US" smtClean="0"/>
              <a:pPr/>
              <a:t>53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latin typeface="+mn-lt"/>
                <a:ea typeface="+mn-ea"/>
                <a:cs typeface="+mn-cs"/>
                <a:hlinkClick r:id="rId3"/>
              </a:rPr>
              <a:t>File:Green Bridge of Wales - geograph.org.uk - 3202628.jpg - Wikimedia Commons</a:t>
            </a:r>
            <a:r>
              <a:rPr lang="en-US" sz="1200" kern="1200" dirty="0">
                <a:solidFill>
                  <a:schemeClr val="tx1"/>
                </a:solidFill>
                <a:latin typeface="+mn-lt"/>
                <a:ea typeface="+mn-ea"/>
                <a:cs typeface="+mn-cs"/>
              </a:rPr>
              <a:t>  </a:t>
            </a:r>
            <a:r>
              <a:rPr lang="en-US" sz="1200" u="sng" kern="1200" dirty="0">
                <a:solidFill>
                  <a:schemeClr val="tx1"/>
                </a:solidFill>
                <a:latin typeface="+mn-lt"/>
                <a:ea typeface="+mn-ea"/>
                <a:cs typeface="+mn-cs"/>
                <a:hlinkClick r:id="rId4"/>
              </a:rPr>
              <a:t>https://creativecommons.org/licenses/by-sa/2.0</a:t>
            </a: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4B7181C-B7BB-4793-9940-48B32CACB95F}" type="slidenum">
              <a:rPr lang="en-US" smtClean="0"/>
              <a:pPr/>
              <a:t>5</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https://commons.wikimedia.org/wiki/File:Red_Squirrel_-_Lazienki.JPG</a:t>
            </a:r>
          </a:p>
          <a:p>
            <a:endParaRPr lang="en-US" dirty="0"/>
          </a:p>
        </p:txBody>
      </p:sp>
      <p:sp>
        <p:nvSpPr>
          <p:cNvPr id="4" name="Slide Number Placeholder 3"/>
          <p:cNvSpPr>
            <a:spLocks noGrp="1"/>
          </p:cNvSpPr>
          <p:nvPr>
            <p:ph type="sldNum" sz="quarter" idx="10"/>
          </p:nvPr>
        </p:nvSpPr>
        <p:spPr/>
        <p:txBody>
          <a:bodyPr/>
          <a:lstStyle/>
          <a:p>
            <a:fld id="{64B7181C-B7BB-4793-9940-48B32CACB95F}" type="slidenum">
              <a:rPr lang="en-US" smtClean="0"/>
              <a:pPr/>
              <a:t>54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https://commons.wikimedia.org/wiki/File:Peat_Bog_In_Donegal_%28135475641%29.jpeg</a:t>
            </a:r>
          </a:p>
        </p:txBody>
      </p:sp>
      <p:sp>
        <p:nvSpPr>
          <p:cNvPr id="4" name="Slide Number Placeholder 3"/>
          <p:cNvSpPr>
            <a:spLocks noGrp="1"/>
          </p:cNvSpPr>
          <p:nvPr>
            <p:ph type="sldNum" sz="quarter" idx="10"/>
          </p:nvPr>
        </p:nvSpPr>
        <p:spPr/>
        <p:txBody>
          <a:bodyPr/>
          <a:lstStyle/>
          <a:p>
            <a:fld id="{64B7181C-B7BB-4793-9940-48B32CACB95F}" type="slidenum">
              <a:rPr lang="en-US" smtClean="0"/>
              <a:pPr/>
              <a:t>55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https://www.geograph.org.uk/photo/6069467</a:t>
            </a:r>
          </a:p>
        </p:txBody>
      </p:sp>
      <p:sp>
        <p:nvSpPr>
          <p:cNvPr id="4" name="Slide Number Placeholder 3"/>
          <p:cNvSpPr>
            <a:spLocks noGrp="1"/>
          </p:cNvSpPr>
          <p:nvPr>
            <p:ph type="sldNum" sz="quarter" idx="10"/>
          </p:nvPr>
        </p:nvSpPr>
        <p:spPr/>
        <p:txBody>
          <a:bodyPr/>
          <a:lstStyle/>
          <a:p>
            <a:fld id="{64B7181C-B7BB-4793-9940-48B32CACB95F}" type="slidenum">
              <a:rPr lang="en-US" smtClean="0"/>
              <a:pPr/>
              <a:t>56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https://www.geograph.org.uk/photo/6479317</a:t>
            </a:r>
          </a:p>
        </p:txBody>
      </p:sp>
      <p:sp>
        <p:nvSpPr>
          <p:cNvPr id="4" name="Slide Number Placeholder 3"/>
          <p:cNvSpPr>
            <a:spLocks noGrp="1"/>
          </p:cNvSpPr>
          <p:nvPr>
            <p:ph type="sldNum" sz="quarter" idx="10"/>
          </p:nvPr>
        </p:nvSpPr>
        <p:spPr/>
        <p:txBody>
          <a:bodyPr/>
          <a:lstStyle/>
          <a:p>
            <a:fld id="{64B7181C-B7BB-4793-9940-48B32CACB95F}" type="slidenum">
              <a:rPr lang="en-US" smtClean="0"/>
              <a:pPr/>
              <a:t>57</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https://commons.wikimedia.org/wiki/File:Golden_Gate_Bridge_as_seen_from_Battery_East.jpg</a:t>
            </a:r>
          </a:p>
        </p:txBody>
      </p:sp>
      <p:sp>
        <p:nvSpPr>
          <p:cNvPr id="4" name="Slide Number Placeholder 3"/>
          <p:cNvSpPr>
            <a:spLocks noGrp="1"/>
          </p:cNvSpPr>
          <p:nvPr>
            <p:ph type="sldNum" sz="quarter" idx="10"/>
          </p:nvPr>
        </p:nvSpPr>
        <p:spPr/>
        <p:txBody>
          <a:bodyPr/>
          <a:lstStyle/>
          <a:p>
            <a:fld id="{64B7181C-B7BB-4793-9940-48B32CACB95F}" type="slidenum">
              <a:rPr lang="en-US" smtClean="0"/>
              <a:pPr/>
              <a:t>65</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https://commons.wikimedia.org/wiki/File:Tyrannosaurus_Rex_colored.png</a:t>
            </a:r>
          </a:p>
        </p:txBody>
      </p:sp>
      <p:sp>
        <p:nvSpPr>
          <p:cNvPr id="4" name="Slide Number Placeholder 3"/>
          <p:cNvSpPr>
            <a:spLocks noGrp="1"/>
          </p:cNvSpPr>
          <p:nvPr>
            <p:ph type="sldNum" sz="quarter" idx="10"/>
          </p:nvPr>
        </p:nvSpPr>
        <p:spPr/>
        <p:txBody>
          <a:bodyPr/>
          <a:lstStyle/>
          <a:p>
            <a:fld id="{64B7181C-B7BB-4793-9940-48B32CACB95F}" type="slidenum">
              <a:rPr lang="en-US" smtClean="0"/>
              <a:pPr/>
              <a:t>67</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68</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https://www.bbc.co.uk/news/articles/c93893y4g1lo</a:t>
            </a:r>
          </a:p>
        </p:txBody>
      </p:sp>
      <p:sp>
        <p:nvSpPr>
          <p:cNvPr id="4" name="Slide Number Placeholder 3"/>
          <p:cNvSpPr>
            <a:spLocks noGrp="1"/>
          </p:cNvSpPr>
          <p:nvPr>
            <p:ph type="sldNum" sz="quarter" idx="5"/>
          </p:nvPr>
        </p:nvSpPr>
        <p:spPr/>
        <p:txBody>
          <a:bodyPr/>
          <a:lstStyle/>
          <a:p>
            <a:fld id="{C6011BD7-2718-452B-A1E4-9956A54E23C9}" type="slidenum">
              <a:rPr lang="en-US" smtClean="0"/>
              <a:pPr/>
              <a:t>69</a:t>
            </a:fld>
            <a:endParaRPr lang="en-US"/>
          </a:p>
        </p:txBody>
      </p:sp>
    </p:spTree>
    <p:extLst>
      <p:ext uri="{BB962C8B-B14F-4D97-AF65-F5344CB8AC3E}">
        <p14:creationId xmlns:p14="http://schemas.microsoft.com/office/powerpoint/2010/main" val="9309753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71</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https://www.bbc.co.uk/sport/football/articles/cm2egg8en8xo</a:t>
            </a:r>
          </a:p>
        </p:txBody>
      </p:sp>
      <p:sp>
        <p:nvSpPr>
          <p:cNvPr id="4" name="Slide Number Placeholder 3"/>
          <p:cNvSpPr>
            <a:spLocks noGrp="1"/>
          </p:cNvSpPr>
          <p:nvPr>
            <p:ph type="sldNum" sz="quarter" idx="10"/>
          </p:nvPr>
        </p:nvSpPr>
        <p:spPr/>
        <p:txBody>
          <a:bodyPr/>
          <a:lstStyle/>
          <a:p>
            <a:fld id="{C6011BD7-2718-452B-A1E4-9956A54E23C9}" type="slidenum">
              <a:rPr lang="en-US" smtClean="0"/>
              <a:pPr/>
              <a:t>73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https://www.geograph.org.uk/photo/1413182</a:t>
            </a:r>
          </a:p>
        </p:txBody>
      </p:sp>
      <p:sp>
        <p:nvSpPr>
          <p:cNvPr id="4" name="Slide Number Placeholder 3"/>
          <p:cNvSpPr>
            <a:spLocks noGrp="1"/>
          </p:cNvSpPr>
          <p:nvPr>
            <p:ph type="sldNum" sz="quarter" idx="10"/>
          </p:nvPr>
        </p:nvSpPr>
        <p:spPr/>
        <p:txBody>
          <a:bodyPr/>
          <a:lstStyle/>
          <a:p>
            <a:fld id="{64B7181C-B7BB-4793-9940-48B32CACB95F}" type="slidenum">
              <a:rPr lang="en-US" smtClean="0"/>
              <a:pPr/>
              <a:t>6</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https://www.bbc.co.uk/news/articles/c2dg324znexo</a:t>
            </a:r>
          </a:p>
        </p:txBody>
      </p:sp>
      <p:sp>
        <p:nvSpPr>
          <p:cNvPr id="4" name="Slide Number Placeholder 3"/>
          <p:cNvSpPr>
            <a:spLocks noGrp="1"/>
          </p:cNvSpPr>
          <p:nvPr>
            <p:ph type="sldNum" sz="quarter" idx="10"/>
          </p:nvPr>
        </p:nvSpPr>
        <p:spPr/>
        <p:txBody>
          <a:bodyPr/>
          <a:lstStyle/>
          <a:p>
            <a:fld id="{C6011BD7-2718-452B-A1E4-9956A54E23C9}" type="slidenum">
              <a:rPr lang="en-US" smtClean="0"/>
              <a:pPr/>
              <a:t>74</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https://x.com/BBCSportWales/status/1822634079533301913</a:t>
            </a:r>
          </a:p>
        </p:txBody>
      </p:sp>
      <p:sp>
        <p:nvSpPr>
          <p:cNvPr id="4" name="Slide Number Placeholder 3"/>
          <p:cNvSpPr>
            <a:spLocks noGrp="1"/>
          </p:cNvSpPr>
          <p:nvPr>
            <p:ph type="sldNum" sz="quarter" idx="10"/>
          </p:nvPr>
        </p:nvSpPr>
        <p:spPr/>
        <p:txBody>
          <a:bodyPr/>
          <a:lstStyle/>
          <a:p>
            <a:fld id="{C6011BD7-2718-452B-A1E4-9956A54E23C9}" type="slidenum">
              <a:rPr lang="en-US" smtClean="0"/>
              <a:pPr/>
              <a:t>75</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https://www.gov.wales/eluned-morgan-becomes-wales-first-female-first-minister</a:t>
            </a:r>
          </a:p>
        </p:txBody>
      </p:sp>
      <p:sp>
        <p:nvSpPr>
          <p:cNvPr id="4" name="Slide Number Placeholder 3"/>
          <p:cNvSpPr>
            <a:spLocks noGrp="1"/>
          </p:cNvSpPr>
          <p:nvPr>
            <p:ph type="sldNum" sz="quarter" idx="10"/>
          </p:nvPr>
        </p:nvSpPr>
        <p:spPr/>
        <p:txBody>
          <a:bodyPr/>
          <a:lstStyle/>
          <a:p>
            <a:fld id="{C6011BD7-2718-452B-A1E4-9956A54E23C9}" type="slidenum">
              <a:rPr lang="en-US" smtClean="0"/>
              <a:pPr/>
              <a:t>76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Https://upload.wikimedia.org/wikipedia/commons/e/ec/Marloes_peninsula%2C_Pembrokeshire_coast%2C_Wales%2C_UK.JPG</a:t>
            </a:r>
          </a:p>
          <a:p>
            <a:endParaRPr lang="en-US" dirty="0"/>
          </a:p>
          <a:p>
            <a:r>
              <a:rPr lang="en-US" sz="1200" kern="1200" dirty="0">
                <a:solidFill>
                  <a:schemeClr val="tx1"/>
                </a:solidFill>
                <a:latin typeface="+mn-lt"/>
                <a:ea typeface="+mn-ea"/>
                <a:cs typeface="+mn-cs"/>
              </a:rPr>
              <a:t>Cardigan Bay extends around</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almost 1562km of coast from </a:t>
            </a:r>
            <a:r>
              <a:rPr lang="en-US" sz="1200" kern="1200" dirty="0" err="1">
                <a:solidFill>
                  <a:schemeClr val="tx1"/>
                </a:solidFill>
                <a:latin typeface="+mn-lt"/>
                <a:ea typeface="+mn-ea"/>
                <a:cs typeface="+mn-cs"/>
              </a:rPr>
              <a:t>Pembrokeshire</a:t>
            </a:r>
            <a:r>
              <a:rPr lang="en-US" sz="1200" kern="1200" dirty="0">
                <a:solidFill>
                  <a:schemeClr val="tx1"/>
                </a:solidFill>
                <a:latin typeface="+mn-lt"/>
                <a:ea typeface="+mn-ea"/>
                <a:cs typeface="+mn-cs"/>
              </a:rPr>
              <a:t> to </a:t>
            </a:r>
            <a:r>
              <a:rPr lang="en-US" sz="1200" kern="1200" dirty="0" err="1">
                <a:solidFill>
                  <a:schemeClr val="tx1"/>
                </a:solidFill>
                <a:latin typeface="+mn-lt"/>
                <a:ea typeface="+mn-ea"/>
                <a:cs typeface="+mn-cs"/>
              </a:rPr>
              <a:t>Llyn</a:t>
            </a:r>
            <a:r>
              <a:rPr lang="en-US" sz="1200" kern="1200" dirty="0">
                <a:solidFill>
                  <a:schemeClr val="tx1"/>
                </a:solidFill>
                <a:latin typeface="+mn-lt"/>
                <a:ea typeface="+mn-ea"/>
                <a:cs typeface="+mn-cs"/>
              </a:rPr>
              <a:t> peninsula.</a:t>
            </a:r>
          </a:p>
          <a:p>
            <a:r>
              <a:rPr lang="en-US" sz="1200" kern="1200" dirty="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64B7181C-B7BB-4793-9940-48B32CACB95F}"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err="1">
                <a:solidFill>
                  <a:schemeClr val="tx1"/>
                </a:solidFill>
                <a:latin typeface="+mn-lt"/>
                <a:ea typeface="+mn-ea"/>
                <a:cs typeface="+mn-cs"/>
              </a:rPr>
              <a:t>Pistyll</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Rhaeradr</a:t>
            </a:r>
            <a:r>
              <a:rPr lang="en-GB" sz="1200" kern="1200" baseline="0" dirty="0">
                <a:solidFill>
                  <a:schemeClr val="tx1"/>
                </a:solidFill>
                <a:latin typeface="+mn-lt"/>
                <a:ea typeface="+mn-ea"/>
                <a:cs typeface="+mn-cs"/>
              </a:rPr>
              <a:t> </a:t>
            </a:r>
            <a:r>
              <a:rPr lang="en-GB" sz="1200" kern="1200" dirty="0">
                <a:solidFill>
                  <a:schemeClr val="tx1"/>
                </a:solidFill>
                <a:latin typeface="+mn-lt"/>
                <a:ea typeface="+mn-ea"/>
                <a:cs typeface="+mn-cs"/>
              </a:rPr>
              <a:t>is the tallest waterfall in Wales at 240ft.</a:t>
            </a:r>
            <a:endParaRPr lang="en-US" sz="1200" kern="1200" dirty="0">
              <a:solidFill>
                <a:schemeClr val="tx1"/>
              </a:solidFill>
              <a:latin typeface="+mn-lt"/>
              <a:ea typeface="+mn-ea"/>
              <a:cs typeface="+mn-cs"/>
            </a:endParaRPr>
          </a:p>
          <a:p>
            <a:r>
              <a:rPr lang="en-US" dirty="0"/>
              <a:t>https://commons.wikimedia.org/wiki/File:Pistyll_Rhaeadr_-_geograph.org.uk_-_283653.jpg</a:t>
            </a:r>
          </a:p>
          <a:p>
            <a:endParaRPr lang="en-US" dirty="0"/>
          </a:p>
        </p:txBody>
      </p:sp>
      <p:sp>
        <p:nvSpPr>
          <p:cNvPr id="4" name="Slide Number Placeholder 3"/>
          <p:cNvSpPr>
            <a:spLocks noGrp="1"/>
          </p:cNvSpPr>
          <p:nvPr>
            <p:ph type="sldNum" sz="quarter" idx="10"/>
          </p:nvPr>
        </p:nvSpPr>
        <p:spPr/>
        <p:txBody>
          <a:bodyPr/>
          <a:lstStyle/>
          <a:p>
            <a:fld id="{64B7181C-B7BB-4793-9940-48B32CACB95F}"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https://www.greatbritishbucketlist.com/aber-falls-wales/</a:t>
            </a:r>
          </a:p>
        </p:txBody>
      </p:sp>
      <p:sp>
        <p:nvSpPr>
          <p:cNvPr id="4" name="Slide Number Placeholder 3"/>
          <p:cNvSpPr>
            <a:spLocks noGrp="1"/>
          </p:cNvSpPr>
          <p:nvPr>
            <p:ph type="sldNum" sz="quarter" idx="10"/>
          </p:nvPr>
        </p:nvSpPr>
        <p:spPr/>
        <p:txBody>
          <a:bodyPr/>
          <a:lstStyle/>
          <a:p>
            <a:fld id="{64B7181C-B7BB-4793-9940-48B32CACB95F}"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https://www.geograph.org.uk/photo/2479397</a:t>
            </a:r>
          </a:p>
          <a:p>
            <a:endParaRPr lang="en-US" dirty="0"/>
          </a:p>
          <a:p>
            <a:endParaRPr lang="en-US" dirty="0"/>
          </a:p>
        </p:txBody>
      </p:sp>
      <p:sp>
        <p:nvSpPr>
          <p:cNvPr id="4" name="Slide Number Placeholder 3"/>
          <p:cNvSpPr>
            <a:spLocks noGrp="1"/>
          </p:cNvSpPr>
          <p:nvPr>
            <p:ph type="sldNum" sz="quarter" idx="10"/>
          </p:nvPr>
        </p:nvSpPr>
        <p:spPr/>
        <p:txBody>
          <a:bodyPr/>
          <a:lstStyle/>
          <a:p>
            <a:fld id="{64B7181C-B7BB-4793-9940-48B32CACB95F}" type="slidenum">
              <a:rPr lang="en-US" smtClean="0"/>
              <a:pPr/>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https://www.gif-map.com/maps/europe/united-kingdom/wales/physical-map-of-wales.gif</a:t>
            </a:r>
          </a:p>
        </p:txBody>
      </p:sp>
      <p:sp>
        <p:nvSpPr>
          <p:cNvPr id="4" name="Slide Number Placeholder 3"/>
          <p:cNvSpPr>
            <a:spLocks noGrp="1"/>
          </p:cNvSpPr>
          <p:nvPr>
            <p:ph type="sldNum" sz="quarter" idx="10"/>
          </p:nvPr>
        </p:nvSpPr>
        <p:spPr/>
        <p:txBody>
          <a:bodyPr/>
          <a:lstStyle/>
          <a:p>
            <a:fld id="{64B7181C-B7BB-4793-9940-48B32CACB95F}" type="slidenum">
              <a:rPr lang="en-US" smtClean="0"/>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https://creazilla.com/nodes/38635-tsunami-disaster-clipart</a:t>
            </a:r>
          </a:p>
          <a:p>
            <a:endParaRPr lang="en-US" dirty="0"/>
          </a:p>
        </p:txBody>
      </p:sp>
      <p:sp>
        <p:nvSpPr>
          <p:cNvPr id="4" name="Slide Number Placeholder 3"/>
          <p:cNvSpPr>
            <a:spLocks noGrp="1"/>
          </p:cNvSpPr>
          <p:nvPr>
            <p:ph type="sldNum" sz="quarter" idx="10"/>
          </p:nvPr>
        </p:nvSpPr>
        <p:spPr/>
        <p:txBody>
          <a:bodyPr/>
          <a:lstStyle/>
          <a:p>
            <a:fld id="{C6011BD7-2718-452B-A1E4-9956A54E23C9}" type="slidenum">
              <a:rPr lang="en-US" smtClean="0"/>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9AE57-2C77-6494-C464-A87A6B73B90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D0DFA03D-EBE6-EBFD-42FF-6DD0FE7176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1B377245-7C75-7BC5-1CFE-EF85A0B94EC7}"/>
              </a:ext>
            </a:extLst>
          </p:cNvPr>
          <p:cNvSpPr>
            <a:spLocks noGrp="1"/>
          </p:cNvSpPr>
          <p:nvPr>
            <p:ph type="dt" sz="half" idx="10"/>
          </p:nvPr>
        </p:nvSpPr>
        <p:spPr/>
        <p:txBody>
          <a:bodyPr/>
          <a:lstStyle/>
          <a:p>
            <a:fld id="{944960CE-0867-4CA9-97D9-5187745009CF}" type="datetimeFigureOut">
              <a:rPr lang="en-GB" smtClean="0"/>
              <a:pPr/>
              <a:t>14/07/2025</a:t>
            </a:fld>
            <a:endParaRPr lang="en-GB"/>
          </a:p>
        </p:txBody>
      </p:sp>
      <p:sp>
        <p:nvSpPr>
          <p:cNvPr id="5" name="Footer Placeholder 4">
            <a:extLst>
              <a:ext uri="{FF2B5EF4-FFF2-40B4-BE49-F238E27FC236}">
                <a16:creationId xmlns:a16="http://schemas.microsoft.com/office/drawing/2014/main" id="{C586C246-8F2B-5478-0A26-A36752C577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4D8991-824D-94FB-4626-F750B8A4A04C}"/>
              </a:ext>
            </a:extLst>
          </p:cNvPr>
          <p:cNvSpPr>
            <a:spLocks noGrp="1"/>
          </p:cNvSpPr>
          <p:nvPr>
            <p:ph type="sldNum" sz="quarter" idx="12"/>
          </p:nvPr>
        </p:nvSpPr>
        <p:spPr/>
        <p:txBody>
          <a:bodyPr/>
          <a:lstStyle/>
          <a:p>
            <a:fld id="{172C532E-005E-459E-991A-6EE7AF6DB3A8}" type="slidenum">
              <a:rPr lang="en-GB" smtClean="0"/>
              <a:pPr/>
              <a:t>‹#›</a:t>
            </a:fld>
            <a:endParaRPr lang="en-GB"/>
          </a:p>
        </p:txBody>
      </p:sp>
    </p:spTree>
    <p:extLst>
      <p:ext uri="{BB962C8B-B14F-4D97-AF65-F5344CB8AC3E}">
        <p14:creationId xmlns:p14="http://schemas.microsoft.com/office/powerpoint/2010/main" val="2475121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6BAEC-45D4-52F9-9C63-19DE330D1B32}"/>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F0829A5F-2503-ACD9-A535-A54B53F1A89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4FCA9D5-879D-CB43-D90E-EAD3233E9BCF}"/>
              </a:ext>
            </a:extLst>
          </p:cNvPr>
          <p:cNvSpPr>
            <a:spLocks noGrp="1"/>
          </p:cNvSpPr>
          <p:nvPr>
            <p:ph type="dt" sz="half" idx="10"/>
          </p:nvPr>
        </p:nvSpPr>
        <p:spPr/>
        <p:txBody>
          <a:bodyPr/>
          <a:lstStyle/>
          <a:p>
            <a:fld id="{944960CE-0867-4CA9-97D9-5187745009CF}" type="datetimeFigureOut">
              <a:rPr lang="en-GB" smtClean="0"/>
              <a:pPr/>
              <a:t>14/07/2025</a:t>
            </a:fld>
            <a:endParaRPr lang="en-GB"/>
          </a:p>
        </p:txBody>
      </p:sp>
      <p:sp>
        <p:nvSpPr>
          <p:cNvPr id="5" name="Footer Placeholder 4">
            <a:extLst>
              <a:ext uri="{FF2B5EF4-FFF2-40B4-BE49-F238E27FC236}">
                <a16:creationId xmlns:a16="http://schemas.microsoft.com/office/drawing/2014/main" id="{8AC5B6B5-C499-3D4C-C177-EB296234D0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97B037-4BF4-9C89-94EF-C162150AE84F}"/>
              </a:ext>
            </a:extLst>
          </p:cNvPr>
          <p:cNvSpPr>
            <a:spLocks noGrp="1"/>
          </p:cNvSpPr>
          <p:nvPr>
            <p:ph type="sldNum" sz="quarter" idx="12"/>
          </p:nvPr>
        </p:nvSpPr>
        <p:spPr/>
        <p:txBody>
          <a:bodyPr/>
          <a:lstStyle/>
          <a:p>
            <a:fld id="{172C532E-005E-459E-991A-6EE7AF6DB3A8}" type="slidenum">
              <a:rPr lang="en-GB" smtClean="0"/>
              <a:pPr/>
              <a:t>‹#›</a:t>
            </a:fld>
            <a:endParaRPr lang="en-GB"/>
          </a:p>
        </p:txBody>
      </p:sp>
    </p:spTree>
    <p:extLst>
      <p:ext uri="{BB962C8B-B14F-4D97-AF65-F5344CB8AC3E}">
        <p14:creationId xmlns:p14="http://schemas.microsoft.com/office/powerpoint/2010/main" val="3762727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353AAE-97CB-A89B-91E3-CA87A71B1B30}"/>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FA6FCA0-C745-ED72-D24E-EA9375A8F7B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8D4F036-0C8B-3A4A-41A9-D52812EE573C}"/>
              </a:ext>
            </a:extLst>
          </p:cNvPr>
          <p:cNvSpPr>
            <a:spLocks noGrp="1"/>
          </p:cNvSpPr>
          <p:nvPr>
            <p:ph type="dt" sz="half" idx="10"/>
          </p:nvPr>
        </p:nvSpPr>
        <p:spPr/>
        <p:txBody>
          <a:bodyPr/>
          <a:lstStyle/>
          <a:p>
            <a:fld id="{944960CE-0867-4CA9-97D9-5187745009CF}" type="datetimeFigureOut">
              <a:rPr lang="en-GB" smtClean="0"/>
              <a:pPr/>
              <a:t>14/07/2025</a:t>
            </a:fld>
            <a:endParaRPr lang="en-GB"/>
          </a:p>
        </p:txBody>
      </p:sp>
      <p:sp>
        <p:nvSpPr>
          <p:cNvPr id="5" name="Footer Placeholder 4">
            <a:extLst>
              <a:ext uri="{FF2B5EF4-FFF2-40B4-BE49-F238E27FC236}">
                <a16:creationId xmlns:a16="http://schemas.microsoft.com/office/drawing/2014/main" id="{15E7B22A-DF47-FB09-AD6D-88CB788318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F69D33-0236-F6BC-B58F-82F3686431BA}"/>
              </a:ext>
            </a:extLst>
          </p:cNvPr>
          <p:cNvSpPr>
            <a:spLocks noGrp="1"/>
          </p:cNvSpPr>
          <p:nvPr>
            <p:ph type="sldNum" sz="quarter" idx="12"/>
          </p:nvPr>
        </p:nvSpPr>
        <p:spPr/>
        <p:txBody>
          <a:bodyPr/>
          <a:lstStyle/>
          <a:p>
            <a:fld id="{172C532E-005E-459E-991A-6EE7AF6DB3A8}" type="slidenum">
              <a:rPr lang="en-GB" smtClean="0"/>
              <a:pPr/>
              <a:t>‹#›</a:t>
            </a:fld>
            <a:endParaRPr lang="en-GB"/>
          </a:p>
        </p:txBody>
      </p:sp>
    </p:spTree>
    <p:extLst>
      <p:ext uri="{BB962C8B-B14F-4D97-AF65-F5344CB8AC3E}">
        <p14:creationId xmlns:p14="http://schemas.microsoft.com/office/powerpoint/2010/main" val="3944110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AE55-2FD1-123C-3BD2-B416336D09D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730462E-CC0B-918B-C9F8-504BE9D4D8D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198A4DE-F321-1C9F-14C0-BA00162641FD}"/>
              </a:ext>
            </a:extLst>
          </p:cNvPr>
          <p:cNvSpPr>
            <a:spLocks noGrp="1"/>
          </p:cNvSpPr>
          <p:nvPr>
            <p:ph type="dt" sz="half" idx="10"/>
          </p:nvPr>
        </p:nvSpPr>
        <p:spPr/>
        <p:txBody>
          <a:bodyPr/>
          <a:lstStyle/>
          <a:p>
            <a:fld id="{944960CE-0867-4CA9-97D9-5187745009CF}" type="datetimeFigureOut">
              <a:rPr lang="en-GB" smtClean="0"/>
              <a:pPr/>
              <a:t>14/07/2025</a:t>
            </a:fld>
            <a:endParaRPr lang="en-GB"/>
          </a:p>
        </p:txBody>
      </p:sp>
      <p:sp>
        <p:nvSpPr>
          <p:cNvPr id="5" name="Footer Placeholder 4">
            <a:extLst>
              <a:ext uri="{FF2B5EF4-FFF2-40B4-BE49-F238E27FC236}">
                <a16:creationId xmlns:a16="http://schemas.microsoft.com/office/drawing/2014/main" id="{BDA7D5C5-4A9E-F753-2D38-763AC27CC3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FFE8F4-654E-D0FB-24EA-47387E26571B}"/>
              </a:ext>
            </a:extLst>
          </p:cNvPr>
          <p:cNvSpPr>
            <a:spLocks noGrp="1"/>
          </p:cNvSpPr>
          <p:nvPr>
            <p:ph type="sldNum" sz="quarter" idx="12"/>
          </p:nvPr>
        </p:nvSpPr>
        <p:spPr/>
        <p:txBody>
          <a:bodyPr/>
          <a:lstStyle/>
          <a:p>
            <a:fld id="{172C532E-005E-459E-991A-6EE7AF6DB3A8}" type="slidenum">
              <a:rPr lang="en-GB" smtClean="0"/>
              <a:pPr/>
              <a:t>‹#›</a:t>
            </a:fld>
            <a:endParaRPr lang="en-GB"/>
          </a:p>
        </p:txBody>
      </p:sp>
    </p:spTree>
    <p:extLst>
      <p:ext uri="{BB962C8B-B14F-4D97-AF65-F5344CB8AC3E}">
        <p14:creationId xmlns:p14="http://schemas.microsoft.com/office/powerpoint/2010/main" val="1925199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E0AC1-A170-7E01-C935-A26BCA258C7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5A5BD9A3-023B-7307-CAEB-00BEB7474DD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BD2EF9D-29C1-FEE0-C0BA-5D1234CCED5E}"/>
              </a:ext>
            </a:extLst>
          </p:cNvPr>
          <p:cNvSpPr>
            <a:spLocks noGrp="1"/>
          </p:cNvSpPr>
          <p:nvPr>
            <p:ph type="dt" sz="half" idx="10"/>
          </p:nvPr>
        </p:nvSpPr>
        <p:spPr/>
        <p:txBody>
          <a:bodyPr/>
          <a:lstStyle/>
          <a:p>
            <a:fld id="{944960CE-0867-4CA9-97D9-5187745009CF}" type="datetimeFigureOut">
              <a:rPr lang="en-GB" smtClean="0"/>
              <a:pPr/>
              <a:t>14/07/2025</a:t>
            </a:fld>
            <a:endParaRPr lang="en-GB"/>
          </a:p>
        </p:txBody>
      </p:sp>
      <p:sp>
        <p:nvSpPr>
          <p:cNvPr id="5" name="Footer Placeholder 4">
            <a:extLst>
              <a:ext uri="{FF2B5EF4-FFF2-40B4-BE49-F238E27FC236}">
                <a16:creationId xmlns:a16="http://schemas.microsoft.com/office/drawing/2014/main" id="{5DA57396-C37E-95E8-19DD-307D6627B4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14DEAB-BF2F-E8AD-6789-2F4B9A4030B3}"/>
              </a:ext>
            </a:extLst>
          </p:cNvPr>
          <p:cNvSpPr>
            <a:spLocks noGrp="1"/>
          </p:cNvSpPr>
          <p:nvPr>
            <p:ph type="sldNum" sz="quarter" idx="12"/>
          </p:nvPr>
        </p:nvSpPr>
        <p:spPr/>
        <p:txBody>
          <a:bodyPr/>
          <a:lstStyle/>
          <a:p>
            <a:fld id="{172C532E-005E-459E-991A-6EE7AF6DB3A8}" type="slidenum">
              <a:rPr lang="en-GB" smtClean="0"/>
              <a:pPr/>
              <a:t>‹#›</a:t>
            </a:fld>
            <a:endParaRPr lang="en-GB"/>
          </a:p>
        </p:txBody>
      </p:sp>
    </p:spTree>
    <p:extLst>
      <p:ext uri="{BB962C8B-B14F-4D97-AF65-F5344CB8AC3E}">
        <p14:creationId xmlns:p14="http://schemas.microsoft.com/office/powerpoint/2010/main" val="292580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13AA5-2941-8A66-B287-DB3C0917745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8D21609-122E-ABBD-82EA-4200BB7DB30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E48F89B-08AE-00E0-A7E1-063B8F49400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1741A2AD-99BB-51F8-CA3F-B8C0B837389E}"/>
              </a:ext>
            </a:extLst>
          </p:cNvPr>
          <p:cNvSpPr>
            <a:spLocks noGrp="1"/>
          </p:cNvSpPr>
          <p:nvPr>
            <p:ph type="dt" sz="half" idx="10"/>
          </p:nvPr>
        </p:nvSpPr>
        <p:spPr/>
        <p:txBody>
          <a:bodyPr/>
          <a:lstStyle/>
          <a:p>
            <a:fld id="{944960CE-0867-4CA9-97D9-5187745009CF}" type="datetimeFigureOut">
              <a:rPr lang="en-GB" smtClean="0"/>
              <a:pPr/>
              <a:t>14/07/2025</a:t>
            </a:fld>
            <a:endParaRPr lang="en-GB"/>
          </a:p>
        </p:txBody>
      </p:sp>
      <p:sp>
        <p:nvSpPr>
          <p:cNvPr id="6" name="Footer Placeholder 5">
            <a:extLst>
              <a:ext uri="{FF2B5EF4-FFF2-40B4-BE49-F238E27FC236}">
                <a16:creationId xmlns:a16="http://schemas.microsoft.com/office/drawing/2014/main" id="{3F344801-E396-882C-FF76-B663500C801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C357D5-01A2-6CEF-D06D-045853F604C4}"/>
              </a:ext>
            </a:extLst>
          </p:cNvPr>
          <p:cNvSpPr>
            <a:spLocks noGrp="1"/>
          </p:cNvSpPr>
          <p:nvPr>
            <p:ph type="sldNum" sz="quarter" idx="12"/>
          </p:nvPr>
        </p:nvSpPr>
        <p:spPr/>
        <p:txBody>
          <a:bodyPr/>
          <a:lstStyle/>
          <a:p>
            <a:fld id="{172C532E-005E-459E-991A-6EE7AF6DB3A8}" type="slidenum">
              <a:rPr lang="en-GB" smtClean="0"/>
              <a:pPr/>
              <a:t>‹#›</a:t>
            </a:fld>
            <a:endParaRPr lang="en-GB"/>
          </a:p>
        </p:txBody>
      </p:sp>
    </p:spTree>
    <p:extLst>
      <p:ext uri="{BB962C8B-B14F-4D97-AF65-F5344CB8AC3E}">
        <p14:creationId xmlns:p14="http://schemas.microsoft.com/office/powerpoint/2010/main" val="17159335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35278-15FC-8961-AF09-D9AEB8EA7B33}"/>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7ACCDB33-C322-6D55-C753-15B612208A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5532A96-B285-A2AD-E3E9-28057699A85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8A374B8F-00AF-D451-0D4B-401DE5660A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041271F-954A-8C13-2347-4950DEB90BC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BAA2807-74EA-EBC8-C7B5-2FC304A70954}"/>
              </a:ext>
            </a:extLst>
          </p:cNvPr>
          <p:cNvSpPr>
            <a:spLocks noGrp="1"/>
          </p:cNvSpPr>
          <p:nvPr>
            <p:ph type="dt" sz="half" idx="10"/>
          </p:nvPr>
        </p:nvSpPr>
        <p:spPr/>
        <p:txBody>
          <a:bodyPr/>
          <a:lstStyle/>
          <a:p>
            <a:fld id="{944960CE-0867-4CA9-97D9-5187745009CF}" type="datetimeFigureOut">
              <a:rPr lang="en-GB" smtClean="0"/>
              <a:pPr/>
              <a:t>14/07/2025</a:t>
            </a:fld>
            <a:endParaRPr lang="en-GB"/>
          </a:p>
        </p:txBody>
      </p:sp>
      <p:sp>
        <p:nvSpPr>
          <p:cNvPr id="8" name="Footer Placeholder 7">
            <a:extLst>
              <a:ext uri="{FF2B5EF4-FFF2-40B4-BE49-F238E27FC236}">
                <a16:creationId xmlns:a16="http://schemas.microsoft.com/office/drawing/2014/main" id="{4EC53693-B075-CF1D-1065-7F5C06834D2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2ADA34C-4FD9-E2E2-BE98-9612B39E3FAB}"/>
              </a:ext>
            </a:extLst>
          </p:cNvPr>
          <p:cNvSpPr>
            <a:spLocks noGrp="1"/>
          </p:cNvSpPr>
          <p:nvPr>
            <p:ph type="sldNum" sz="quarter" idx="12"/>
          </p:nvPr>
        </p:nvSpPr>
        <p:spPr/>
        <p:txBody>
          <a:bodyPr/>
          <a:lstStyle/>
          <a:p>
            <a:fld id="{172C532E-005E-459E-991A-6EE7AF6DB3A8}" type="slidenum">
              <a:rPr lang="en-GB" smtClean="0"/>
              <a:pPr/>
              <a:t>‹#›</a:t>
            </a:fld>
            <a:endParaRPr lang="en-GB"/>
          </a:p>
        </p:txBody>
      </p:sp>
    </p:spTree>
    <p:extLst>
      <p:ext uri="{BB962C8B-B14F-4D97-AF65-F5344CB8AC3E}">
        <p14:creationId xmlns:p14="http://schemas.microsoft.com/office/powerpoint/2010/main" val="3462319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80959-7A47-C182-CAA2-C8D15185EB02}"/>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10A7D96-3495-3B34-3DFA-D18D853B23B2}"/>
              </a:ext>
            </a:extLst>
          </p:cNvPr>
          <p:cNvSpPr>
            <a:spLocks noGrp="1"/>
          </p:cNvSpPr>
          <p:nvPr>
            <p:ph type="dt" sz="half" idx="10"/>
          </p:nvPr>
        </p:nvSpPr>
        <p:spPr/>
        <p:txBody>
          <a:bodyPr/>
          <a:lstStyle/>
          <a:p>
            <a:fld id="{944960CE-0867-4CA9-97D9-5187745009CF}" type="datetimeFigureOut">
              <a:rPr lang="en-GB" smtClean="0"/>
              <a:pPr/>
              <a:t>14/07/2025</a:t>
            </a:fld>
            <a:endParaRPr lang="en-GB"/>
          </a:p>
        </p:txBody>
      </p:sp>
      <p:sp>
        <p:nvSpPr>
          <p:cNvPr id="4" name="Footer Placeholder 3">
            <a:extLst>
              <a:ext uri="{FF2B5EF4-FFF2-40B4-BE49-F238E27FC236}">
                <a16:creationId xmlns:a16="http://schemas.microsoft.com/office/drawing/2014/main" id="{9A9B08D2-17FF-293D-7EC0-1CB425CCC00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AF86998-219B-4526-9A54-96244CF47764}"/>
              </a:ext>
            </a:extLst>
          </p:cNvPr>
          <p:cNvSpPr>
            <a:spLocks noGrp="1"/>
          </p:cNvSpPr>
          <p:nvPr>
            <p:ph type="sldNum" sz="quarter" idx="12"/>
          </p:nvPr>
        </p:nvSpPr>
        <p:spPr/>
        <p:txBody>
          <a:bodyPr/>
          <a:lstStyle/>
          <a:p>
            <a:fld id="{172C532E-005E-459E-991A-6EE7AF6DB3A8}" type="slidenum">
              <a:rPr lang="en-GB" smtClean="0"/>
              <a:pPr/>
              <a:t>‹#›</a:t>
            </a:fld>
            <a:endParaRPr lang="en-GB"/>
          </a:p>
        </p:txBody>
      </p:sp>
    </p:spTree>
    <p:extLst>
      <p:ext uri="{BB962C8B-B14F-4D97-AF65-F5344CB8AC3E}">
        <p14:creationId xmlns:p14="http://schemas.microsoft.com/office/powerpoint/2010/main" val="2642171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B1791B-9BA9-97D7-C3A2-03054B367CB7}"/>
              </a:ext>
            </a:extLst>
          </p:cNvPr>
          <p:cNvSpPr>
            <a:spLocks noGrp="1"/>
          </p:cNvSpPr>
          <p:nvPr>
            <p:ph type="dt" sz="half" idx="10"/>
          </p:nvPr>
        </p:nvSpPr>
        <p:spPr/>
        <p:txBody>
          <a:bodyPr/>
          <a:lstStyle/>
          <a:p>
            <a:fld id="{944960CE-0867-4CA9-97D9-5187745009CF}" type="datetimeFigureOut">
              <a:rPr lang="en-GB" smtClean="0"/>
              <a:pPr/>
              <a:t>14/07/2025</a:t>
            </a:fld>
            <a:endParaRPr lang="en-GB"/>
          </a:p>
        </p:txBody>
      </p:sp>
      <p:sp>
        <p:nvSpPr>
          <p:cNvPr id="3" name="Footer Placeholder 2">
            <a:extLst>
              <a:ext uri="{FF2B5EF4-FFF2-40B4-BE49-F238E27FC236}">
                <a16:creationId xmlns:a16="http://schemas.microsoft.com/office/drawing/2014/main" id="{7B009039-5184-355E-8970-36645D5A65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F5BA8D8-D966-E537-7757-C5FDF07BBA0A}"/>
              </a:ext>
            </a:extLst>
          </p:cNvPr>
          <p:cNvSpPr>
            <a:spLocks noGrp="1"/>
          </p:cNvSpPr>
          <p:nvPr>
            <p:ph type="sldNum" sz="quarter" idx="12"/>
          </p:nvPr>
        </p:nvSpPr>
        <p:spPr/>
        <p:txBody>
          <a:bodyPr/>
          <a:lstStyle/>
          <a:p>
            <a:fld id="{172C532E-005E-459E-991A-6EE7AF6DB3A8}" type="slidenum">
              <a:rPr lang="en-GB" smtClean="0"/>
              <a:pPr/>
              <a:t>‹#›</a:t>
            </a:fld>
            <a:endParaRPr lang="en-GB"/>
          </a:p>
        </p:txBody>
      </p:sp>
    </p:spTree>
    <p:extLst>
      <p:ext uri="{BB962C8B-B14F-4D97-AF65-F5344CB8AC3E}">
        <p14:creationId xmlns:p14="http://schemas.microsoft.com/office/powerpoint/2010/main" val="250014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87AA5-A28D-C991-BD49-796989227F0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44E8935D-FB45-A192-006A-CEFCC6D402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82CFDD7E-3905-ADDC-1F62-97FA01C765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65E0460-56C8-8DFE-548E-B4D9F5C968EC}"/>
              </a:ext>
            </a:extLst>
          </p:cNvPr>
          <p:cNvSpPr>
            <a:spLocks noGrp="1"/>
          </p:cNvSpPr>
          <p:nvPr>
            <p:ph type="dt" sz="half" idx="10"/>
          </p:nvPr>
        </p:nvSpPr>
        <p:spPr/>
        <p:txBody>
          <a:bodyPr/>
          <a:lstStyle/>
          <a:p>
            <a:fld id="{944960CE-0867-4CA9-97D9-5187745009CF}" type="datetimeFigureOut">
              <a:rPr lang="en-GB" smtClean="0"/>
              <a:pPr/>
              <a:t>14/07/2025</a:t>
            </a:fld>
            <a:endParaRPr lang="en-GB"/>
          </a:p>
        </p:txBody>
      </p:sp>
      <p:sp>
        <p:nvSpPr>
          <p:cNvPr id="6" name="Footer Placeholder 5">
            <a:extLst>
              <a:ext uri="{FF2B5EF4-FFF2-40B4-BE49-F238E27FC236}">
                <a16:creationId xmlns:a16="http://schemas.microsoft.com/office/drawing/2014/main" id="{201DEF9A-668B-FC0D-8C40-C4FB0ADF7C0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E13DBCF-59A5-037E-EB15-143053115D3E}"/>
              </a:ext>
            </a:extLst>
          </p:cNvPr>
          <p:cNvSpPr>
            <a:spLocks noGrp="1"/>
          </p:cNvSpPr>
          <p:nvPr>
            <p:ph type="sldNum" sz="quarter" idx="12"/>
          </p:nvPr>
        </p:nvSpPr>
        <p:spPr/>
        <p:txBody>
          <a:bodyPr/>
          <a:lstStyle/>
          <a:p>
            <a:fld id="{172C532E-005E-459E-991A-6EE7AF6DB3A8}" type="slidenum">
              <a:rPr lang="en-GB" smtClean="0"/>
              <a:pPr/>
              <a:t>‹#›</a:t>
            </a:fld>
            <a:endParaRPr lang="en-GB"/>
          </a:p>
        </p:txBody>
      </p:sp>
    </p:spTree>
    <p:extLst>
      <p:ext uri="{BB962C8B-B14F-4D97-AF65-F5344CB8AC3E}">
        <p14:creationId xmlns:p14="http://schemas.microsoft.com/office/powerpoint/2010/main" val="1381193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21B01-7833-5AD9-4768-5135101054E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01F2B816-F79A-90F9-C422-5F299D34CD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E8E1014-D475-6D64-AFE5-127E124FDE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F729CC2-8C69-2E1A-16E9-6044DF6246B5}"/>
              </a:ext>
            </a:extLst>
          </p:cNvPr>
          <p:cNvSpPr>
            <a:spLocks noGrp="1"/>
          </p:cNvSpPr>
          <p:nvPr>
            <p:ph type="dt" sz="half" idx="10"/>
          </p:nvPr>
        </p:nvSpPr>
        <p:spPr/>
        <p:txBody>
          <a:bodyPr/>
          <a:lstStyle/>
          <a:p>
            <a:fld id="{944960CE-0867-4CA9-97D9-5187745009CF}" type="datetimeFigureOut">
              <a:rPr lang="en-GB" smtClean="0"/>
              <a:pPr/>
              <a:t>14/07/2025</a:t>
            </a:fld>
            <a:endParaRPr lang="en-GB"/>
          </a:p>
        </p:txBody>
      </p:sp>
      <p:sp>
        <p:nvSpPr>
          <p:cNvPr id="6" name="Footer Placeholder 5">
            <a:extLst>
              <a:ext uri="{FF2B5EF4-FFF2-40B4-BE49-F238E27FC236}">
                <a16:creationId xmlns:a16="http://schemas.microsoft.com/office/drawing/2014/main" id="{0547BBFE-795C-22AB-1239-87C71C81A6F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072877-2A24-5CD4-A66F-702FB13F656F}"/>
              </a:ext>
            </a:extLst>
          </p:cNvPr>
          <p:cNvSpPr>
            <a:spLocks noGrp="1"/>
          </p:cNvSpPr>
          <p:nvPr>
            <p:ph type="sldNum" sz="quarter" idx="12"/>
          </p:nvPr>
        </p:nvSpPr>
        <p:spPr/>
        <p:txBody>
          <a:bodyPr/>
          <a:lstStyle/>
          <a:p>
            <a:fld id="{172C532E-005E-459E-991A-6EE7AF6DB3A8}" type="slidenum">
              <a:rPr lang="en-GB" smtClean="0"/>
              <a:pPr/>
              <a:t>‹#›</a:t>
            </a:fld>
            <a:endParaRPr lang="en-GB"/>
          </a:p>
        </p:txBody>
      </p:sp>
    </p:spTree>
    <p:extLst>
      <p:ext uri="{BB962C8B-B14F-4D97-AF65-F5344CB8AC3E}">
        <p14:creationId xmlns:p14="http://schemas.microsoft.com/office/powerpoint/2010/main" val="2336922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F50B3E-AE6B-A3E3-ECF2-BDD1D7F357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4F0D04E-8A2F-D68C-1A5E-6B8D9FADA4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1C6F556-EC17-869B-46A3-26BB0F9872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44960CE-0867-4CA9-97D9-5187745009CF}" type="datetimeFigureOut">
              <a:rPr lang="en-GB" smtClean="0"/>
              <a:pPr/>
              <a:t>14/07/2025</a:t>
            </a:fld>
            <a:endParaRPr lang="en-GB"/>
          </a:p>
        </p:txBody>
      </p:sp>
      <p:sp>
        <p:nvSpPr>
          <p:cNvPr id="5" name="Footer Placeholder 4">
            <a:extLst>
              <a:ext uri="{FF2B5EF4-FFF2-40B4-BE49-F238E27FC236}">
                <a16:creationId xmlns:a16="http://schemas.microsoft.com/office/drawing/2014/main" id="{4D024F38-EB54-C4FE-883B-4BDADCAE2A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1CB944F-BA68-180F-CE09-44CD916715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72C532E-005E-459E-991A-6EE7AF6DB3A8}" type="slidenum">
              <a:rPr lang="en-GB" smtClean="0"/>
              <a:pPr/>
              <a:t>‹#›</a:t>
            </a:fld>
            <a:endParaRPr lang="en-GB"/>
          </a:p>
        </p:txBody>
      </p:sp>
    </p:spTree>
    <p:extLst>
      <p:ext uri="{BB962C8B-B14F-4D97-AF65-F5344CB8AC3E}">
        <p14:creationId xmlns:p14="http://schemas.microsoft.com/office/powerpoint/2010/main" val="9419241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uk/url?sa=i&amp;rct=j&amp;q=&amp;esrc=s&amp;source=images&amp;cd=&amp;cad=rja&amp;uact=8&amp;ved=0CAcQjRw&amp;url=https://emmalkerr.wordpress.com/links/&amp;ei=bcwrVeyCKsrZ7AbCz4HYBg&amp;bvm=bv.90491159,d.ZGU&amp;psig=AFQjCNFgV7Csi17J--Q6lj8mXKrofw_-BA&amp;ust=1429020138267576" TargetMode="External"/><Relationship Id="rId2" Type="http://schemas.openxmlformats.org/officeDocument/2006/relationships/image" Target="../media/image3.jpe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1.jpe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18.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3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5" Type="http://schemas.openxmlformats.org/officeDocument/2006/relationships/image" Target="../media/image61.jpeg"/><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3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5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1.jpe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18.png"/><Relationship Id="rId4" Type="http://schemas.openxmlformats.org/officeDocument/2006/relationships/image" Target="../media/image29.png"/></Relationships>
</file>

<file path=ppt/slides/_rels/slide5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95.jpeg"/><Relationship Id="rId4" Type="http://schemas.openxmlformats.org/officeDocument/2006/relationships/image" Target="../media/image94.png"/></Relationships>
</file>

<file path=ppt/slides/_rels/slide6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100.png"/><Relationship Id="rId4" Type="http://schemas.openxmlformats.org/officeDocument/2006/relationships/image" Target="../media/image99.png"/></Relationships>
</file>

<file path=ppt/slides/_rels/slide6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jpe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05.png"/></Relationships>
</file>

<file path=ppt/slides/_rels/slide7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08.jpeg"/></Relationships>
</file>

<file path=ppt/slides/_rels/slide7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109.jpeg"/></Relationships>
</file>

<file path=ppt/slides/_rels/slide76.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110.jpeg"/></Relationships>
</file>

<file path=ppt/slides/_rels/slide77.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112.png"/></Relationships>
</file>

<file path=ppt/slides/_rels/slide78.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59284" y="2112218"/>
            <a:ext cx="5829300" cy="4532422"/>
          </a:xfrm>
        </p:spPr>
        <p:txBody>
          <a:bodyPr>
            <a:noAutofit/>
          </a:bodyPr>
          <a:lstStyle/>
          <a:p>
            <a:r>
              <a:rPr lang="en-GB" sz="4400" b="1" dirty="0"/>
              <a:t>WELCOME!</a:t>
            </a:r>
            <a:br>
              <a:rPr lang="en-GB" sz="4400" dirty="0"/>
            </a:br>
            <a:br>
              <a:rPr lang="en-GB" sz="4400" dirty="0"/>
            </a:br>
            <a:r>
              <a:rPr lang="en-GB" sz="4400" dirty="0" err="1"/>
              <a:t>WelshWise</a:t>
            </a:r>
            <a:r>
              <a:rPr lang="en-GB" sz="4400" dirty="0"/>
              <a:t> Quiz 2025</a:t>
            </a:r>
            <a:br>
              <a:rPr lang="en-GB" sz="4400" dirty="0"/>
            </a:br>
            <a:br>
              <a:rPr lang="en-GB" sz="4400" dirty="0"/>
            </a:br>
            <a:r>
              <a:rPr lang="en-US" sz="4400" dirty="0" err="1">
                <a:latin typeface="+mn-lt"/>
              </a:rPr>
              <a:t>Cwis</a:t>
            </a:r>
            <a:r>
              <a:rPr lang="en-US" sz="4400" dirty="0">
                <a:latin typeface="+mn-lt"/>
              </a:rPr>
              <a:t> ‘</a:t>
            </a:r>
            <a:r>
              <a:rPr lang="en-US" sz="4400" dirty="0" err="1">
                <a:latin typeface="+mn-lt"/>
              </a:rPr>
              <a:t>WelshWise</a:t>
            </a:r>
            <a:r>
              <a:rPr lang="en-US" sz="4400" dirty="0">
                <a:latin typeface="+mn-lt"/>
              </a:rPr>
              <a:t>’ 2025</a:t>
            </a:r>
            <a:br>
              <a:rPr lang="en-US" sz="4400" dirty="0">
                <a:latin typeface="+mn-lt"/>
              </a:rPr>
            </a:br>
            <a:br>
              <a:rPr lang="en-US" sz="4400" dirty="0">
                <a:latin typeface="+mn-lt"/>
              </a:rPr>
            </a:br>
            <a:r>
              <a:rPr lang="en-GB" sz="4400" b="1" dirty="0"/>
              <a:t>CROESO!</a:t>
            </a:r>
            <a:br>
              <a:rPr lang="en-US" sz="4400" dirty="0">
                <a:latin typeface="+mn-lt"/>
              </a:rPr>
            </a:br>
            <a:endParaRPr lang="en-GB" sz="4400" dirty="0">
              <a:latin typeface="+mn-lt"/>
            </a:endParaRPr>
          </a:p>
        </p:txBody>
      </p:sp>
      <p:pic>
        <p:nvPicPr>
          <p:cNvPr id="1026" name="Picture 2" descr="F:\SIG Wales\WSIG (2) logo.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63956" y="691622"/>
            <a:ext cx="2677077" cy="192527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ymru Button Badges">
            <a:extLst>
              <a:ext uri="{FF2B5EF4-FFF2-40B4-BE49-F238E27FC236}">
                <a16:creationId xmlns:a16="http://schemas.microsoft.com/office/drawing/2014/main" id="{93B69AB0-281A-4293-8B1F-E80760CBE7A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3369" y="362607"/>
            <a:ext cx="3010080" cy="2522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88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1360" y="365125"/>
            <a:ext cx="10515600" cy="974944"/>
          </a:xfrm>
        </p:spPr>
        <p:txBody>
          <a:bodyPr>
            <a:normAutofit fontScale="90000"/>
          </a:bodyPr>
          <a:lstStyle/>
          <a:p>
            <a:br>
              <a:rPr lang="en-US" sz="4000" dirty="0"/>
            </a:br>
            <a:br>
              <a:rPr lang="en-US" sz="4000" dirty="0"/>
            </a:br>
            <a:r>
              <a:rPr lang="en-US" sz="4000" dirty="0"/>
              <a:t>7. Which is the longest river flowing entirely in    </a:t>
            </a:r>
            <a:br>
              <a:rPr lang="en-US" sz="4000" dirty="0"/>
            </a:br>
            <a:r>
              <a:rPr lang="en-US" sz="4000" dirty="0"/>
              <a:t>    Wales?</a:t>
            </a:r>
            <a:br>
              <a:rPr lang="en-US" dirty="0"/>
            </a:br>
            <a:r>
              <a:rPr lang="en-US" dirty="0"/>
              <a:t> </a:t>
            </a:r>
            <a:br>
              <a:rPr lang="en-US" dirty="0"/>
            </a:br>
            <a:endParaRPr lang="en-US" dirty="0"/>
          </a:p>
        </p:txBody>
      </p:sp>
      <p:sp>
        <p:nvSpPr>
          <p:cNvPr id="3" name="Content Placeholder 2"/>
          <p:cNvSpPr>
            <a:spLocks noGrp="1"/>
          </p:cNvSpPr>
          <p:nvPr>
            <p:ph sz="half" idx="1"/>
          </p:nvPr>
        </p:nvSpPr>
        <p:spPr>
          <a:xfrm>
            <a:off x="838200" y="1825625"/>
            <a:ext cx="4080641" cy="3881492"/>
          </a:xfrm>
        </p:spPr>
        <p:txBody>
          <a:bodyPr>
            <a:normAutofit/>
          </a:bodyPr>
          <a:lstStyle/>
          <a:p>
            <a:pPr>
              <a:lnSpc>
                <a:spcPct val="150000"/>
              </a:lnSpc>
              <a:buNone/>
            </a:pPr>
            <a:r>
              <a:rPr lang="en-US" b="1">
                <a:solidFill>
                  <a:srgbClr val="C00000"/>
                </a:solidFill>
              </a:rPr>
              <a:t>A   </a:t>
            </a:r>
            <a:r>
              <a:rPr lang="en-US" b="1" dirty="0">
                <a:solidFill>
                  <a:srgbClr val="C00000"/>
                </a:solidFill>
              </a:rPr>
              <a:t>River Dee</a:t>
            </a:r>
          </a:p>
          <a:p>
            <a:pPr>
              <a:lnSpc>
                <a:spcPct val="150000"/>
              </a:lnSpc>
              <a:buNone/>
            </a:pPr>
            <a:r>
              <a:rPr lang="en-US" b="1" dirty="0">
                <a:solidFill>
                  <a:srgbClr val="0070C0"/>
                </a:solidFill>
              </a:rPr>
              <a:t>B</a:t>
            </a:r>
            <a:r>
              <a:rPr lang="en-US" b="1" dirty="0"/>
              <a:t>   </a:t>
            </a:r>
            <a:r>
              <a:rPr lang="en-US" b="1" dirty="0">
                <a:solidFill>
                  <a:srgbClr val="0070C0"/>
                </a:solidFill>
              </a:rPr>
              <a:t>River </a:t>
            </a:r>
            <a:r>
              <a:rPr lang="en-US" b="1" dirty="0" err="1">
                <a:solidFill>
                  <a:srgbClr val="0070C0"/>
                </a:solidFill>
              </a:rPr>
              <a:t>Tywi</a:t>
            </a:r>
            <a:endParaRPr lang="en-US" b="1" dirty="0">
              <a:solidFill>
                <a:srgbClr val="0070C0"/>
              </a:solidFill>
            </a:endParaRPr>
          </a:p>
          <a:p>
            <a:pPr>
              <a:lnSpc>
                <a:spcPct val="150000"/>
              </a:lnSpc>
              <a:buNone/>
            </a:pPr>
            <a:r>
              <a:rPr lang="en-US" b="1" dirty="0">
                <a:solidFill>
                  <a:srgbClr val="C00000"/>
                </a:solidFill>
              </a:rPr>
              <a:t>C  River Severn</a:t>
            </a:r>
          </a:p>
          <a:p>
            <a:pPr>
              <a:lnSpc>
                <a:spcPct val="150000"/>
              </a:lnSpc>
              <a:buNone/>
            </a:pPr>
            <a:r>
              <a:rPr lang="en-US" b="1" dirty="0">
                <a:solidFill>
                  <a:srgbClr val="0070C0"/>
                </a:solidFill>
              </a:rPr>
              <a:t>D  River </a:t>
            </a:r>
            <a:r>
              <a:rPr lang="en-US" b="1" dirty="0" err="1">
                <a:solidFill>
                  <a:srgbClr val="0070C0"/>
                </a:solidFill>
              </a:rPr>
              <a:t>Usk</a:t>
            </a:r>
            <a:endParaRPr lang="en-US" b="1" dirty="0">
              <a:solidFill>
                <a:srgbClr val="0070C0"/>
              </a:solidFill>
            </a:endParaRPr>
          </a:p>
          <a:p>
            <a:pPr>
              <a:buNone/>
            </a:pPr>
            <a:endParaRPr lang="en-US" dirty="0"/>
          </a:p>
        </p:txBody>
      </p:sp>
      <p:sp>
        <p:nvSpPr>
          <p:cNvPr id="4" name="Content Placeholder 3"/>
          <p:cNvSpPr>
            <a:spLocks noGrp="1"/>
          </p:cNvSpPr>
          <p:nvPr>
            <p:ph sz="half" idx="2"/>
          </p:nvPr>
        </p:nvSpPr>
        <p:spPr>
          <a:xfrm>
            <a:off x="7819696" y="1825625"/>
            <a:ext cx="3534103" cy="3298168"/>
          </a:xfrm>
        </p:spPr>
        <p:txBody>
          <a:bodyPr>
            <a:normAutofit/>
          </a:bodyPr>
          <a:lstStyle/>
          <a:p>
            <a:pPr marL="514350" indent="-514350">
              <a:lnSpc>
                <a:spcPct val="150000"/>
              </a:lnSpc>
              <a:buAutoNum type="alphaUcPeriod"/>
            </a:pPr>
            <a:r>
              <a:rPr lang="cy-GB" b="1" dirty="0">
                <a:solidFill>
                  <a:srgbClr val="C00000"/>
                </a:solidFill>
              </a:rPr>
              <a:t>Afon Dyfrdwy</a:t>
            </a:r>
          </a:p>
          <a:p>
            <a:pPr marL="514350" indent="-514350">
              <a:lnSpc>
                <a:spcPct val="150000"/>
              </a:lnSpc>
              <a:buAutoNum type="alphaUcPeriod"/>
            </a:pPr>
            <a:r>
              <a:rPr lang="en-US" b="1" err="1">
                <a:solidFill>
                  <a:srgbClr val="0070C0"/>
                </a:solidFill>
              </a:rPr>
              <a:t>Afon</a:t>
            </a:r>
            <a:r>
              <a:rPr lang="en-US" b="1">
                <a:solidFill>
                  <a:srgbClr val="0070C0"/>
                </a:solidFill>
              </a:rPr>
              <a:t> Tywi</a:t>
            </a:r>
            <a:endParaRPr lang="en-US" b="1" dirty="0">
              <a:solidFill>
                <a:srgbClr val="0070C0"/>
              </a:solidFill>
            </a:endParaRPr>
          </a:p>
          <a:p>
            <a:pPr marL="514350" indent="-514350">
              <a:lnSpc>
                <a:spcPct val="150000"/>
              </a:lnSpc>
              <a:buAutoNum type="alphaUcPeriod"/>
            </a:pPr>
            <a:r>
              <a:rPr lang="cy-GB" b="1">
                <a:solidFill>
                  <a:srgbClr val="C00000"/>
                </a:solidFill>
              </a:rPr>
              <a:t>Afon </a:t>
            </a:r>
            <a:r>
              <a:rPr lang="cy-GB" b="1" dirty="0">
                <a:solidFill>
                  <a:srgbClr val="C00000"/>
                </a:solidFill>
              </a:rPr>
              <a:t>Hafren</a:t>
            </a:r>
          </a:p>
          <a:p>
            <a:pPr marL="514350" indent="-514350">
              <a:lnSpc>
                <a:spcPct val="150000"/>
              </a:lnSpc>
              <a:buAutoNum type="alphaUcPeriod"/>
            </a:pPr>
            <a:r>
              <a:rPr lang="cy-GB" b="1" dirty="0">
                <a:solidFill>
                  <a:srgbClr val="0070C0"/>
                </a:solidFill>
              </a:rPr>
              <a:t>Afon Wysg</a:t>
            </a:r>
            <a:endParaRPr lang="en-US" b="1" dirty="0">
              <a:solidFill>
                <a:srgbClr val="0070C0"/>
              </a:solidFill>
            </a:endParaRPr>
          </a:p>
        </p:txBody>
      </p:sp>
      <p:sp>
        <p:nvSpPr>
          <p:cNvPr id="5" name="Title 1"/>
          <p:cNvSpPr txBox="1">
            <a:spLocks/>
          </p:cNvSpPr>
          <p:nvPr/>
        </p:nvSpPr>
        <p:spPr>
          <a:xfrm>
            <a:off x="659524" y="5436367"/>
            <a:ext cx="10515600" cy="974944"/>
          </a:xfrm>
          <a:prstGeom prst="rect">
            <a:avLst/>
          </a:prstGeom>
        </p:spPr>
        <p:txBody>
          <a:bodyPr vert="horz" lIns="91440" tIns="45720" rIns="91440" bIns="45720" rtlCol="0" anchor="ctr">
            <a:normAutofit fontScale="25000" lnSpcReduction="20000"/>
          </a:bodyPr>
          <a:lstStyle/>
          <a:p>
            <a:pPr marL="0" marR="0" lvl="0" indent="0" algn="l" defTabSz="914400" rtl="0" eaLnBrk="1" fontAlgn="auto" latinLnBrk="0" hangingPunct="1">
              <a:lnSpc>
                <a:spcPct val="90000"/>
              </a:lnSpc>
              <a:spcBef>
                <a:spcPct val="0"/>
              </a:spcBef>
              <a:spcAft>
                <a:spcPts val="0"/>
              </a:spcAft>
              <a:buClrTx/>
              <a:buSzTx/>
              <a:buFontTx/>
              <a:buNone/>
              <a:tabLst/>
              <a:defRPr/>
            </a:pPr>
            <a:br>
              <a:rPr kumimoji="0" lang="en-US" sz="4000" b="0" i="0" u="none" strike="noStrike" kern="1200" cap="none" spc="0" normalizeH="0" baseline="0" noProof="0" dirty="0">
                <a:ln>
                  <a:noFill/>
                </a:ln>
                <a:solidFill>
                  <a:schemeClr val="tx1"/>
                </a:solidFill>
                <a:effectLst/>
                <a:uLnTx/>
                <a:uFillTx/>
                <a:latin typeface="+mj-lt"/>
                <a:ea typeface="+mj-ea"/>
                <a:cs typeface="+mj-cs"/>
              </a:rPr>
            </a:br>
            <a:br>
              <a:rPr kumimoji="0" lang="en-US" sz="4000" b="0" i="0" u="none" strike="noStrike" kern="1200" cap="none" spc="0" normalizeH="0" baseline="0" noProof="0">
                <a:ln>
                  <a:noFill/>
                </a:ln>
                <a:solidFill>
                  <a:schemeClr val="tx1"/>
                </a:solidFill>
                <a:effectLst/>
                <a:uLnTx/>
                <a:uFillTx/>
                <a:latin typeface="+mj-lt"/>
                <a:ea typeface="+mj-ea"/>
                <a:cs typeface="+mj-cs"/>
              </a:rPr>
            </a:br>
            <a:r>
              <a:rPr lang="en-US" sz="14400">
                <a:latin typeface="+mj-lt"/>
                <a:ea typeface="+mj-ea"/>
                <a:cs typeface="+mj-cs"/>
              </a:rPr>
              <a:t>7. Pa afon sy’n llifo yn llwyr yng Nghymru yw’r hiraf?</a:t>
            </a:r>
            <a:r>
              <a:rPr kumimoji="0" lang="en-US" sz="9600" b="0" i="0" u="none" strike="noStrike" kern="1200" cap="none" spc="0" normalizeH="0" baseline="0" noProof="0">
                <a:ln>
                  <a:noFill/>
                </a:ln>
                <a:solidFill>
                  <a:schemeClr val="tx1"/>
                </a:solidFill>
                <a:effectLst/>
                <a:uLnTx/>
                <a:uFillTx/>
                <a:latin typeface="+mj-lt"/>
                <a:ea typeface="+mj-ea"/>
                <a:cs typeface="+mj-cs"/>
              </a:rPr>
              <a:t> </a:t>
            </a:r>
            <a:br>
              <a:rPr kumimoji="0" lang="en-US" sz="9600" b="0" i="0" u="none" strike="noStrike" kern="1200" cap="none" spc="0" normalizeH="0" baseline="0" noProof="0" dirty="0">
                <a:ln>
                  <a:noFill/>
                </a:ln>
                <a:solidFill>
                  <a:schemeClr val="tx1"/>
                </a:solidFill>
                <a:effectLst/>
                <a:uLnTx/>
                <a:uFillTx/>
                <a:latin typeface="+mj-lt"/>
                <a:ea typeface="+mj-ea"/>
                <a:cs typeface="+mj-cs"/>
              </a:rPr>
            </a:br>
            <a:endParaRPr kumimoji="0" lang="en-US" sz="9600" b="0" i="0" u="none" strike="noStrike" kern="1200" cap="none" spc="0" normalizeH="0" baseline="0" noProof="0" dirty="0">
              <a:ln>
                <a:noFill/>
              </a:ln>
              <a:solidFill>
                <a:schemeClr val="tx1"/>
              </a:solidFill>
              <a:effectLst/>
              <a:uLnTx/>
              <a:uFillTx/>
              <a:latin typeface="+mj-lt"/>
              <a:ea typeface="+mj-ea"/>
              <a:cs typeface="+mj-cs"/>
            </a:endParaRPr>
          </a:p>
        </p:txBody>
      </p:sp>
      <p:pic>
        <p:nvPicPr>
          <p:cNvPr id="68610" name="Picture 2" descr="River Towy upstream from Llandeilo... © Jaggery :: Geograph Britain and  Ireland"/>
          <p:cNvPicPr>
            <a:picLocks noChangeAspect="1" noChangeArrowheads="1"/>
          </p:cNvPicPr>
          <p:nvPr/>
        </p:nvPicPr>
        <p:blipFill>
          <a:blip r:embed="rId3" cstate="print"/>
          <a:srcRect/>
          <a:stretch>
            <a:fillRect/>
          </a:stretch>
        </p:blipFill>
        <p:spPr bwMode="auto">
          <a:xfrm>
            <a:off x="4020023" y="1810516"/>
            <a:ext cx="3681979" cy="276148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8. What is the name for the mountains in the </a:t>
            </a:r>
            <a:br>
              <a:rPr lang="en-US" sz="3600" dirty="0"/>
            </a:br>
            <a:r>
              <a:rPr lang="en-US" sz="3600" dirty="0"/>
              <a:t>    centre of Wales?</a:t>
            </a:r>
          </a:p>
        </p:txBody>
      </p:sp>
      <p:sp>
        <p:nvSpPr>
          <p:cNvPr id="3" name="Content Placeholder 2"/>
          <p:cNvSpPr>
            <a:spLocks noGrp="1"/>
          </p:cNvSpPr>
          <p:nvPr>
            <p:ph sz="half" idx="1"/>
          </p:nvPr>
        </p:nvSpPr>
        <p:spPr>
          <a:xfrm>
            <a:off x="838199" y="1825624"/>
            <a:ext cx="3765332" cy="3313935"/>
          </a:xfrm>
        </p:spPr>
        <p:txBody>
          <a:bodyPr>
            <a:normAutofit fontScale="92500"/>
          </a:bodyPr>
          <a:lstStyle/>
          <a:p>
            <a:pPr>
              <a:lnSpc>
                <a:spcPct val="150000"/>
              </a:lnSpc>
              <a:buNone/>
            </a:pPr>
            <a:r>
              <a:rPr lang="en-US" dirty="0">
                <a:solidFill>
                  <a:srgbClr val="C00000"/>
                </a:solidFill>
              </a:rPr>
              <a:t>A   Cambrian Mountains</a:t>
            </a:r>
          </a:p>
          <a:p>
            <a:pPr>
              <a:lnSpc>
                <a:spcPct val="150000"/>
              </a:lnSpc>
              <a:buNone/>
            </a:pPr>
            <a:r>
              <a:rPr lang="en-US" dirty="0">
                <a:solidFill>
                  <a:srgbClr val="0070C0"/>
                </a:solidFill>
              </a:rPr>
              <a:t>B</a:t>
            </a:r>
            <a:r>
              <a:rPr lang="en-US" dirty="0"/>
              <a:t>  </a:t>
            </a:r>
            <a:r>
              <a:rPr lang="en-US" dirty="0">
                <a:solidFill>
                  <a:srgbClr val="0070C0"/>
                </a:solidFill>
              </a:rPr>
              <a:t>Cumbrian Mountains</a:t>
            </a:r>
          </a:p>
          <a:p>
            <a:pPr>
              <a:lnSpc>
                <a:spcPct val="150000"/>
              </a:lnSpc>
              <a:buNone/>
            </a:pPr>
            <a:r>
              <a:rPr lang="en-US" dirty="0">
                <a:solidFill>
                  <a:srgbClr val="C00000"/>
                </a:solidFill>
              </a:rPr>
              <a:t>C  Welsh Mountains</a:t>
            </a:r>
          </a:p>
          <a:p>
            <a:pPr>
              <a:lnSpc>
                <a:spcPct val="150000"/>
              </a:lnSpc>
              <a:buNone/>
            </a:pPr>
            <a:r>
              <a:rPr lang="en-US" dirty="0">
                <a:solidFill>
                  <a:srgbClr val="0070C0"/>
                </a:solidFill>
              </a:rPr>
              <a:t>D  Backbone Mountains </a:t>
            </a:r>
          </a:p>
          <a:p>
            <a:pPr>
              <a:buNone/>
            </a:pPr>
            <a:endParaRPr lang="en-US" dirty="0"/>
          </a:p>
          <a:p>
            <a:pPr>
              <a:buNone/>
            </a:pPr>
            <a:endParaRPr lang="en-US" dirty="0"/>
          </a:p>
        </p:txBody>
      </p:sp>
      <p:sp>
        <p:nvSpPr>
          <p:cNvPr id="5" name="Title 1"/>
          <p:cNvSpPr txBox="1">
            <a:spLocks/>
          </p:cNvSpPr>
          <p:nvPr/>
        </p:nvSpPr>
        <p:spPr>
          <a:xfrm>
            <a:off x="848711" y="5152587"/>
            <a:ext cx="10515600"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8</a:t>
            </a:r>
            <a:r>
              <a:rPr kumimoji="0" lang="en-US" sz="3600" b="0" i="0" u="none" strike="noStrike" kern="1200" cap="none" spc="0" normalizeH="0" baseline="0" noProof="0">
                <a:ln>
                  <a:noFill/>
                </a:ln>
                <a:solidFill>
                  <a:schemeClr val="tx1"/>
                </a:solidFill>
                <a:effectLst/>
                <a:uLnTx/>
                <a:uFillTx/>
                <a:latin typeface="+mj-lt"/>
                <a:ea typeface="+mj-ea"/>
                <a:cs typeface="+mj-cs"/>
              </a:rPr>
              <a:t>. Beth yw’r enw ar y mynyddoedd yng nghanol Cymru?</a:t>
            </a:r>
            <a:endParaRPr kumimoji="0" lang="en-US" sz="3600" b="0" i="0" u="none" strike="noStrike" kern="1200" cap="none" spc="0" normalizeH="0" baseline="0" noProof="0" dirty="0">
              <a:ln>
                <a:noFill/>
              </a:ln>
              <a:solidFill>
                <a:schemeClr val="tx1"/>
              </a:solidFill>
              <a:effectLst/>
              <a:uLnTx/>
              <a:uFillTx/>
              <a:latin typeface="+mj-lt"/>
              <a:ea typeface="+mj-ea"/>
              <a:cs typeface="+mj-cs"/>
            </a:endParaRPr>
          </a:p>
        </p:txBody>
      </p:sp>
      <p:pic>
        <p:nvPicPr>
          <p:cNvPr id="70658" name="Picture 2" descr="Physical map of Wales"/>
          <p:cNvPicPr>
            <a:picLocks noChangeAspect="1" noChangeArrowheads="1"/>
          </p:cNvPicPr>
          <p:nvPr/>
        </p:nvPicPr>
        <p:blipFill>
          <a:blip r:embed="rId3" cstate="print"/>
          <a:srcRect/>
          <a:stretch>
            <a:fillRect/>
          </a:stretch>
        </p:blipFill>
        <p:spPr bwMode="auto">
          <a:xfrm>
            <a:off x="4934294" y="1702677"/>
            <a:ext cx="2767052" cy="3184634"/>
          </a:xfrm>
          <a:prstGeom prst="rect">
            <a:avLst/>
          </a:prstGeom>
          <a:noFill/>
        </p:spPr>
      </p:pic>
      <p:sp>
        <p:nvSpPr>
          <p:cNvPr id="7" name="Content Placeholder 2"/>
          <p:cNvSpPr txBox="1">
            <a:spLocks/>
          </p:cNvSpPr>
          <p:nvPr/>
        </p:nvSpPr>
        <p:spPr>
          <a:xfrm>
            <a:off x="7817068" y="1820369"/>
            <a:ext cx="3896711" cy="3524141"/>
          </a:xfrm>
          <a:prstGeom prst="rect">
            <a:avLst/>
          </a:prstGeom>
        </p:spPr>
        <p:txBody>
          <a:bodyPr vert="horz" lIns="91440" tIns="45720" rIns="91440" bIns="45720" rtlCol="0">
            <a:normAutofit fontScale="92500"/>
          </a:bodyPr>
          <a:lstStyle/>
          <a:p>
            <a:pPr marL="228600" lvl="0" indent="-228600">
              <a:lnSpc>
                <a:spcPct val="150000"/>
              </a:lnSpc>
              <a:spcBef>
                <a:spcPts val="1000"/>
              </a:spcBef>
            </a:pPr>
            <a:r>
              <a:rPr kumimoji="0" lang="en-US" sz="2800" b="0" i="0" u="none" strike="noStrike" kern="1200" cap="none" spc="0" normalizeH="0" baseline="0" noProof="0" dirty="0">
                <a:ln>
                  <a:noFill/>
                </a:ln>
                <a:solidFill>
                  <a:srgbClr val="C00000"/>
                </a:solidFill>
                <a:effectLst/>
                <a:uLnTx/>
                <a:uFillTx/>
                <a:latin typeface="+mn-lt"/>
                <a:ea typeface="+mn-ea"/>
                <a:cs typeface="+mn-cs"/>
              </a:rPr>
              <a:t>A   </a:t>
            </a:r>
            <a:r>
              <a:rPr lang="cy-GB" sz="2800" dirty="0">
                <a:solidFill>
                  <a:srgbClr val="C00000"/>
                </a:solidFill>
              </a:rPr>
              <a:t>Mynyddoedd Cambria</a:t>
            </a:r>
            <a:endParaRPr kumimoji="0" lang="en-US" sz="2800" b="0" i="0" u="none" strike="noStrike" kern="1200" cap="none" spc="0" normalizeH="0" baseline="0" noProof="0" dirty="0">
              <a:ln>
                <a:noFill/>
              </a:ln>
              <a:solidFill>
                <a:srgbClr val="C00000"/>
              </a:solidFill>
              <a:effectLst/>
              <a:uLnTx/>
              <a:uFillTx/>
              <a:latin typeface="+mn-lt"/>
              <a:ea typeface="+mn-ea"/>
              <a:cs typeface="+mn-cs"/>
            </a:endParaRPr>
          </a:p>
          <a:p>
            <a:pPr marL="228600" lvl="0" indent="-228600">
              <a:lnSpc>
                <a:spcPct val="150000"/>
              </a:lnSpc>
              <a:spcBef>
                <a:spcPts val="1000"/>
              </a:spcBef>
            </a:pPr>
            <a:r>
              <a:rPr kumimoji="0" lang="en-US" sz="2800" b="0" i="0" u="none" strike="noStrike" kern="1200" cap="none" spc="0" normalizeH="0" baseline="0" noProof="0" dirty="0">
                <a:ln>
                  <a:noFill/>
                </a:ln>
                <a:solidFill>
                  <a:srgbClr val="0070C0"/>
                </a:solidFill>
                <a:effectLst/>
                <a:uLnTx/>
                <a:uFillTx/>
                <a:latin typeface="+mn-lt"/>
                <a:ea typeface="+mn-ea"/>
                <a:cs typeface="+mn-cs"/>
              </a:rPr>
              <a:t>B</a:t>
            </a:r>
            <a:r>
              <a:rPr kumimoji="0" lang="en-US" sz="2800" b="0" i="0" u="none" strike="noStrike" kern="1200" cap="none" spc="0" normalizeH="0" baseline="0" noProof="0" dirty="0">
                <a:ln>
                  <a:noFill/>
                </a:ln>
                <a:solidFill>
                  <a:schemeClr val="tx1"/>
                </a:solidFill>
                <a:effectLst/>
                <a:uLnTx/>
                <a:uFillTx/>
                <a:latin typeface="+mn-lt"/>
                <a:ea typeface="+mn-ea"/>
                <a:cs typeface="+mn-cs"/>
              </a:rPr>
              <a:t>  </a:t>
            </a:r>
            <a:r>
              <a:rPr lang="cy-GB" sz="2800" dirty="0">
                <a:solidFill>
                  <a:srgbClr val="0070C0"/>
                </a:solidFill>
              </a:rPr>
              <a:t>Mynyddoedd Cumbria</a:t>
            </a:r>
            <a:endParaRPr kumimoji="0" lang="en-US" sz="2800" b="0" i="0" u="none" strike="noStrike" kern="1200" cap="none" spc="0" normalizeH="0" baseline="0" noProof="0" dirty="0">
              <a:ln>
                <a:noFill/>
              </a:ln>
              <a:solidFill>
                <a:srgbClr val="0070C0"/>
              </a:solidFill>
              <a:effectLst/>
              <a:uLnTx/>
              <a:uFillTx/>
              <a:latin typeface="+mn-lt"/>
              <a:ea typeface="+mn-ea"/>
              <a:cs typeface="+mn-cs"/>
            </a:endParaRPr>
          </a:p>
          <a:p>
            <a:pPr marL="228600" lvl="0" indent="-228600">
              <a:lnSpc>
                <a:spcPct val="150000"/>
              </a:lnSpc>
              <a:spcBef>
                <a:spcPts val="1000"/>
              </a:spcBef>
            </a:pPr>
            <a:r>
              <a:rPr kumimoji="0" lang="en-US" sz="2800" b="0" i="0" u="none" strike="noStrike" kern="1200" cap="none" spc="0" normalizeH="0" baseline="0" noProof="0" dirty="0">
                <a:ln>
                  <a:noFill/>
                </a:ln>
                <a:solidFill>
                  <a:srgbClr val="C00000"/>
                </a:solidFill>
                <a:effectLst/>
                <a:uLnTx/>
                <a:uFillTx/>
                <a:latin typeface="+mn-lt"/>
                <a:ea typeface="+mn-ea"/>
                <a:cs typeface="+mn-cs"/>
              </a:rPr>
              <a:t>C  </a:t>
            </a:r>
            <a:r>
              <a:rPr lang="cy-GB" sz="2800" dirty="0">
                <a:solidFill>
                  <a:srgbClr val="C00000"/>
                </a:solidFill>
              </a:rPr>
              <a:t>Mynyddoedd Cymru</a:t>
            </a:r>
            <a:endParaRPr kumimoji="0" lang="en-US" sz="2800" b="0" i="0" u="none" strike="noStrike" kern="1200" cap="none" spc="0" normalizeH="0" baseline="0" noProof="0" dirty="0">
              <a:ln>
                <a:noFill/>
              </a:ln>
              <a:solidFill>
                <a:srgbClr val="C00000"/>
              </a:solidFill>
              <a:effectLst/>
              <a:uLnTx/>
              <a:uFillTx/>
              <a:latin typeface="+mn-lt"/>
              <a:ea typeface="+mn-ea"/>
              <a:cs typeface="+mn-cs"/>
            </a:endParaRPr>
          </a:p>
          <a:p>
            <a:pPr marL="228600" lvl="0" indent="-228600">
              <a:lnSpc>
                <a:spcPct val="150000"/>
              </a:lnSpc>
              <a:spcBef>
                <a:spcPts val="1000"/>
              </a:spcBef>
            </a:pPr>
            <a:r>
              <a:rPr kumimoji="0" lang="en-US" sz="2800" b="0" i="0" u="none" strike="noStrike" kern="1200" cap="none" spc="0" normalizeH="0" baseline="0" noProof="0" dirty="0">
                <a:ln>
                  <a:noFill/>
                </a:ln>
                <a:solidFill>
                  <a:srgbClr val="0070C0"/>
                </a:solidFill>
                <a:effectLst/>
                <a:uLnTx/>
                <a:uFillTx/>
                <a:latin typeface="+mn-lt"/>
                <a:ea typeface="+mn-ea"/>
                <a:cs typeface="+mn-cs"/>
              </a:rPr>
              <a:t>D  </a:t>
            </a:r>
            <a:r>
              <a:rPr lang="cy-GB" sz="2400" dirty="0">
                <a:solidFill>
                  <a:srgbClr val="0070C0"/>
                </a:solidFill>
              </a:rPr>
              <a:t>Mynyddoedd asgwrn cefn</a:t>
            </a:r>
            <a:endParaRPr kumimoji="0" lang="en-US" sz="2800" b="0" i="0" u="none" strike="noStrike" kern="1200" cap="none" spc="0" normalizeH="0" baseline="0" noProof="0" dirty="0">
              <a:ln>
                <a:noFill/>
              </a:ln>
              <a:solidFill>
                <a:srgbClr val="0070C0"/>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Rectangle 7"/>
          <p:cNvSpPr/>
          <p:nvPr/>
        </p:nvSpPr>
        <p:spPr>
          <a:xfrm>
            <a:off x="-1123943" y="1975922"/>
            <a:ext cx="1009635" cy="369332"/>
          </a:xfrm>
          <a:prstGeom prst="rect">
            <a:avLst/>
          </a:prstGeom>
        </p:spPr>
        <p:txBody>
          <a:bodyPr wrap="none">
            <a:spAutoFit/>
          </a:bodyPr>
          <a:lstStyle/>
          <a:p>
            <a:r>
              <a:rPr lang="en-US" dirty="0"/>
              <a:t>Traction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27D596-89FB-F38E-0C35-004FDA95CE1A}"/>
              </a:ext>
            </a:extLst>
          </p:cNvPr>
          <p:cNvPicPr>
            <a:picLocks noChangeAspect="1"/>
          </p:cNvPicPr>
          <p:nvPr/>
        </p:nvPicPr>
        <p:blipFill>
          <a:blip r:embed="rId2" cstate="print"/>
          <a:srcRect t="10352" b="5378"/>
          <a:stretch/>
        </p:blipFill>
        <p:spPr>
          <a:xfrm>
            <a:off x="2710543" y="1247094"/>
            <a:ext cx="6868886" cy="3863749"/>
          </a:xfrm>
          <a:prstGeom prst="rect">
            <a:avLst/>
          </a:prstGeom>
        </p:spPr>
      </p:pic>
      <p:sp>
        <p:nvSpPr>
          <p:cNvPr id="4" name="Title 3">
            <a:extLst>
              <a:ext uri="{FF2B5EF4-FFF2-40B4-BE49-F238E27FC236}">
                <a16:creationId xmlns:a16="http://schemas.microsoft.com/office/drawing/2014/main" id="{A580CA04-517E-9735-A752-B2C8D9D6D744}"/>
              </a:ext>
            </a:extLst>
          </p:cNvPr>
          <p:cNvSpPr>
            <a:spLocks noGrp="1"/>
          </p:cNvSpPr>
          <p:nvPr>
            <p:ph type="title"/>
          </p:nvPr>
        </p:nvSpPr>
        <p:spPr>
          <a:xfrm>
            <a:off x="312166" y="321259"/>
            <a:ext cx="11210925" cy="744836"/>
          </a:xfrm>
        </p:spPr>
        <p:txBody>
          <a:bodyPr>
            <a:normAutofit/>
          </a:bodyPr>
          <a:lstStyle/>
          <a:p>
            <a:pPr algn="ctr"/>
            <a:r>
              <a:rPr lang="en-GB" sz="3600" b="1" dirty="0"/>
              <a:t>Round 2      Ordnance Survey Map Round</a:t>
            </a:r>
          </a:p>
        </p:txBody>
      </p:sp>
      <p:sp>
        <p:nvSpPr>
          <p:cNvPr id="7" name="Title 3">
            <a:extLst>
              <a:ext uri="{FF2B5EF4-FFF2-40B4-BE49-F238E27FC236}">
                <a16:creationId xmlns:a16="http://schemas.microsoft.com/office/drawing/2014/main" id="{A580CA04-517E-9735-A752-B2C8D9D6D744}"/>
              </a:ext>
            </a:extLst>
          </p:cNvPr>
          <p:cNvSpPr txBox="1">
            <a:spLocks/>
          </p:cNvSpPr>
          <p:nvPr/>
        </p:nvSpPr>
        <p:spPr>
          <a:xfrm>
            <a:off x="561975" y="5583939"/>
            <a:ext cx="11210925" cy="744836"/>
          </a:xfrm>
          <a:prstGeom prst="rect">
            <a:avLst/>
          </a:prstGeom>
        </p:spPr>
        <p:txBody>
          <a:bodyPr vert="horz" lIns="91440" tIns="45720" rIns="91440" bIns="45720" rtlCol="0" anchor="ctr">
            <a:normAutofit/>
          </a:bodyPr>
          <a:lstStyle/>
          <a:p>
            <a:pPr lvl="0" algn="ctr">
              <a:lnSpc>
                <a:spcPct val="90000"/>
              </a:lnSpc>
              <a:spcBef>
                <a:spcPct val="0"/>
              </a:spcBef>
              <a:defRPr/>
            </a:pPr>
            <a:r>
              <a:rPr kumimoji="0" lang="en-GB" sz="3600" b="1" i="0" u="none" strike="noStrike" kern="1200" cap="none" spc="0" normalizeH="0" baseline="0" noProof="0" dirty="0" err="1">
                <a:ln>
                  <a:noFill/>
                </a:ln>
                <a:effectLst/>
                <a:uLnTx/>
                <a:uFillTx/>
                <a:latin typeface="+mj-lt"/>
                <a:ea typeface="+mj-ea"/>
                <a:cs typeface="+mj-cs"/>
              </a:rPr>
              <a:t>Rownd</a:t>
            </a:r>
            <a:r>
              <a:rPr kumimoji="0" lang="en-GB" sz="3600" b="1" i="0" u="none" strike="noStrike" kern="1200" cap="none" spc="0" normalizeH="0" baseline="0" noProof="0" dirty="0">
                <a:ln>
                  <a:noFill/>
                </a:ln>
                <a:effectLst/>
                <a:uLnTx/>
                <a:uFillTx/>
                <a:latin typeface="+mj-lt"/>
                <a:ea typeface="+mj-ea"/>
                <a:cs typeface="+mj-cs"/>
              </a:rPr>
              <a:t> 2     </a:t>
            </a:r>
            <a:r>
              <a:rPr lang="cy-GB" sz="3600" b="1" dirty="0"/>
              <a:t>Rownd Mapiau Arolwg Ordnans</a:t>
            </a:r>
            <a:r>
              <a:rPr kumimoji="0" lang="en-GB" sz="3600" b="1" i="0" u="none" strike="noStrike" kern="1200" cap="none" spc="0" normalizeH="0" baseline="0" noProof="0" dirty="0">
                <a:ln>
                  <a:noFill/>
                </a:ln>
                <a:effectLst/>
                <a:uLnTx/>
                <a:uFillTx/>
                <a:latin typeface="+mj-lt"/>
                <a:ea typeface="+mj-ea"/>
                <a:cs typeface="+mj-cs"/>
              </a:rPr>
              <a:t> </a:t>
            </a:r>
          </a:p>
        </p:txBody>
      </p:sp>
    </p:spTree>
    <p:extLst>
      <p:ext uri="{BB962C8B-B14F-4D97-AF65-F5344CB8AC3E}">
        <p14:creationId xmlns:p14="http://schemas.microsoft.com/office/powerpoint/2010/main" val="3174791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65754" y="175430"/>
            <a:ext cx="9266522" cy="1288529"/>
          </a:xfrm>
        </p:spPr>
        <p:txBody>
          <a:bodyPr>
            <a:normAutofit/>
          </a:bodyPr>
          <a:lstStyle/>
          <a:p>
            <a:r>
              <a:rPr lang="en-US" sz="3600" b="1" dirty="0">
                <a:latin typeface="Calibri" pitchFamily="34" charset="0"/>
                <a:ea typeface="Calibri" pitchFamily="34" charset="0"/>
                <a:cs typeface="Calibri" pitchFamily="34" charset="0"/>
              </a:rPr>
              <a:t>1.  What is the coast like at </a:t>
            </a:r>
            <a:r>
              <a:rPr lang="en-US" sz="3600" b="1" dirty="0" err="1">
                <a:latin typeface="Calibri" pitchFamily="34" charset="0"/>
                <a:ea typeface="Calibri" pitchFamily="34" charset="0"/>
                <a:cs typeface="Calibri" pitchFamily="34" charset="0"/>
              </a:rPr>
              <a:t>Pwlldu</a:t>
            </a:r>
            <a:r>
              <a:rPr lang="en-US" sz="3600" b="1" dirty="0">
                <a:latin typeface="Calibri" pitchFamily="34" charset="0"/>
                <a:ea typeface="Calibri" pitchFamily="34" charset="0"/>
                <a:cs typeface="Calibri" pitchFamily="34" charset="0"/>
              </a:rPr>
              <a:t> Head? </a:t>
            </a:r>
          </a:p>
        </p:txBody>
      </p:sp>
      <p:pic>
        <p:nvPicPr>
          <p:cNvPr id="1028" name="Picture 4"/>
          <p:cNvPicPr>
            <a:picLocks noChangeAspect="1" noChangeArrowheads="1"/>
          </p:cNvPicPr>
          <p:nvPr/>
        </p:nvPicPr>
        <p:blipFill>
          <a:blip r:embed="rId2" cstate="print"/>
          <a:srcRect/>
          <a:stretch>
            <a:fillRect/>
          </a:stretch>
        </p:blipFill>
        <p:spPr bwMode="auto">
          <a:xfrm>
            <a:off x="312721" y="1235522"/>
            <a:ext cx="11353421" cy="4075510"/>
          </a:xfrm>
          <a:prstGeom prst="rect">
            <a:avLst/>
          </a:prstGeom>
          <a:noFill/>
          <a:ln w="9525">
            <a:noFill/>
            <a:miter lim="800000"/>
            <a:headEnd/>
            <a:tailEnd/>
          </a:ln>
          <a:effectLst/>
        </p:spPr>
      </p:pic>
      <p:sp>
        <p:nvSpPr>
          <p:cNvPr id="4" name="Title 4"/>
          <p:cNvSpPr txBox="1">
            <a:spLocks/>
          </p:cNvSpPr>
          <p:nvPr/>
        </p:nvSpPr>
        <p:spPr>
          <a:xfrm>
            <a:off x="676265" y="5423338"/>
            <a:ext cx="9602852" cy="1048800"/>
          </a:xfrm>
          <a:prstGeom prst="rect">
            <a:avLst/>
          </a:prstGeom>
        </p:spPr>
        <p:txBody>
          <a:bodyPr vert="horz" lIns="91440" tIns="45720" rIns="91440" bIns="45720" rtlCol="0" anchor="ctr">
            <a:normAutofit/>
          </a:bodyPr>
          <a:lstStyle/>
          <a:p>
            <a:pPr lvl="0">
              <a:lnSpc>
                <a:spcPct val="90000"/>
              </a:lnSpc>
              <a:spcBef>
                <a:spcPct val="0"/>
              </a:spcBef>
            </a:pPr>
            <a:r>
              <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rPr>
              <a:t>1. </a:t>
            </a:r>
            <a:r>
              <a:rPr lang="cy-GB" sz="3600" b="1" dirty="0">
                <a:latin typeface="Calibri" pitchFamily="34" charset="0"/>
                <a:ea typeface="Calibri" pitchFamily="34" charset="0"/>
                <a:cs typeface="Calibri" pitchFamily="34" charset="0"/>
              </a:rPr>
              <a:t>Sut beth yw'r arfordir ym Mhen Pwlldu?</a:t>
            </a:r>
            <a:endPar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65754" y="175430"/>
            <a:ext cx="9644894" cy="1288529"/>
          </a:xfrm>
        </p:spPr>
        <p:txBody>
          <a:bodyPr>
            <a:normAutofit/>
          </a:bodyPr>
          <a:lstStyle/>
          <a:p>
            <a:r>
              <a:rPr lang="en-US" sz="3600" b="1" dirty="0">
                <a:latin typeface="Calibri" pitchFamily="34" charset="0"/>
                <a:ea typeface="Calibri" pitchFamily="34" charset="0"/>
                <a:cs typeface="Calibri" pitchFamily="34" charset="0"/>
              </a:rPr>
              <a:t>2.  What settlement needs to speak more clearly?</a:t>
            </a:r>
          </a:p>
        </p:txBody>
      </p:sp>
      <p:pic>
        <p:nvPicPr>
          <p:cNvPr id="4" name="Picture 4"/>
          <p:cNvPicPr>
            <a:picLocks noChangeAspect="1" noChangeArrowheads="1"/>
          </p:cNvPicPr>
          <p:nvPr/>
        </p:nvPicPr>
        <p:blipFill>
          <a:blip r:embed="rId2" cstate="print"/>
          <a:srcRect/>
          <a:stretch>
            <a:fillRect/>
          </a:stretch>
        </p:blipFill>
        <p:spPr bwMode="auto">
          <a:xfrm>
            <a:off x="423079" y="1156695"/>
            <a:ext cx="11353421" cy="4075510"/>
          </a:xfrm>
          <a:prstGeom prst="rect">
            <a:avLst/>
          </a:prstGeom>
          <a:noFill/>
          <a:ln w="9525">
            <a:noFill/>
            <a:miter lim="800000"/>
            <a:headEnd/>
            <a:tailEnd/>
          </a:ln>
          <a:effectLst/>
        </p:spPr>
      </p:pic>
      <p:sp>
        <p:nvSpPr>
          <p:cNvPr id="6" name="Title 4"/>
          <p:cNvSpPr txBox="1">
            <a:spLocks/>
          </p:cNvSpPr>
          <p:nvPr/>
        </p:nvSpPr>
        <p:spPr>
          <a:xfrm>
            <a:off x="646386" y="5254161"/>
            <a:ext cx="7868788" cy="1288529"/>
          </a:xfrm>
          <a:prstGeom prst="rect">
            <a:avLst/>
          </a:prstGeom>
        </p:spPr>
        <p:txBody>
          <a:bodyPr vert="horz" lIns="91440" tIns="45720" rIns="91440" bIns="45720" rtlCol="0" anchor="ctr">
            <a:normAutofit/>
          </a:bodyPr>
          <a:lstStyle/>
          <a:p>
            <a:pPr lvl="0">
              <a:lnSpc>
                <a:spcPct val="90000"/>
              </a:lnSpc>
              <a:spcBef>
                <a:spcPct val="0"/>
              </a:spcBef>
            </a:pPr>
            <a:r>
              <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rPr>
              <a:t>2. </a:t>
            </a:r>
            <a:r>
              <a:rPr lang="cy-GB" sz="3600" b="1" dirty="0">
                <a:latin typeface="Calibri" pitchFamily="34" charset="0"/>
                <a:ea typeface="Calibri" pitchFamily="34" charset="0"/>
                <a:cs typeface="Calibri" pitchFamily="34" charset="0"/>
              </a:rPr>
              <a:t>Pa le sydd angen siarad yn gliriach?</a:t>
            </a:r>
            <a:endPar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65754" y="175430"/>
            <a:ext cx="7868788" cy="1288529"/>
          </a:xfrm>
        </p:spPr>
        <p:txBody>
          <a:bodyPr>
            <a:normAutofit/>
          </a:bodyPr>
          <a:lstStyle/>
          <a:p>
            <a:r>
              <a:rPr lang="en-US" sz="3600" b="1" dirty="0">
                <a:latin typeface="Calibri" pitchFamily="34" charset="0"/>
                <a:ea typeface="Calibri" pitchFamily="34" charset="0"/>
                <a:cs typeface="Calibri" pitchFamily="34" charset="0"/>
              </a:rPr>
              <a:t>3.  What place has football connections?</a:t>
            </a:r>
          </a:p>
        </p:txBody>
      </p:sp>
      <p:pic>
        <p:nvPicPr>
          <p:cNvPr id="4" name="Picture 4"/>
          <p:cNvPicPr>
            <a:picLocks noChangeAspect="1" noChangeArrowheads="1"/>
          </p:cNvPicPr>
          <p:nvPr/>
        </p:nvPicPr>
        <p:blipFill>
          <a:blip r:embed="rId2" cstate="print"/>
          <a:srcRect/>
          <a:stretch>
            <a:fillRect/>
          </a:stretch>
        </p:blipFill>
        <p:spPr bwMode="auto">
          <a:xfrm>
            <a:off x="423079" y="1156695"/>
            <a:ext cx="11353421" cy="4075510"/>
          </a:xfrm>
          <a:prstGeom prst="rect">
            <a:avLst/>
          </a:prstGeom>
          <a:noFill/>
          <a:ln w="9525">
            <a:noFill/>
            <a:miter lim="800000"/>
            <a:headEnd/>
            <a:tailEnd/>
          </a:ln>
          <a:effectLst/>
        </p:spPr>
      </p:pic>
      <p:sp>
        <p:nvSpPr>
          <p:cNvPr id="6" name="Title 4"/>
          <p:cNvSpPr txBox="1">
            <a:spLocks/>
          </p:cNvSpPr>
          <p:nvPr/>
        </p:nvSpPr>
        <p:spPr>
          <a:xfrm>
            <a:off x="429271" y="5234152"/>
            <a:ext cx="7868788" cy="1288529"/>
          </a:xfrm>
          <a:prstGeom prst="rect">
            <a:avLst/>
          </a:prstGeom>
        </p:spPr>
        <p:txBody>
          <a:bodyPr vert="horz" lIns="91440" tIns="45720" rIns="91440" bIns="45720" rtlCol="0" anchor="ctr">
            <a:normAutofit/>
          </a:bodyPr>
          <a:lstStyle/>
          <a:p>
            <a:pPr lvl="0">
              <a:lnSpc>
                <a:spcPct val="90000"/>
              </a:lnSpc>
              <a:spcBef>
                <a:spcPct val="0"/>
              </a:spcBef>
            </a:pPr>
            <a:r>
              <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rPr>
              <a:t>3. </a:t>
            </a:r>
            <a:r>
              <a:rPr lang="cy-GB" sz="3600" b="1" dirty="0">
                <a:latin typeface="Calibri" pitchFamily="34" charset="0"/>
                <a:ea typeface="Calibri" pitchFamily="34" charset="0"/>
                <a:cs typeface="Calibri" pitchFamily="34" charset="0"/>
              </a:rPr>
              <a:t>Pa le sydd â chysylltiadau pêl-droed?</a:t>
            </a:r>
            <a:endPar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65753" y="175430"/>
            <a:ext cx="9045805" cy="1288529"/>
          </a:xfrm>
        </p:spPr>
        <p:txBody>
          <a:bodyPr>
            <a:normAutofit/>
          </a:bodyPr>
          <a:lstStyle/>
          <a:p>
            <a:r>
              <a:rPr lang="en-US" sz="3600" b="1" dirty="0">
                <a:latin typeface="Calibri" pitchFamily="34" charset="0"/>
                <a:ea typeface="Calibri" pitchFamily="34" charset="0"/>
                <a:cs typeface="Calibri" pitchFamily="34" charset="0"/>
              </a:rPr>
              <a:t>4.  What do the blue bird symbols represent?</a:t>
            </a:r>
          </a:p>
        </p:txBody>
      </p:sp>
      <p:pic>
        <p:nvPicPr>
          <p:cNvPr id="4" name="Picture 4"/>
          <p:cNvPicPr>
            <a:picLocks noChangeAspect="1" noChangeArrowheads="1"/>
          </p:cNvPicPr>
          <p:nvPr/>
        </p:nvPicPr>
        <p:blipFill>
          <a:blip r:embed="rId2" cstate="print"/>
          <a:srcRect/>
          <a:stretch>
            <a:fillRect/>
          </a:stretch>
        </p:blipFill>
        <p:spPr bwMode="auto">
          <a:xfrm>
            <a:off x="423079" y="1156695"/>
            <a:ext cx="11353421" cy="4075510"/>
          </a:xfrm>
          <a:prstGeom prst="rect">
            <a:avLst/>
          </a:prstGeom>
          <a:noFill/>
          <a:ln w="9525">
            <a:noFill/>
            <a:miter lim="800000"/>
            <a:headEnd/>
            <a:tailEnd/>
          </a:ln>
          <a:effectLst/>
        </p:spPr>
      </p:pic>
      <p:sp>
        <p:nvSpPr>
          <p:cNvPr id="6" name="Title 4"/>
          <p:cNvSpPr txBox="1">
            <a:spLocks/>
          </p:cNvSpPr>
          <p:nvPr/>
        </p:nvSpPr>
        <p:spPr>
          <a:xfrm>
            <a:off x="441435" y="5246671"/>
            <a:ext cx="11750566" cy="1288529"/>
          </a:xfrm>
          <a:prstGeom prst="rect">
            <a:avLst/>
          </a:prstGeom>
        </p:spPr>
        <p:txBody>
          <a:bodyPr vert="horz" lIns="91440" tIns="45720" rIns="91440" bIns="45720" rtlCol="0" anchor="ctr">
            <a:normAutofit/>
          </a:bodyPr>
          <a:lstStyle/>
          <a:p>
            <a:pPr lvl="0">
              <a:lnSpc>
                <a:spcPct val="90000"/>
              </a:lnSpc>
              <a:spcBef>
                <a:spcPct val="0"/>
              </a:spcBef>
            </a:pPr>
            <a:r>
              <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rPr>
              <a:t>4. </a:t>
            </a:r>
            <a:r>
              <a:rPr lang="cy-GB" sz="3600" b="1" dirty="0"/>
              <a:t>Beth </a:t>
            </a:r>
            <a:r>
              <a:rPr lang="cy-GB" sz="3600" b="1"/>
              <a:t>mae symbolau </a:t>
            </a:r>
            <a:r>
              <a:rPr lang="cy-GB" sz="3600" b="1" dirty="0"/>
              <a:t>adar glas </a:t>
            </a:r>
            <a:r>
              <a:rPr lang="cy-GB" sz="3600" b="1"/>
              <a:t>yn eu </a:t>
            </a:r>
            <a:r>
              <a:rPr lang="cy-GB" sz="3600" b="1" dirty="0"/>
              <a:t>c</a:t>
            </a:r>
            <a:r>
              <a:rPr lang="cy-GB" sz="3600" b="1"/>
              <a:t>ynrychioli</a:t>
            </a:r>
            <a:r>
              <a:rPr lang="cy-GB" sz="3600" b="1" dirty="0"/>
              <a:t>?</a:t>
            </a:r>
            <a:endPar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952" y="204952"/>
            <a:ext cx="10515600" cy="896116"/>
          </a:xfrm>
        </p:spPr>
        <p:txBody>
          <a:bodyPr>
            <a:noAutofit/>
          </a:bodyPr>
          <a:lstStyle/>
          <a:p>
            <a:r>
              <a:rPr lang="en-US" sz="3200" b="1" dirty="0">
                <a:latin typeface="Calibri" pitchFamily="34" charset="0"/>
                <a:ea typeface="Calibri" pitchFamily="34" charset="0"/>
                <a:cs typeface="Calibri" pitchFamily="34" charset="0"/>
              </a:rPr>
              <a:t>5. If you walk northwards along Offa’s Dyke path from </a:t>
            </a:r>
            <a:br>
              <a:rPr lang="en-US" sz="3200" b="1" dirty="0">
                <a:latin typeface="Calibri" pitchFamily="34" charset="0"/>
                <a:ea typeface="Calibri" pitchFamily="34" charset="0"/>
                <a:cs typeface="Calibri" pitchFamily="34" charset="0"/>
              </a:rPr>
            </a:br>
            <a:r>
              <a:rPr lang="en-US" sz="3200" b="1" dirty="0">
                <a:latin typeface="Calibri" pitchFamily="34" charset="0"/>
                <a:ea typeface="Calibri" pitchFamily="34" charset="0"/>
                <a:cs typeface="Calibri" pitchFamily="34" charset="0"/>
              </a:rPr>
              <a:t>    Beacon Ring are you walking uphill or downhill?</a:t>
            </a:r>
          </a:p>
        </p:txBody>
      </p:sp>
      <p:pic>
        <p:nvPicPr>
          <p:cNvPr id="2050" name="Picture 2"/>
          <p:cNvPicPr>
            <a:picLocks noChangeAspect="1" noChangeArrowheads="1"/>
          </p:cNvPicPr>
          <p:nvPr/>
        </p:nvPicPr>
        <p:blipFill>
          <a:blip r:embed="rId2" cstate="print"/>
          <a:srcRect/>
          <a:stretch>
            <a:fillRect/>
          </a:stretch>
        </p:blipFill>
        <p:spPr bwMode="auto">
          <a:xfrm>
            <a:off x="2285998" y="1147763"/>
            <a:ext cx="7668009" cy="4221003"/>
          </a:xfrm>
          <a:prstGeom prst="rect">
            <a:avLst/>
          </a:prstGeom>
          <a:noFill/>
          <a:ln w="9525">
            <a:noFill/>
            <a:miter lim="800000"/>
            <a:headEnd/>
            <a:tailEnd/>
          </a:ln>
          <a:effectLst/>
        </p:spPr>
      </p:pic>
      <p:sp>
        <p:nvSpPr>
          <p:cNvPr id="6" name="Title 1"/>
          <p:cNvSpPr txBox="1">
            <a:spLocks/>
          </p:cNvSpPr>
          <p:nvPr/>
        </p:nvSpPr>
        <p:spPr>
          <a:xfrm>
            <a:off x="470336" y="5465379"/>
            <a:ext cx="11401098" cy="896116"/>
          </a:xfrm>
          <a:prstGeom prst="rect">
            <a:avLst/>
          </a:prstGeom>
        </p:spPr>
        <p:txBody>
          <a:bodyPr vert="horz" lIns="91440" tIns="45720" rIns="91440" bIns="45720" rtlCol="0" anchor="ctr">
            <a:noAutofit/>
          </a:bodyPr>
          <a:lstStyle/>
          <a:p>
            <a:pPr lvl="0">
              <a:lnSpc>
                <a:spcPct val="90000"/>
              </a:lnSpc>
              <a:spcBef>
                <a:spcPct val="0"/>
              </a:spcBef>
            </a:pPr>
            <a:r>
              <a:rPr kumimoji="0" lang="en-US" sz="32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rPr>
              <a:t>5. </a:t>
            </a:r>
            <a:r>
              <a:rPr lang="cy-GB" sz="3200" b="1" dirty="0">
                <a:latin typeface="Calibri" pitchFamily="34" charset="0"/>
                <a:ea typeface="Calibri" pitchFamily="34" charset="0"/>
                <a:cs typeface="Calibri" pitchFamily="34" charset="0"/>
              </a:rPr>
              <a:t>Os cerddwch tua’r gogledd ar hyd llwybr Clawdd Offa o </a:t>
            </a:r>
          </a:p>
          <a:p>
            <a:pPr lvl="0">
              <a:lnSpc>
                <a:spcPct val="90000"/>
              </a:lnSpc>
              <a:spcBef>
                <a:spcPct val="0"/>
              </a:spcBef>
            </a:pPr>
            <a:r>
              <a:rPr lang="cy-GB" sz="3200" b="1" dirty="0">
                <a:latin typeface="Calibri" pitchFamily="34" charset="0"/>
                <a:ea typeface="Calibri" pitchFamily="34" charset="0"/>
                <a:cs typeface="Calibri" pitchFamily="34" charset="0"/>
              </a:rPr>
              <a:t>   Beacon Ring, a ydych chi’n cerdded i fyny’r allt neu i lawr yr allt?</a:t>
            </a:r>
            <a:endParaRPr kumimoji="0" lang="en-US" sz="32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372" y="207471"/>
            <a:ext cx="10515600" cy="643868"/>
          </a:xfrm>
        </p:spPr>
        <p:txBody>
          <a:bodyPr>
            <a:normAutofit/>
          </a:bodyPr>
          <a:lstStyle/>
          <a:p>
            <a:r>
              <a:rPr lang="en-US" sz="3600" b="1" dirty="0"/>
              <a:t>6. What is the natural hazard in area X?</a:t>
            </a:r>
          </a:p>
        </p:txBody>
      </p:sp>
      <p:pic>
        <p:nvPicPr>
          <p:cNvPr id="3" name="Picture 2"/>
          <p:cNvPicPr>
            <a:picLocks noChangeAspect="1" noChangeArrowheads="1"/>
          </p:cNvPicPr>
          <p:nvPr/>
        </p:nvPicPr>
        <p:blipFill>
          <a:blip r:embed="rId2" cstate="print"/>
          <a:srcRect/>
          <a:stretch>
            <a:fillRect/>
          </a:stretch>
        </p:blipFill>
        <p:spPr bwMode="auto">
          <a:xfrm>
            <a:off x="2285998" y="978922"/>
            <a:ext cx="8261133" cy="4547500"/>
          </a:xfrm>
          <a:prstGeom prst="rect">
            <a:avLst/>
          </a:prstGeom>
          <a:noFill/>
          <a:ln w="9525">
            <a:noFill/>
            <a:miter lim="800000"/>
            <a:headEnd/>
            <a:tailEnd/>
          </a:ln>
          <a:effectLst/>
        </p:spPr>
      </p:pic>
      <p:sp>
        <p:nvSpPr>
          <p:cNvPr id="4" name="Title 1"/>
          <p:cNvSpPr txBox="1">
            <a:spLocks/>
          </p:cNvSpPr>
          <p:nvPr/>
        </p:nvSpPr>
        <p:spPr>
          <a:xfrm>
            <a:off x="706821" y="5909333"/>
            <a:ext cx="10515600" cy="643868"/>
          </a:xfrm>
          <a:prstGeom prst="rect">
            <a:avLst/>
          </a:prstGeom>
        </p:spPr>
        <p:txBody>
          <a:bodyPr vert="horz" lIns="91440" tIns="45720" rIns="91440" bIns="45720" rtlCol="0" anchor="ctr">
            <a:normAutofit/>
          </a:bodyPr>
          <a:lstStyle/>
          <a:p>
            <a:pPr lvl="0">
              <a:lnSpc>
                <a:spcPct val="90000"/>
              </a:lnSpc>
              <a:spcBef>
                <a:spcPct val="0"/>
              </a:spcBef>
              <a:defRPr/>
            </a:pPr>
            <a:r>
              <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rPr>
              <a:t>6. </a:t>
            </a:r>
            <a:r>
              <a:rPr lang="cy-GB" sz="3600" b="1" dirty="0"/>
              <a:t>Beth yw'r perygl naturiol yn ardal X?</a:t>
            </a:r>
            <a:endPar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endParaRPr>
          </a:p>
        </p:txBody>
      </p:sp>
      <p:sp>
        <p:nvSpPr>
          <p:cNvPr id="5" name="TextBox 4"/>
          <p:cNvSpPr txBox="1"/>
          <p:nvPr/>
        </p:nvSpPr>
        <p:spPr>
          <a:xfrm>
            <a:off x="3689131" y="4067504"/>
            <a:ext cx="599091" cy="830997"/>
          </a:xfrm>
          <a:prstGeom prst="rect">
            <a:avLst/>
          </a:prstGeom>
          <a:noFill/>
        </p:spPr>
        <p:txBody>
          <a:bodyPr wrap="square" rtlCol="0">
            <a:spAutoFit/>
          </a:bodyPr>
          <a:lstStyle/>
          <a:p>
            <a:r>
              <a:rPr lang="en-US" sz="4800" b="1" dirty="0"/>
              <a:t>X</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27647"/>
          </a:xfrm>
        </p:spPr>
        <p:txBody>
          <a:bodyPr>
            <a:normAutofit/>
          </a:bodyPr>
          <a:lstStyle/>
          <a:p>
            <a:r>
              <a:rPr lang="en-US" sz="3600" b="1" dirty="0">
                <a:latin typeface="Calibri" pitchFamily="34" charset="0"/>
                <a:ea typeface="Calibri" pitchFamily="34" charset="0"/>
                <a:cs typeface="Calibri" pitchFamily="34" charset="0"/>
              </a:rPr>
              <a:t>7. What do the churches at </a:t>
            </a:r>
            <a:r>
              <a:rPr lang="en-US" sz="3600" b="1" dirty="0">
                <a:solidFill>
                  <a:srgbClr val="FF0000"/>
                </a:solidFill>
                <a:latin typeface="Calibri" pitchFamily="34" charset="0"/>
                <a:ea typeface="Calibri" pitchFamily="34" charset="0"/>
                <a:cs typeface="Calibri" pitchFamily="34" charset="0"/>
              </a:rPr>
              <a:t>Y</a:t>
            </a:r>
            <a:r>
              <a:rPr lang="en-US" sz="3600" b="1" dirty="0">
                <a:latin typeface="Calibri" pitchFamily="34" charset="0"/>
                <a:ea typeface="Calibri" pitchFamily="34" charset="0"/>
                <a:cs typeface="Calibri" pitchFamily="34" charset="0"/>
              </a:rPr>
              <a:t> have in common?</a:t>
            </a:r>
          </a:p>
        </p:txBody>
      </p:sp>
      <p:pic>
        <p:nvPicPr>
          <p:cNvPr id="3074" name="Picture 2"/>
          <p:cNvPicPr>
            <a:picLocks noChangeAspect="1" noChangeArrowheads="1"/>
          </p:cNvPicPr>
          <p:nvPr/>
        </p:nvPicPr>
        <p:blipFill>
          <a:blip r:embed="rId2" cstate="print"/>
          <a:srcRect/>
          <a:stretch>
            <a:fillRect/>
          </a:stretch>
        </p:blipFill>
        <p:spPr bwMode="auto">
          <a:xfrm>
            <a:off x="2535238" y="1295400"/>
            <a:ext cx="7116762" cy="4267200"/>
          </a:xfrm>
          <a:prstGeom prst="rect">
            <a:avLst/>
          </a:prstGeom>
          <a:noFill/>
          <a:ln w="9525">
            <a:noFill/>
            <a:miter lim="800000"/>
            <a:headEnd/>
            <a:tailEnd/>
          </a:ln>
          <a:effectLst/>
        </p:spPr>
      </p:pic>
      <p:sp>
        <p:nvSpPr>
          <p:cNvPr id="4" name="Title 1"/>
          <p:cNvSpPr txBox="1">
            <a:spLocks/>
          </p:cNvSpPr>
          <p:nvPr/>
        </p:nvSpPr>
        <p:spPr>
          <a:xfrm>
            <a:off x="659524" y="5720146"/>
            <a:ext cx="10515600" cy="927647"/>
          </a:xfrm>
          <a:prstGeom prst="rect">
            <a:avLst/>
          </a:prstGeom>
        </p:spPr>
        <p:txBody>
          <a:bodyPr vert="horz" lIns="91440" tIns="45720" rIns="91440" bIns="45720" rtlCol="0" anchor="ctr">
            <a:normAutofit/>
          </a:bodyPr>
          <a:lstStyle/>
          <a:p>
            <a:pPr lvl="0">
              <a:lnSpc>
                <a:spcPct val="90000"/>
              </a:lnSpc>
              <a:spcBef>
                <a:spcPct val="0"/>
              </a:spcBef>
              <a:defRPr/>
            </a:pPr>
            <a:r>
              <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rPr>
              <a:t>7. </a:t>
            </a:r>
            <a:r>
              <a:rPr lang="cy-GB" sz="3600" b="1" dirty="0">
                <a:latin typeface="Calibri" pitchFamily="34" charset="0"/>
                <a:ea typeface="Calibri" pitchFamily="34" charset="0"/>
                <a:cs typeface="Calibri" pitchFamily="34" charset="0"/>
              </a:rPr>
              <a:t>Beth sydd </a:t>
            </a:r>
            <a:r>
              <a:rPr lang="cy-GB" sz="3600" b="1">
                <a:latin typeface="Calibri" pitchFamily="34" charset="0"/>
                <a:ea typeface="Calibri" pitchFamily="34" charset="0"/>
                <a:cs typeface="Calibri" pitchFamily="34" charset="0"/>
              </a:rPr>
              <a:t>gan yr eglwysi yn </a:t>
            </a:r>
            <a:r>
              <a:rPr lang="cy-GB" sz="3600" b="1">
                <a:solidFill>
                  <a:srgbClr val="FF0000"/>
                </a:solidFill>
                <a:latin typeface="Calibri" pitchFamily="34" charset="0"/>
                <a:ea typeface="Calibri" pitchFamily="34" charset="0"/>
                <a:cs typeface="Calibri" pitchFamily="34" charset="0"/>
              </a:rPr>
              <a:t>Y</a:t>
            </a:r>
            <a:r>
              <a:rPr lang="cy-GB" sz="3600" b="1">
                <a:latin typeface="Calibri" pitchFamily="34" charset="0"/>
                <a:ea typeface="Calibri" pitchFamily="34" charset="0"/>
                <a:cs typeface="Calibri" pitchFamily="34" charset="0"/>
              </a:rPr>
              <a:t> </a:t>
            </a:r>
            <a:r>
              <a:rPr lang="cy-GB" sz="3600" b="1" dirty="0">
                <a:latin typeface="Calibri" pitchFamily="34" charset="0"/>
                <a:ea typeface="Calibri" pitchFamily="34" charset="0"/>
                <a:cs typeface="Calibri" pitchFamily="34" charset="0"/>
              </a:rPr>
              <a:t>yn gyffredin ?</a:t>
            </a:r>
            <a:endPar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endParaRPr>
          </a:p>
        </p:txBody>
      </p:sp>
      <p:sp>
        <p:nvSpPr>
          <p:cNvPr id="5" name="TextBox 4"/>
          <p:cNvSpPr txBox="1"/>
          <p:nvPr/>
        </p:nvSpPr>
        <p:spPr>
          <a:xfrm>
            <a:off x="10456206" y="2808562"/>
            <a:ext cx="630621" cy="769441"/>
          </a:xfrm>
          <a:prstGeom prst="rect">
            <a:avLst/>
          </a:prstGeom>
          <a:noFill/>
        </p:spPr>
        <p:txBody>
          <a:bodyPr wrap="square" rtlCol="0">
            <a:spAutoFit/>
          </a:bodyPr>
          <a:lstStyle/>
          <a:p>
            <a:r>
              <a:rPr lang="en-US" sz="4400" b="1" dirty="0">
                <a:solidFill>
                  <a:srgbClr val="FF0000"/>
                </a:solidFill>
              </a:rPr>
              <a:t>Y</a:t>
            </a:r>
          </a:p>
        </p:txBody>
      </p:sp>
      <p:cxnSp>
        <p:nvCxnSpPr>
          <p:cNvPr id="7" name="Straight Arrow Connector 6"/>
          <p:cNvCxnSpPr>
            <a:cxnSpLocks/>
          </p:cNvCxnSpPr>
          <p:nvPr/>
        </p:nvCxnSpPr>
        <p:spPr>
          <a:xfrm flipH="1" flipV="1">
            <a:off x="9234950" y="2163591"/>
            <a:ext cx="1154755" cy="1069939"/>
          </a:xfrm>
          <a:prstGeom prst="straightConnector1">
            <a:avLst/>
          </a:prstGeom>
          <a:ln w="101600">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Text Box 2"/>
          <p:cNvSpPr txBox="1">
            <a:spLocks noChangeArrowheads="1"/>
          </p:cNvSpPr>
          <p:nvPr/>
        </p:nvSpPr>
        <p:spPr bwMode="auto">
          <a:xfrm>
            <a:off x="2351585" y="324123"/>
            <a:ext cx="6640041" cy="1255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10000"/>
              </a:lnSpc>
              <a:spcBef>
                <a:spcPct val="50000"/>
              </a:spcBef>
            </a:pPr>
            <a:r>
              <a:rPr lang="en-US" sz="2800" b="1" dirty="0">
                <a:latin typeface="Arial MT Bold" charset="0"/>
              </a:rPr>
              <a:t>         </a:t>
            </a:r>
            <a:r>
              <a:rPr lang="en-US" sz="2800" b="1" dirty="0" err="1">
                <a:latin typeface="Arial MT Bold" charset="0"/>
              </a:rPr>
              <a:t>WelshWise</a:t>
            </a:r>
            <a:r>
              <a:rPr lang="en-US" sz="2800" b="1" dirty="0">
                <a:latin typeface="Arial MT Bold" charset="0"/>
              </a:rPr>
              <a:t> Quiz 2025</a:t>
            </a:r>
          </a:p>
          <a:p>
            <a:pPr algn="ctr">
              <a:lnSpc>
                <a:spcPct val="110000"/>
              </a:lnSpc>
              <a:spcBef>
                <a:spcPct val="50000"/>
              </a:spcBef>
            </a:pPr>
            <a:r>
              <a:rPr lang="en-US" sz="2800" b="1" i="1" dirty="0">
                <a:latin typeface="Arial MT Bold" charset="0"/>
              </a:rPr>
              <a:t>       </a:t>
            </a:r>
            <a:r>
              <a:rPr lang="en-US" sz="2800" b="1" i="1" dirty="0" err="1">
                <a:latin typeface="Arial MT Bold" charset="0"/>
              </a:rPr>
              <a:t>Cwis</a:t>
            </a:r>
            <a:r>
              <a:rPr lang="en-US" sz="2800" b="1" i="1" dirty="0">
                <a:latin typeface="Arial MT Bold" charset="0"/>
              </a:rPr>
              <a:t> ‘</a:t>
            </a:r>
            <a:r>
              <a:rPr lang="en-US" sz="2800" b="1" i="1" dirty="0" err="1">
                <a:latin typeface="Arial MT Bold" charset="0"/>
              </a:rPr>
              <a:t>WelshWise</a:t>
            </a:r>
            <a:r>
              <a:rPr lang="en-US" sz="2800" b="1" i="1" dirty="0">
                <a:latin typeface="Arial MT Bold" charset="0"/>
              </a:rPr>
              <a:t>’ 5</a:t>
            </a:r>
          </a:p>
        </p:txBody>
      </p:sp>
      <p:pic>
        <p:nvPicPr>
          <p:cNvPr id="4" name="Picture 2" descr="Image result for wales drag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011" y="324125"/>
            <a:ext cx="1555541" cy="12476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s://encrypted-tbn3.gstatic.com/images?q=tbn:ANd9GcRQfirlwQlNQMrWKmtrtlQTw5KqCFHrZSUk8HEKVPHRoov7pvRq">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58389" y="324124"/>
            <a:ext cx="1195412" cy="1160661"/>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7"/>
          <p:cNvSpPr>
            <a:spLocks noGrp="1"/>
          </p:cNvSpPr>
          <p:nvPr>
            <p:ph sz="half" idx="1"/>
          </p:nvPr>
        </p:nvSpPr>
        <p:spPr>
          <a:xfrm>
            <a:off x="527382" y="1916833"/>
            <a:ext cx="5371927" cy="4525965"/>
          </a:xfrm>
        </p:spPr>
        <p:txBody>
          <a:bodyPr>
            <a:noAutofit/>
          </a:bodyPr>
          <a:lstStyle/>
          <a:p>
            <a:pPr>
              <a:lnSpc>
                <a:spcPct val="110000"/>
              </a:lnSpc>
              <a:spcBef>
                <a:spcPct val="50000"/>
              </a:spcBef>
            </a:pPr>
            <a:r>
              <a:rPr lang="en-US" sz="2000" dirty="0">
                <a:latin typeface="Arial MT Bold" charset="0"/>
              </a:rPr>
              <a:t>There are 8 rounds.</a:t>
            </a:r>
          </a:p>
          <a:p>
            <a:pPr>
              <a:spcBef>
                <a:spcPct val="50000"/>
              </a:spcBef>
            </a:pPr>
            <a:r>
              <a:rPr lang="en-US" sz="2000" dirty="0">
                <a:latin typeface="Arial MT Bold" charset="0"/>
              </a:rPr>
              <a:t>Each round has 8 questions.</a:t>
            </a:r>
          </a:p>
          <a:p>
            <a:pPr>
              <a:spcBef>
                <a:spcPct val="50000"/>
              </a:spcBef>
            </a:pPr>
            <a:r>
              <a:rPr lang="en-US" sz="2000" dirty="0">
                <a:latin typeface="Arial MT Bold" charset="0"/>
              </a:rPr>
              <a:t>Choose one round as your </a:t>
            </a:r>
            <a:r>
              <a:rPr lang="en-US" sz="2000" b="1" dirty="0">
                <a:solidFill>
                  <a:schemeClr val="hlink"/>
                </a:solidFill>
                <a:latin typeface="Arial MT Bold" charset="0"/>
              </a:rPr>
              <a:t>BONUS</a:t>
            </a:r>
            <a:r>
              <a:rPr lang="en-US" sz="2000" b="1" dirty="0">
                <a:latin typeface="Arial MT Bold" charset="0"/>
              </a:rPr>
              <a:t> </a:t>
            </a:r>
            <a:r>
              <a:rPr lang="en-US" sz="2000" dirty="0">
                <a:latin typeface="Arial MT Bold" charset="0"/>
              </a:rPr>
              <a:t>round.  Any round can be chosen except the individual round.</a:t>
            </a:r>
          </a:p>
          <a:p>
            <a:pPr>
              <a:spcBef>
                <a:spcPct val="50000"/>
              </a:spcBef>
            </a:pPr>
            <a:r>
              <a:rPr lang="en-US" sz="2000" dirty="0">
                <a:latin typeface="Arial MT Bold" charset="0"/>
              </a:rPr>
              <a:t>You can only use your </a:t>
            </a:r>
            <a:r>
              <a:rPr lang="en-US" sz="2000" b="1" dirty="0">
                <a:solidFill>
                  <a:schemeClr val="hlink"/>
                </a:solidFill>
                <a:latin typeface="Arial MT Bold" charset="0"/>
              </a:rPr>
              <a:t>BONUS</a:t>
            </a:r>
            <a:r>
              <a:rPr lang="en-US" sz="2000" b="1" dirty="0">
                <a:latin typeface="Arial MT Bold" charset="0"/>
              </a:rPr>
              <a:t> </a:t>
            </a:r>
            <a:r>
              <a:rPr lang="en-US" sz="2000" dirty="0">
                <a:latin typeface="Arial MT Bold" charset="0"/>
              </a:rPr>
              <a:t>once. </a:t>
            </a:r>
          </a:p>
          <a:p>
            <a:pPr>
              <a:spcBef>
                <a:spcPct val="50000"/>
              </a:spcBef>
            </a:pPr>
            <a:r>
              <a:rPr lang="en-US" sz="2000" dirty="0">
                <a:latin typeface="Arial MT Bold" charset="0"/>
              </a:rPr>
              <a:t>The </a:t>
            </a:r>
            <a:r>
              <a:rPr lang="en-US" sz="2000" b="1" dirty="0">
                <a:solidFill>
                  <a:schemeClr val="hlink"/>
                </a:solidFill>
                <a:latin typeface="Arial MT Bold" charset="0"/>
              </a:rPr>
              <a:t>BONUS </a:t>
            </a:r>
            <a:r>
              <a:rPr lang="en-US" sz="2000" dirty="0">
                <a:latin typeface="Arial MT Bold" charset="0"/>
              </a:rPr>
              <a:t>round doubles your score for that round so choose wisely!</a:t>
            </a:r>
          </a:p>
          <a:p>
            <a:pPr>
              <a:spcBef>
                <a:spcPct val="50000"/>
              </a:spcBef>
              <a:buFontTx/>
              <a:buChar char="•"/>
            </a:pPr>
            <a:r>
              <a:rPr lang="en-US" sz="2000" b="1" dirty="0">
                <a:latin typeface="Arial MT Bold" charset="0"/>
              </a:rPr>
              <a:t>ENJOY YOURSELF!!</a:t>
            </a:r>
          </a:p>
        </p:txBody>
      </p:sp>
      <p:sp>
        <p:nvSpPr>
          <p:cNvPr id="9" name="Content Placeholder 8"/>
          <p:cNvSpPr>
            <a:spLocks noGrp="1"/>
          </p:cNvSpPr>
          <p:nvPr>
            <p:ph sz="half" idx="2"/>
          </p:nvPr>
        </p:nvSpPr>
        <p:spPr>
          <a:xfrm>
            <a:off x="6205128" y="1916832"/>
            <a:ext cx="5986872" cy="3960440"/>
          </a:xfrm>
        </p:spPr>
        <p:txBody>
          <a:bodyPr>
            <a:noAutofit/>
          </a:bodyPr>
          <a:lstStyle/>
          <a:p>
            <a:pPr>
              <a:spcBef>
                <a:spcPts val="1200"/>
              </a:spcBef>
            </a:pPr>
            <a:r>
              <a:rPr lang="en-US" sz="2000" i="1" dirty="0">
                <a:latin typeface="Arial MT Bold"/>
              </a:rPr>
              <a:t>Mae </a:t>
            </a:r>
            <a:r>
              <a:rPr lang="en-US" sz="2000" i="1" dirty="0" err="1">
                <a:latin typeface="Arial MT Bold"/>
              </a:rPr>
              <a:t>yna</a:t>
            </a:r>
            <a:r>
              <a:rPr lang="en-US" sz="2000" i="1" dirty="0">
                <a:latin typeface="Arial MT Bold"/>
              </a:rPr>
              <a:t> 8 </a:t>
            </a:r>
            <a:r>
              <a:rPr lang="en-US" sz="2000" i="1" dirty="0" err="1">
                <a:latin typeface="Arial MT Bold"/>
              </a:rPr>
              <a:t>rownd</a:t>
            </a:r>
            <a:endParaRPr lang="en-US" sz="2000" i="1" dirty="0">
              <a:latin typeface="Arial MT Bold"/>
            </a:endParaRPr>
          </a:p>
          <a:p>
            <a:pPr>
              <a:spcBef>
                <a:spcPts val="1200"/>
              </a:spcBef>
            </a:pPr>
            <a:r>
              <a:rPr lang="en-US" sz="2000" i="1" dirty="0">
                <a:latin typeface="Arial MT Bold"/>
              </a:rPr>
              <a:t>Mae </a:t>
            </a:r>
            <a:r>
              <a:rPr lang="en-US" sz="2000" i="1" dirty="0" err="1">
                <a:latin typeface="Arial MT Bold"/>
              </a:rPr>
              <a:t>gan</a:t>
            </a:r>
            <a:r>
              <a:rPr lang="en-US" sz="2000" i="1" dirty="0">
                <a:latin typeface="Arial MT Bold"/>
              </a:rPr>
              <a:t> bob </a:t>
            </a:r>
            <a:r>
              <a:rPr lang="en-US" sz="2000" i="1" dirty="0" err="1">
                <a:latin typeface="Arial MT Bold"/>
              </a:rPr>
              <a:t>rownd</a:t>
            </a:r>
            <a:r>
              <a:rPr lang="en-US" sz="2000" i="1" dirty="0">
                <a:latin typeface="Arial MT Bold"/>
              </a:rPr>
              <a:t> 8 </a:t>
            </a:r>
            <a:r>
              <a:rPr lang="en-US" sz="2000" i="1" dirty="0" err="1">
                <a:latin typeface="Arial MT Bold"/>
              </a:rPr>
              <a:t>cwestiwn</a:t>
            </a:r>
            <a:r>
              <a:rPr lang="en-US" sz="2000" i="1" dirty="0">
                <a:latin typeface="Arial MT Bold"/>
              </a:rPr>
              <a:t> </a:t>
            </a:r>
          </a:p>
          <a:p>
            <a:pPr>
              <a:spcBef>
                <a:spcPts val="1200"/>
              </a:spcBef>
            </a:pPr>
            <a:r>
              <a:rPr lang="en-US" sz="2000" i="1" dirty="0" err="1">
                <a:latin typeface="Arial MT Bold"/>
              </a:rPr>
              <a:t>Dewiswch</a:t>
            </a:r>
            <a:r>
              <a:rPr lang="en-US" sz="2000" i="1" dirty="0">
                <a:latin typeface="Arial MT Bold"/>
              </a:rPr>
              <a:t> un </a:t>
            </a:r>
            <a:r>
              <a:rPr lang="en-US" sz="2000" i="1" dirty="0" err="1">
                <a:latin typeface="Arial MT Bold"/>
              </a:rPr>
              <a:t>rownd</a:t>
            </a:r>
            <a:r>
              <a:rPr lang="en-US" sz="2000" i="1" dirty="0">
                <a:latin typeface="Arial MT Bold"/>
              </a:rPr>
              <a:t> </a:t>
            </a:r>
            <a:r>
              <a:rPr lang="en-US" sz="2000" i="1" dirty="0" err="1">
                <a:latin typeface="Arial MT Bold"/>
              </a:rPr>
              <a:t>fel</a:t>
            </a:r>
            <a:r>
              <a:rPr lang="en-US" sz="2000" i="1" dirty="0">
                <a:latin typeface="Arial MT Bold"/>
              </a:rPr>
              <a:t> </a:t>
            </a:r>
            <a:r>
              <a:rPr lang="en-US" sz="2000" i="1" dirty="0" err="1">
                <a:latin typeface="Arial MT Bold"/>
              </a:rPr>
              <a:t>rownd</a:t>
            </a:r>
            <a:r>
              <a:rPr lang="en-US" sz="2000" i="1" dirty="0">
                <a:latin typeface="Arial MT Bold"/>
              </a:rPr>
              <a:t>  </a:t>
            </a:r>
            <a:r>
              <a:rPr lang="en-US" sz="2000" b="1" i="1" dirty="0">
                <a:solidFill>
                  <a:srgbClr val="0070C0"/>
                </a:solidFill>
                <a:latin typeface="Arial MT Bold"/>
              </a:rPr>
              <a:t>BONWS</a:t>
            </a:r>
            <a:r>
              <a:rPr lang="en-US" sz="2000" i="1" dirty="0">
                <a:latin typeface="Arial MT Bold"/>
              </a:rPr>
              <a:t>. Gall </a:t>
            </a:r>
            <a:r>
              <a:rPr lang="en-US" sz="2000" i="1" dirty="0" err="1">
                <a:latin typeface="Arial MT Bold"/>
              </a:rPr>
              <a:t>unrhyw</a:t>
            </a:r>
            <a:r>
              <a:rPr lang="en-US" sz="2000" i="1" dirty="0">
                <a:latin typeface="Arial MT Bold"/>
              </a:rPr>
              <a:t> </a:t>
            </a:r>
            <a:r>
              <a:rPr lang="en-US" sz="2000" i="1" dirty="0" err="1">
                <a:latin typeface="Arial MT Bold"/>
              </a:rPr>
              <a:t>rownd</a:t>
            </a:r>
            <a:r>
              <a:rPr lang="en-US" sz="2000" i="1" dirty="0">
                <a:latin typeface="Arial MT Bold"/>
              </a:rPr>
              <a:t> </a:t>
            </a:r>
            <a:r>
              <a:rPr lang="en-US" sz="2000" i="1" dirty="0" err="1">
                <a:latin typeface="Arial MT Bold"/>
              </a:rPr>
              <a:t>gael</a:t>
            </a:r>
            <a:r>
              <a:rPr lang="en-US" sz="2000" i="1" dirty="0">
                <a:latin typeface="Arial MT Bold"/>
              </a:rPr>
              <a:t> </a:t>
            </a:r>
            <a:r>
              <a:rPr lang="en-US" sz="2000" i="1" dirty="0" err="1">
                <a:latin typeface="Arial MT Bold"/>
              </a:rPr>
              <a:t>ei</a:t>
            </a:r>
            <a:r>
              <a:rPr lang="en-US" sz="2000" i="1" dirty="0">
                <a:latin typeface="Arial MT Bold"/>
              </a:rPr>
              <a:t> </a:t>
            </a:r>
            <a:r>
              <a:rPr lang="en-US" sz="2000" i="1" dirty="0" err="1">
                <a:latin typeface="Arial MT Bold"/>
              </a:rPr>
              <a:t>dewis</a:t>
            </a:r>
            <a:r>
              <a:rPr lang="en-US" sz="2000" i="1" dirty="0">
                <a:latin typeface="Arial MT Bold"/>
              </a:rPr>
              <a:t> </a:t>
            </a:r>
            <a:r>
              <a:rPr lang="en-US" sz="2000" i="1" dirty="0" err="1">
                <a:latin typeface="Arial MT Bold"/>
              </a:rPr>
              <a:t>heblaw'r</a:t>
            </a:r>
            <a:r>
              <a:rPr lang="en-US" sz="2000" i="1" dirty="0">
                <a:latin typeface="Arial MT Bold"/>
              </a:rPr>
              <a:t> </a:t>
            </a:r>
            <a:r>
              <a:rPr lang="en-US" sz="2000" i="1" err="1">
                <a:latin typeface="Arial MT Bold"/>
              </a:rPr>
              <a:t>rownd</a:t>
            </a:r>
            <a:r>
              <a:rPr lang="en-US" sz="2000" i="1">
                <a:latin typeface="Arial MT Bold"/>
              </a:rPr>
              <a:t> unigol.</a:t>
            </a:r>
            <a:endParaRPr lang="en-US" sz="2000" i="1" dirty="0">
              <a:latin typeface="Arial MT Bold"/>
            </a:endParaRPr>
          </a:p>
          <a:p>
            <a:pPr>
              <a:spcBef>
                <a:spcPts val="1200"/>
              </a:spcBef>
            </a:pPr>
            <a:r>
              <a:rPr lang="en-US" sz="2000" i="1" dirty="0" err="1">
                <a:latin typeface="Arial MT Bold"/>
              </a:rPr>
              <a:t>Gallwch</a:t>
            </a:r>
            <a:r>
              <a:rPr lang="en-US" sz="2000" i="1" dirty="0">
                <a:latin typeface="Arial MT Bold"/>
              </a:rPr>
              <a:t> </a:t>
            </a:r>
            <a:r>
              <a:rPr lang="en-US" sz="2000" i="1" dirty="0" err="1">
                <a:latin typeface="Arial MT Bold"/>
              </a:rPr>
              <a:t>ddefnyddio’r</a:t>
            </a:r>
            <a:r>
              <a:rPr lang="en-US" sz="2000" i="1" dirty="0">
                <a:latin typeface="Arial MT Bold"/>
              </a:rPr>
              <a:t> </a:t>
            </a:r>
            <a:r>
              <a:rPr lang="en-US" sz="2000" b="1" i="1" dirty="0">
                <a:solidFill>
                  <a:srgbClr val="0070C0"/>
                </a:solidFill>
                <a:latin typeface="Arial MT Bold"/>
              </a:rPr>
              <a:t>BONWS </a:t>
            </a:r>
            <a:r>
              <a:rPr lang="en-US" sz="2000" i="1" dirty="0" err="1">
                <a:latin typeface="Arial MT Bold"/>
              </a:rPr>
              <a:t>unwaith</a:t>
            </a:r>
            <a:r>
              <a:rPr lang="en-US" sz="2000" i="1" dirty="0">
                <a:latin typeface="Arial MT Bold"/>
              </a:rPr>
              <a:t> </a:t>
            </a:r>
            <a:r>
              <a:rPr lang="en-US" sz="2000" i="1" dirty="0" err="1">
                <a:latin typeface="Arial MT Bold"/>
              </a:rPr>
              <a:t>yn</a:t>
            </a:r>
            <a:r>
              <a:rPr lang="en-US" sz="2000" i="1" dirty="0">
                <a:latin typeface="Arial MT Bold"/>
              </a:rPr>
              <a:t> </a:t>
            </a:r>
            <a:r>
              <a:rPr lang="en-US" sz="2000" i="1" dirty="0" err="1">
                <a:latin typeface="Arial MT Bold"/>
              </a:rPr>
              <a:t>unig</a:t>
            </a:r>
            <a:r>
              <a:rPr lang="en-US" sz="2000" i="1" dirty="0">
                <a:latin typeface="Arial MT Bold"/>
              </a:rPr>
              <a:t>. </a:t>
            </a:r>
          </a:p>
          <a:p>
            <a:pPr>
              <a:spcBef>
                <a:spcPts val="1200"/>
              </a:spcBef>
            </a:pPr>
            <a:r>
              <a:rPr lang="en-US" sz="2000" i="1" dirty="0" err="1">
                <a:latin typeface="Arial MT Bold"/>
              </a:rPr>
              <a:t>Mae’r</a:t>
            </a:r>
            <a:r>
              <a:rPr lang="en-US" sz="2000" i="1" dirty="0">
                <a:latin typeface="Arial MT Bold"/>
              </a:rPr>
              <a:t> </a:t>
            </a:r>
            <a:r>
              <a:rPr lang="en-US" sz="2000" i="1" dirty="0" err="1">
                <a:latin typeface="Arial MT Bold"/>
              </a:rPr>
              <a:t>rownd</a:t>
            </a:r>
            <a:r>
              <a:rPr lang="en-US" sz="2000" i="1" dirty="0">
                <a:latin typeface="Arial MT Bold"/>
              </a:rPr>
              <a:t> </a:t>
            </a:r>
            <a:r>
              <a:rPr lang="en-US" sz="2000" b="1" i="1" dirty="0">
                <a:solidFill>
                  <a:srgbClr val="0070C0"/>
                </a:solidFill>
                <a:latin typeface="Arial MT Bold"/>
              </a:rPr>
              <a:t>BONWS</a:t>
            </a:r>
            <a:r>
              <a:rPr lang="en-US" sz="2000" b="1" i="1" dirty="0">
                <a:latin typeface="Arial MT Bold"/>
              </a:rPr>
              <a:t> </a:t>
            </a:r>
            <a:r>
              <a:rPr lang="en-US" sz="2000" i="1" dirty="0" err="1">
                <a:latin typeface="Arial MT Bold"/>
              </a:rPr>
              <a:t>yn</a:t>
            </a:r>
            <a:r>
              <a:rPr lang="en-US" sz="2000" i="1" dirty="0">
                <a:latin typeface="Arial MT Bold"/>
              </a:rPr>
              <a:t> </a:t>
            </a:r>
            <a:r>
              <a:rPr lang="en-US" sz="2000" i="1" dirty="0" err="1">
                <a:latin typeface="Arial MT Bold"/>
              </a:rPr>
              <a:t>dyblu</a:t>
            </a:r>
            <a:r>
              <a:rPr lang="en-US" sz="2000" i="1" dirty="0">
                <a:latin typeface="Arial MT Bold"/>
              </a:rPr>
              <a:t> </a:t>
            </a:r>
            <a:r>
              <a:rPr lang="en-US" sz="2000" i="1" dirty="0" err="1">
                <a:latin typeface="Arial MT Bold"/>
              </a:rPr>
              <a:t>eich</a:t>
            </a:r>
            <a:r>
              <a:rPr lang="en-US" sz="2000" i="1" dirty="0">
                <a:latin typeface="Arial MT Bold"/>
              </a:rPr>
              <a:t> </a:t>
            </a:r>
            <a:r>
              <a:rPr lang="en-US" sz="2000" i="1" dirty="0" err="1">
                <a:latin typeface="Arial MT Bold"/>
              </a:rPr>
              <a:t>sgôr</a:t>
            </a:r>
            <a:r>
              <a:rPr lang="en-US" sz="2000" i="1" dirty="0">
                <a:latin typeface="Arial MT Bold"/>
              </a:rPr>
              <a:t> am y </a:t>
            </a:r>
            <a:r>
              <a:rPr lang="en-US" sz="2000" i="1" dirty="0" err="1">
                <a:latin typeface="Arial MT Bold"/>
              </a:rPr>
              <a:t>rownd</a:t>
            </a:r>
            <a:r>
              <a:rPr lang="en-US" sz="2000" i="1" dirty="0">
                <a:latin typeface="Arial MT Bold"/>
              </a:rPr>
              <a:t> </a:t>
            </a:r>
            <a:r>
              <a:rPr lang="en-US" sz="2000" i="1" dirty="0" err="1">
                <a:latin typeface="Arial MT Bold"/>
              </a:rPr>
              <a:t>yna</a:t>
            </a:r>
            <a:r>
              <a:rPr lang="en-US" sz="2000" i="1" dirty="0">
                <a:latin typeface="Arial MT Bold"/>
              </a:rPr>
              <a:t>, felly </a:t>
            </a:r>
            <a:r>
              <a:rPr lang="en-US" sz="2000" i="1" dirty="0" err="1">
                <a:latin typeface="Arial MT Bold"/>
              </a:rPr>
              <a:t>dewiswch</a:t>
            </a:r>
            <a:r>
              <a:rPr lang="en-US" sz="2000" i="1" dirty="0">
                <a:latin typeface="Arial MT Bold"/>
              </a:rPr>
              <a:t> </a:t>
            </a:r>
            <a:r>
              <a:rPr lang="en-US" sz="2000" i="1" dirty="0" err="1">
                <a:latin typeface="Arial MT Bold"/>
              </a:rPr>
              <a:t>yn</a:t>
            </a:r>
            <a:r>
              <a:rPr lang="en-US" sz="2000" i="1" dirty="0">
                <a:latin typeface="Arial MT Bold"/>
              </a:rPr>
              <a:t> </a:t>
            </a:r>
            <a:r>
              <a:rPr lang="en-US" sz="2000" i="1" dirty="0" err="1">
                <a:latin typeface="Arial MT Bold"/>
              </a:rPr>
              <a:t>ddoeth</a:t>
            </a:r>
            <a:r>
              <a:rPr lang="en-US" sz="2000" i="1" dirty="0">
                <a:latin typeface="Arial MT Bold"/>
              </a:rPr>
              <a:t>!</a:t>
            </a:r>
          </a:p>
          <a:p>
            <a:pPr>
              <a:spcBef>
                <a:spcPts val="1200"/>
              </a:spcBef>
            </a:pPr>
            <a:endParaRPr lang="en-US" sz="2000" i="1" dirty="0">
              <a:latin typeface="Arial MT Bold"/>
            </a:endParaRPr>
          </a:p>
          <a:p>
            <a:pPr>
              <a:spcBef>
                <a:spcPts val="1200"/>
              </a:spcBef>
            </a:pPr>
            <a:r>
              <a:rPr lang="en-US" sz="2000" b="1" i="1" dirty="0">
                <a:latin typeface="Arial MT Bold"/>
              </a:rPr>
              <a:t>MWYNHEWCH!!</a:t>
            </a:r>
            <a:endParaRPr lang="en-GB" sz="2000" i="1" dirty="0">
              <a:latin typeface="Arial MT Bold"/>
            </a:endParaRPr>
          </a:p>
        </p:txBody>
      </p:sp>
      <p:sp>
        <p:nvSpPr>
          <p:cNvPr id="3" name="Slide Number Placeholder 2"/>
          <p:cNvSpPr>
            <a:spLocks noGrp="1"/>
          </p:cNvSpPr>
          <p:nvPr>
            <p:ph type="sldNum" sz="quarter" idx="12"/>
          </p:nvPr>
        </p:nvSpPr>
        <p:spPr/>
        <p:txBody>
          <a:bodyPr/>
          <a:lstStyle/>
          <a:p>
            <a:fld id="{C2F98C78-75B9-44DB-AB9A-BA5447EDA54C}" type="slidenum">
              <a:rPr lang="en-GB" smtClean="0"/>
              <a:pPr/>
              <a:t>2</a:t>
            </a:fld>
            <a:endParaRPr lang="en-GB"/>
          </a:p>
        </p:txBody>
      </p:sp>
    </p:spTree>
    <p:extLst>
      <p:ext uri="{BB962C8B-B14F-4D97-AF65-F5344CB8AC3E}">
        <p14:creationId xmlns:p14="http://schemas.microsoft.com/office/powerpoint/2010/main" val="128504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138" y="365125"/>
            <a:ext cx="11493062" cy="612337"/>
          </a:xfrm>
        </p:spPr>
        <p:txBody>
          <a:bodyPr>
            <a:normAutofit/>
          </a:bodyPr>
          <a:lstStyle/>
          <a:p>
            <a:r>
              <a:rPr lang="en-US" sz="3600" b="1" dirty="0">
                <a:latin typeface="Calibri" pitchFamily="34" charset="0"/>
                <a:ea typeface="Calibri" pitchFamily="34" charset="0"/>
                <a:cs typeface="Calibri" pitchFamily="34" charset="0"/>
              </a:rPr>
              <a:t>8. What has been built along the A55 at </a:t>
            </a:r>
            <a:r>
              <a:rPr lang="en-US" sz="3600" b="1" dirty="0">
                <a:solidFill>
                  <a:srgbClr val="FF0000"/>
                </a:solidFill>
                <a:latin typeface="Calibri" pitchFamily="34" charset="0"/>
                <a:ea typeface="Calibri" pitchFamily="34" charset="0"/>
                <a:cs typeface="Calibri" pitchFamily="34" charset="0"/>
              </a:rPr>
              <a:t>Z</a:t>
            </a:r>
            <a:r>
              <a:rPr lang="en-US" sz="3600" b="1" dirty="0">
                <a:latin typeface="Calibri" pitchFamily="34" charset="0"/>
                <a:ea typeface="Calibri" pitchFamily="34" charset="0"/>
                <a:cs typeface="Calibri" pitchFamily="34" charset="0"/>
              </a:rPr>
              <a:t>?</a:t>
            </a:r>
          </a:p>
        </p:txBody>
      </p:sp>
      <p:pic>
        <p:nvPicPr>
          <p:cNvPr id="4098" name="Picture 2"/>
          <p:cNvPicPr>
            <a:picLocks noChangeAspect="1" noChangeArrowheads="1"/>
          </p:cNvPicPr>
          <p:nvPr/>
        </p:nvPicPr>
        <p:blipFill>
          <a:blip r:embed="rId2" cstate="print"/>
          <a:srcRect/>
          <a:stretch>
            <a:fillRect/>
          </a:stretch>
        </p:blipFill>
        <p:spPr bwMode="auto">
          <a:xfrm>
            <a:off x="2157457" y="1074683"/>
            <a:ext cx="7541840" cy="4522076"/>
          </a:xfrm>
          <a:prstGeom prst="rect">
            <a:avLst/>
          </a:prstGeom>
          <a:noFill/>
          <a:ln w="9525">
            <a:noFill/>
            <a:miter lim="800000"/>
            <a:headEnd/>
            <a:tailEnd/>
          </a:ln>
          <a:effectLst/>
        </p:spPr>
      </p:pic>
      <p:sp>
        <p:nvSpPr>
          <p:cNvPr id="4" name="Title 1"/>
          <p:cNvSpPr txBox="1">
            <a:spLocks/>
          </p:cNvSpPr>
          <p:nvPr/>
        </p:nvSpPr>
        <p:spPr>
          <a:xfrm>
            <a:off x="357352" y="5862035"/>
            <a:ext cx="11493062" cy="612337"/>
          </a:xfrm>
          <a:prstGeom prst="rect">
            <a:avLst/>
          </a:prstGeom>
        </p:spPr>
        <p:txBody>
          <a:bodyPr vert="horz" lIns="91440" tIns="45720" rIns="91440" bIns="45720" rtlCol="0" anchor="ctr">
            <a:normAutofit/>
          </a:bodyPr>
          <a:lstStyle/>
          <a:p>
            <a:pPr lvl="0">
              <a:lnSpc>
                <a:spcPct val="90000"/>
              </a:lnSpc>
              <a:spcBef>
                <a:spcPct val="0"/>
              </a:spcBef>
              <a:defRPr/>
            </a:pPr>
            <a:r>
              <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rPr>
              <a:t>8. </a:t>
            </a:r>
            <a:r>
              <a:rPr lang="cy-GB" sz="3600" b="1" dirty="0">
                <a:latin typeface="Calibri" pitchFamily="34" charset="0"/>
                <a:ea typeface="Calibri" pitchFamily="34" charset="0"/>
                <a:cs typeface="Calibri" pitchFamily="34" charset="0"/>
              </a:rPr>
              <a:t>Beth sydd wedi'i adeiladu ar hyd yr A55 yn </a:t>
            </a:r>
            <a:r>
              <a:rPr lang="cy-GB" sz="3600" b="1" dirty="0">
                <a:solidFill>
                  <a:srgbClr val="FF0000"/>
                </a:solidFill>
                <a:latin typeface="Calibri" pitchFamily="34" charset="0"/>
                <a:ea typeface="Calibri" pitchFamily="34" charset="0"/>
                <a:cs typeface="Calibri" pitchFamily="34" charset="0"/>
              </a:rPr>
              <a:t>Z</a:t>
            </a:r>
            <a:r>
              <a:rPr lang="cy-GB" sz="3600" b="1" dirty="0">
                <a:latin typeface="Calibri" pitchFamily="34" charset="0"/>
                <a:ea typeface="Calibri" pitchFamily="34" charset="0"/>
                <a:cs typeface="Calibri" pitchFamily="34" charset="0"/>
              </a:rPr>
              <a:t>?</a:t>
            </a:r>
            <a:endPar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endParaRPr>
          </a:p>
        </p:txBody>
      </p:sp>
      <p:sp>
        <p:nvSpPr>
          <p:cNvPr id="5" name="TextBox 4"/>
          <p:cNvSpPr txBox="1"/>
          <p:nvPr/>
        </p:nvSpPr>
        <p:spPr>
          <a:xfrm>
            <a:off x="961695" y="3373821"/>
            <a:ext cx="677917" cy="830997"/>
          </a:xfrm>
          <a:prstGeom prst="rect">
            <a:avLst/>
          </a:prstGeom>
          <a:noFill/>
        </p:spPr>
        <p:txBody>
          <a:bodyPr wrap="square" rtlCol="0">
            <a:spAutoFit/>
          </a:bodyPr>
          <a:lstStyle/>
          <a:p>
            <a:r>
              <a:rPr lang="en-US" sz="4800" b="1" dirty="0">
                <a:solidFill>
                  <a:srgbClr val="FF0000"/>
                </a:solidFill>
              </a:rPr>
              <a:t>Z</a:t>
            </a:r>
          </a:p>
        </p:txBody>
      </p:sp>
      <p:cxnSp>
        <p:nvCxnSpPr>
          <p:cNvPr id="7" name="Straight Arrow Connector 6"/>
          <p:cNvCxnSpPr/>
          <p:nvPr/>
        </p:nvCxnSpPr>
        <p:spPr>
          <a:xfrm>
            <a:off x="1481958" y="3957145"/>
            <a:ext cx="1355835" cy="614855"/>
          </a:xfrm>
          <a:prstGeom prst="straightConnector1">
            <a:avLst/>
          </a:prstGeom>
          <a:ln w="73025">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575D6A8-8200-4B22-AA53-193C94A05C5D}"/>
              </a:ext>
            </a:extLst>
          </p:cNvPr>
          <p:cNvSpPr>
            <a:spLocks noGrp="1"/>
          </p:cNvSpPr>
          <p:nvPr>
            <p:ph type="title"/>
          </p:nvPr>
        </p:nvSpPr>
        <p:spPr>
          <a:xfrm>
            <a:off x="760857" y="2608830"/>
            <a:ext cx="4741310" cy="1325563"/>
          </a:xfrm>
        </p:spPr>
        <p:txBody>
          <a:bodyPr>
            <a:noAutofit/>
          </a:bodyPr>
          <a:lstStyle/>
          <a:p>
            <a:r>
              <a:rPr lang="en-US" sz="3600" b="1" dirty="0">
                <a:latin typeface="+mn-lt"/>
              </a:rPr>
              <a:t>Round 3</a:t>
            </a:r>
            <a:br>
              <a:rPr lang="en-US" sz="3600" b="1" dirty="0">
                <a:latin typeface="+mn-lt"/>
              </a:rPr>
            </a:br>
            <a:br>
              <a:rPr lang="en-US" sz="3600" b="1" dirty="0">
                <a:latin typeface="+mn-lt"/>
              </a:rPr>
            </a:br>
            <a:br>
              <a:rPr lang="en-US" sz="3600" b="1" dirty="0">
                <a:latin typeface="+mn-lt"/>
              </a:rPr>
            </a:br>
            <a:r>
              <a:rPr lang="en-US" sz="3600" b="1" dirty="0"/>
              <a:t>Which </a:t>
            </a:r>
            <a:r>
              <a:rPr lang="en-US" sz="3600" b="1" dirty="0" err="1"/>
              <a:t>organisations</a:t>
            </a:r>
            <a:r>
              <a:rPr lang="en-US" sz="3600" b="1" dirty="0"/>
              <a:t> do these logos represent?</a:t>
            </a:r>
            <a:br>
              <a:rPr lang="en-US" sz="3600" b="1" dirty="0"/>
            </a:br>
            <a:br>
              <a:rPr lang="en-US" sz="3600" b="1" dirty="0">
                <a:latin typeface="+mn-lt"/>
              </a:rPr>
            </a:br>
            <a:r>
              <a:rPr lang="en-US" sz="3600" b="1" dirty="0">
                <a:latin typeface="+mn-lt"/>
              </a:rPr>
              <a:t>Individual round</a:t>
            </a:r>
            <a:br>
              <a:rPr lang="en-US" sz="3600" b="1" dirty="0">
                <a:latin typeface="+mn-lt"/>
              </a:rPr>
            </a:br>
            <a:endParaRPr lang="en-GB" sz="3600" b="1" dirty="0">
              <a:latin typeface="+mn-lt"/>
            </a:endParaRPr>
          </a:p>
        </p:txBody>
      </p:sp>
      <p:sp>
        <p:nvSpPr>
          <p:cNvPr id="6" name="Title 4">
            <a:extLst>
              <a:ext uri="{FF2B5EF4-FFF2-40B4-BE49-F238E27FC236}">
                <a16:creationId xmlns:a16="http://schemas.microsoft.com/office/drawing/2014/main" id="{3DB8EEFD-0701-4499-95E5-CB2DAA19A25A}"/>
              </a:ext>
            </a:extLst>
          </p:cNvPr>
          <p:cNvSpPr txBox="1">
            <a:spLocks/>
          </p:cNvSpPr>
          <p:nvPr/>
        </p:nvSpPr>
        <p:spPr>
          <a:xfrm>
            <a:off x="1583499" y="3717032"/>
            <a:ext cx="6912768" cy="11152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b="1" dirty="0">
              <a:latin typeface="+mn-lt"/>
            </a:endParaRPr>
          </a:p>
          <a:p>
            <a:pPr algn="ctr"/>
            <a:endParaRPr lang="en-US" b="1" dirty="0">
              <a:latin typeface="+mn-lt"/>
            </a:endParaRPr>
          </a:p>
        </p:txBody>
      </p:sp>
      <p:sp>
        <p:nvSpPr>
          <p:cNvPr id="3" name="Rectangle 2">
            <a:extLst>
              <a:ext uri="{FF2B5EF4-FFF2-40B4-BE49-F238E27FC236}">
                <a16:creationId xmlns:a16="http://schemas.microsoft.com/office/drawing/2014/main" id="{AB9D5F9E-96AF-5A10-D37A-25CECF34B549}"/>
              </a:ext>
            </a:extLst>
          </p:cNvPr>
          <p:cNvSpPr>
            <a:spLocks noChangeArrowheads="1"/>
          </p:cNvSpPr>
          <p:nvPr/>
        </p:nvSpPr>
        <p:spPr bwMode="auto">
          <a:xfrm>
            <a:off x="152401" y="258527"/>
            <a:ext cx="65" cy="2449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587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cy-GB" altLang="en-US" sz="1800" b="0" i="0" u="none" strike="noStrike" cap="none" normalizeH="0" baseline="0">
              <a:ln>
                <a:noFill/>
              </a:ln>
              <a:solidFill>
                <a:schemeClr val="tx1"/>
              </a:solidFill>
              <a:effectLst/>
              <a:latin typeface="Arial" panose="020B0604020202020204" pitchFamily="34" charset="0"/>
            </a:endParaRPr>
          </a:p>
        </p:txBody>
      </p:sp>
      <p:sp>
        <p:nvSpPr>
          <p:cNvPr id="1026" name="AutoShape 2" descr="Free Stock Photo of Disaster, flood risk, home, storm, water vector icon |  Download Free Images and Free Illustrations"/>
          <p:cNvSpPr>
            <a:spLocks noChangeAspect="1" noChangeArrowheads="1"/>
          </p:cNvSpPr>
          <p:nvPr/>
        </p:nvSpPr>
        <p:spPr bwMode="auto">
          <a:xfrm>
            <a:off x="84667" y="-136525"/>
            <a:ext cx="4064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9" name="AutoShape 5" descr="Tsunami Disaster clipart"/>
          <p:cNvSpPr>
            <a:spLocks noChangeAspect="1" noChangeArrowheads="1"/>
          </p:cNvSpPr>
          <p:nvPr/>
        </p:nvSpPr>
        <p:spPr bwMode="auto">
          <a:xfrm>
            <a:off x="84667" y="-136525"/>
            <a:ext cx="4064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 name="Rectangle 10"/>
          <p:cNvSpPr/>
          <p:nvPr/>
        </p:nvSpPr>
        <p:spPr>
          <a:xfrm>
            <a:off x="6393574" y="1166842"/>
            <a:ext cx="5470634" cy="4524315"/>
          </a:xfrm>
          <a:prstGeom prst="rect">
            <a:avLst/>
          </a:prstGeom>
        </p:spPr>
        <p:txBody>
          <a:bodyPr wrap="square">
            <a:spAutoFit/>
          </a:bodyPr>
          <a:lstStyle/>
          <a:p>
            <a:r>
              <a:rPr lang="en-US" sz="3600" b="1" dirty="0" err="1"/>
              <a:t>Rownd</a:t>
            </a:r>
            <a:r>
              <a:rPr lang="en-US" sz="3600" b="1" dirty="0"/>
              <a:t> 3</a:t>
            </a:r>
            <a:br>
              <a:rPr lang="en-US" sz="3600" b="1" dirty="0"/>
            </a:br>
            <a:br>
              <a:rPr lang="en-US" sz="3600" b="1" dirty="0"/>
            </a:br>
            <a:endParaRPr lang="en-US" sz="3600" b="1" dirty="0"/>
          </a:p>
          <a:p>
            <a:r>
              <a:rPr lang="cy-GB" sz="3600" b="1" dirty="0"/>
              <a:t>Pa sefydliadau mae'r logos hyn yn eu cynrychioli? </a:t>
            </a:r>
            <a:br>
              <a:rPr lang="en-US" sz="3600" b="1" dirty="0"/>
            </a:br>
            <a:br>
              <a:rPr lang="en-US" sz="3600" b="1" dirty="0"/>
            </a:br>
            <a:endParaRPr lang="en-US" sz="3600" dirty="0"/>
          </a:p>
        </p:txBody>
      </p:sp>
      <p:sp>
        <p:nvSpPr>
          <p:cNvPr id="12" name="Rectangle 11"/>
          <p:cNvSpPr/>
          <p:nvPr/>
        </p:nvSpPr>
        <p:spPr>
          <a:xfrm>
            <a:off x="5540396" y="4615363"/>
            <a:ext cx="4670371" cy="646331"/>
          </a:xfrm>
          <a:prstGeom prst="rect">
            <a:avLst/>
          </a:prstGeom>
        </p:spPr>
        <p:txBody>
          <a:bodyPr wrap="square">
            <a:spAutoFit/>
          </a:bodyPr>
          <a:lstStyle/>
          <a:p>
            <a:pPr lvl="0" algn="ctr"/>
            <a:r>
              <a:rPr lang="en-US" sz="3600" b="1" dirty="0" err="1">
                <a:solidFill>
                  <a:prstClr val="black"/>
                </a:solidFill>
              </a:rPr>
              <a:t>Rownd</a:t>
            </a:r>
            <a:r>
              <a:rPr lang="en-US" sz="3600" b="1" dirty="0">
                <a:solidFill>
                  <a:prstClr val="black"/>
                </a:solidFill>
              </a:rPr>
              <a:t> </a:t>
            </a:r>
            <a:r>
              <a:rPr lang="en-US" sz="3600" b="1" dirty="0" err="1">
                <a:solidFill>
                  <a:prstClr val="black"/>
                </a:solidFill>
              </a:rPr>
              <a:t>unigol</a:t>
            </a:r>
            <a:endParaRPr lang="en-US" sz="3600" dirty="0">
              <a:solidFill>
                <a:prstClr val="black"/>
              </a:solidFill>
            </a:endParaRPr>
          </a:p>
        </p:txBody>
      </p:sp>
      <p:pic>
        <p:nvPicPr>
          <p:cNvPr id="9" name="Picture 5" descr="C:\Documents and Settings\la.gibson\Local Settings\Temporary Internet Files\Content.IE5\ERU567UB\MC900437631[1].png">
            <a:extLst>
              <a:ext uri="{FF2B5EF4-FFF2-40B4-BE49-F238E27FC236}">
                <a16:creationId xmlns:a16="http://schemas.microsoft.com/office/drawing/2014/main" id="{1A172391-895C-D1C8-AE4D-E51C7FCAA4B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3181" y="432074"/>
            <a:ext cx="2157412"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descr="C:\Documents and Settings\la.gibson\Local Settings\Temporary Internet Files\Content.IE5\KNML8D41\MC900434859[1].png">
            <a:extLst>
              <a:ext uri="{FF2B5EF4-FFF2-40B4-BE49-F238E27FC236}">
                <a16:creationId xmlns:a16="http://schemas.microsoft.com/office/drawing/2014/main" id="{53C3DBF2-D586-F49B-9BE2-7A450BC0290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9074" y="4527660"/>
            <a:ext cx="17145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5350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welsh water logo">
            <a:extLst>
              <a:ext uri="{FF2B5EF4-FFF2-40B4-BE49-F238E27FC236}">
                <a16:creationId xmlns:a16="http://schemas.microsoft.com/office/drawing/2014/main" id="{D3E47DDB-68FD-4EDA-BD66-ED16E40562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13870" y="1970063"/>
            <a:ext cx="3770728" cy="377072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314A762-C9BC-4D79-B4D9-03F44CE2DADF}"/>
              </a:ext>
            </a:extLst>
          </p:cNvPr>
          <p:cNvSpPr>
            <a:spLocks noGrp="1"/>
          </p:cNvSpPr>
          <p:nvPr>
            <p:ph type="title"/>
          </p:nvPr>
        </p:nvSpPr>
        <p:spPr/>
        <p:txBody>
          <a:bodyPr>
            <a:normAutofit/>
          </a:bodyPr>
          <a:lstStyle/>
          <a:p>
            <a:r>
              <a:rPr lang="en-US" sz="3200" b="1" dirty="0">
                <a:latin typeface="+mn-lt"/>
              </a:rPr>
              <a:t>1.</a:t>
            </a:r>
            <a:endParaRPr lang="en-GB" sz="3200" b="1" dirty="0">
              <a:latin typeface="+mn-lt"/>
            </a:endParaRPr>
          </a:p>
        </p:txBody>
      </p:sp>
    </p:spTree>
    <p:extLst>
      <p:ext uri="{BB962C8B-B14F-4D97-AF65-F5344CB8AC3E}">
        <p14:creationId xmlns:p14="http://schemas.microsoft.com/office/powerpoint/2010/main" val="4164646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89881-F87C-412E-9425-00B541133578}"/>
              </a:ext>
            </a:extLst>
          </p:cNvPr>
          <p:cNvSpPr>
            <a:spLocks noGrp="1"/>
          </p:cNvSpPr>
          <p:nvPr>
            <p:ph type="title"/>
          </p:nvPr>
        </p:nvSpPr>
        <p:spPr/>
        <p:txBody>
          <a:bodyPr>
            <a:normAutofit/>
          </a:bodyPr>
          <a:lstStyle/>
          <a:p>
            <a:r>
              <a:rPr lang="en-US" sz="3200" b="1" dirty="0">
                <a:latin typeface="+mn-lt"/>
              </a:rPr>
              <a:t>2. </a:t>
            </a:r>
            <a:endParaRPr lang="en-GB" sz="3200" b="1" dirty="0">
              <a:latin typeface="+mn-lt"/>
            </a:endParaRPr>
          </a:p>
        </p:txBody>
      </p:sp>
      <p:pic>
        <p:nvPicPr>
          <p:cNvPr id="3074" name="Picture 2"/>
          <p:cNvPicPr>
            <a:picLocks noChangeAspect="1" noChangeArrowheads="1"/>
          </p:cNvPicPr>
          <p:nvPr/>
        </p:nvPicPr>
        <p:blipFill>
          <a:blip r:embed="rId2" cstate="print"/>
          <a:srcRect/>
          <a:stretch>
            <a:fillRect/>
          </a:stretch>
        </p:blipFill>
        <p:spPr bwMode="auto">
          <a:xfrm>
            <a:off x="3925614" y="1304104"/>
            <a:ext cx="3623059" cy="3929233"/>
          </a:xfrm>
          <a:prstGeom prst="rect">
            <a:avLst/>
          </a:prstGeom>
          <a:noFill/>
          <a:ln w="9525">
            <a:noFill/>
            <a:miter lim="800000"/>
            <a:headEnd/>
            <a:tailEnd/>
          </a:ln>
          <a:effectLst/>
        </p:spPr>
      </p:pic>
    </p:spTree>
    <p:extLst>
      <p:ext uri="{BB962C8B-B14F-4D97-AF65-F5344CB8AC3E}">
        <p14:creationId xmlns:p14="http://schemas.microsoft.com/office/powerpoint/2010/main" val="2902426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95F5F-2B0B-41DC-BEB0-D9F0BB00A063}"/>
              </a:ext>
            </a:extLst>
          </p:cNvPr>
          <p:cNvSpPr>
            <a:spLocks noGrp="1"/>
          </p:cNvSpPr>
          <p:nvPr>
            <p:ph type="title"/>
          </p:nvPr>
        </p:nvSpPr>
        <p:spPr/>
        <p:txBody>
          <a:bodyPr/>
          <a:lstStyle/>
          <a:p>
            <a:r>
              <a:rPr lang="en-US" sz="3200" b="1" dirty="0">
                <a:latin typeface="+mn-lt"/>
              </a:rPr>
              <a:t>3.</a:t>
            </a:r>
            <a:r>
              <a:rPr lang="en-US" b="1" dirty="0">
                <a:latin typeface="+mn-lt"/>
              </a:rPr>
              <a:t> </a:t>
            </a:r>
            <a:endParaRPr lang="en-GB" b="1" dirty="0">
              <a:latin typeface="+mn-lt"/>
            </a:endParaRPr>
          </a:p>
        </p:txBody>
      </p:sp>
      <p:pic>
        <p:nvPicPr>
          <p:cNvPr id="3074" name="Picture 2" descr="Image result for forestry commission wales logo">
            <a:extLst>
              <a:ext uri="{FF2B5EF4-FFF2-40B4-BE49-F238E27FC236}">
                <a16:creationId xmlns:a16="http://schemas.microsoft.com/office/drawing/2014/main" id="{4676B54B-5E6C-4392-8AD6-5A261DB49B7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30991" y="1367790"/>
            <a:ext cx="4122420" cy="4122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7382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96EC8-8DAD-41D4-9C71-4A43DE4447DB}"/>
              </a:ext>
            </a:extLst>
          </p:cNvPr>
          <p:cNvSpPr>
            <a:spLocks noGrp="1"/>
          </p:cNvSpPr>
          <p:nvPr>
            <p:ph type="title"/>
          </p:nvPr>
        </p:nvSpPr>
        <p:spPr/>
        <p:txBody>
          <a:bodyPr>
            <a:normAutofit/>
          </a:bodyPr>
          <a:lstStyle/>
          <a:p>
            <a:r>
              <a:rPr lang="en-US" sz="3200" b="1" dirty="0">
                <a:latin typeface="+mn-lt"/>
              </a:rPr>
              <a:t>4. </a:t>
            </a:r>
            <a:endParaRPr lang="en-GB" sz="3200" b="1" dirty="0">
              <a:latin typeface="+mn-lt"/>
            </a:endParaRPr>
          </a:p>
        </p:txBody>
      </p:sp>
      <p:pic>
        <p:nvPicPr>
          <p:cNvPr id="1026" name="Picture 2" descr="Image result for transport for wales logo">
            <a:extLst>
              <a:ext uri="{FF2B5EF4-FFF2-40B4-BE49-F238E27FC236}">
                <a16:creationId xmlns:a16="http://schemas.microsoft.com/office/drawing/2014/main" id="{F97B74B3-8042-43E0-9C94-ED2336D4DBE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80825" y="1135673"/>
            <a:ext cx="4586654" cy="4586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66648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CF601-36D9-442F-9D8C-0D39E63BA861}"/>
              </a:ext>
            </a:extLst>
          </p:cNvPr>
          <p:cNvSpPr>
            <a:spLocks noGrp="1"/>
          </p:cNvSpPr>
          <p:nvPr>
            <p:ph type="title"/>
          </p:nvPr>
        </p:nvSpPr>
        <p:spPr>
          <a:xfrm>
            <a:off x="932793" y="349360"/>
            <a:ext cx="10515600" cy="1325563"/>
          </a:xfrm>
        </p:spPr>
        <p:txBody>
          <a:bodyPr>
            <a:normAutofit/>
          </a:bodyPr>
          <a:lstStyle/>
          <a:p>
            <a:r>
              <a:rPr lang="en-US" sz="3200" b="1" dirty="0">
                <a:latin typeface="+mn-lt"/>
              </a:rPr>
              <a:t>5. </a:t>
            </a:r>
            <a:endParaRPr lang="en-GB" sz="3200" b="1" dirty="0">
              <a:latin typeface="+mn-lt"/>
            </a:endParaRPr>
          </a:p>
        </p:txBody>
      </p:sp>
      <p:pic>
        <p:nvPicPr>
          <p:cNvPr id="2050" name="Picture 2" descr="Image result for cadw logo">
            <a:extLst>
              <a:ext uri="{FF2B5EF4-FFF2-40B4-BE49-F238E27FC236}">
                <a16:creationId xmlns:a16="http://schemas.microsoft.com/office/drawing/2014/main" id="{C27F10BF-E612-4DAF-A150-2056FE9B908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85737" y="1527444"/>
            <a:ext cx="4086738" cy="4086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10159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09BD9-95A3-4FB8-9E03-57B2E3552D53}"/>
              </a:ext>
            </a:extLst>
          </p:cNvPr>
          <p:cNvSpPr>
            <a:spLocks noGrp="1"/>
          </p:cNvSpPr>
          <p:nvPr>
            <p:ph type="title"/>
          </p:nvPr>
        </p:nvSpPr>
        <p:spPr/>
        <p:txBody>
          <a:bodyPr>
            <a:normAutofit/>
          </a:bodyPr>
          <a:lstStyle/>
          <a:p>
            <a:r>
              <a:rPr lang="en-US" sz="3200" b="1" dirty="0">
                <a:latin typeface="+mn-lt"/>
              </a:rPr>
              <a:t>6. </a:t>
            </a:r>
            <a:endParaRPr lang="en-GB" sz="3200" b="1" dirty="0">
              <a:latin typeface="+mn-lt"/>
            </a:endParaRPr>
          </a:p>
        </p:txBody>
      </p:sp>
      <p:pic>
        <p:nvPicPr>
          <p:cNvPr id="5" name="Picture 4">
            <a:extLst>
              <a:ext uri="{FF2B5EF4-FFF2-40B4-BE49-F238E27FC236}">
                <a16:creationId xmlns:a16="http://schemas.microsoft.com/office/drawing/2014/main" id="{707EA2AF-0214-476B-9D73-C68B5B306EBE}"/>
              </a:ext>
            </a:extLst>
          </p:cNvPr>
          <p:cNvPicPr>
            <a:picLocks noChangeAspect="1"/>
          </p:cNvPicPr>
          <p:nvPr/>
        </p:nvPicPr>
        <p:blipFill>
          <a:blip r:embed="rId2" cstate="print"/>
          <a:stretch>
            <a:fillRect/>
          </a:stretch>
        </p:blipFill>
        <p:spPr>
          <a:xfrm>
            <a:off x="1901778" y="1690688"/>
            <a:ext cx="7583904" cy="3363827"/>
          </a:xfrm>
          <a:prstGeom prst="rect">
            <a:avLst/>
          </a:prstGeom>
        </p:spPr>
      </p:pic>
    </p:spTree>
    <p:extLst>
      <p:ext uri="{BB962C8B-B14F-4D97-AF65-F5344CB8AC3E}">
        <p14:creationId xmlns:p14="http://schemas.microsoft.com/office/powerpoint/2010/main" val="34539303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55298-8E9D-4636-8AA1-80C50B1C2D04}"/>
              </a:ext>
            </a:extLst>
          </p:cNvPr>
          <p:cNvSpPr>
            <a:spLocks noGrp="1"/>
          </p:cNvSpPr>
          <p:nvPr>
            <p:ph type="title"/>
          </p:nvPr>
        </p:nvSpPr>
        <p:spPr/>
        <p:txBody>
          <a:bodyPr>
            <a:normAutofit/>
          </a:bodyPr>
          <a:lstStyle/>
          <a:p>
            <a:r>
              <a:rPr lang="en-US" sz="3200" b="1" dirty="0">
                <a:latin typeface="+mn-lt"/>
              </a:rPr>
              <a:t>7. </a:t>
            </a:r>
            <a:endParaRPr lang="en-GB" sz="3200" b="1" dirty="0">
              <a:latin typeface="+mn-lt"/>
            </a:endParaRPr>
          </a:p>
        </p:txBody>
      </p:sp>
      <p:pic>
        <p:nvPicPr>
          <p:cNvPr id="1026" name="Picture 2"/>
          <p:cNvPicPr>
            <a:picLocks noChangeAspect="1" noChangeArrowheads="1"/>
          </p:cNvPicPr>
          <p:nvPr/>
        </p:nvPicPr>
        <p:blipFill>
          <a:blip r:embed="rId2" cstate="print"/>
          <a:srcRect/>
          <a:stretch>
            <a:fillRect/>
          </a:stretch>
        </p:blipFill>
        <p:spPr bwMode="auto">
          <a:xfrm>
            <a:off x="4319752" y="1370779"/>
            <a:ext cx="3249941" cy="3896338"/>
          </a:xfrm>
          <a:prstGeom prst="rect">
            <a:avLst/>
          </a:prstGeom>
          <a:noFill/>
          <a:ln w="9525">
            <a:noFill/>
            <a:miter lim="800000"/>
            <a:headEnd/>
            <a:tailEnd/>
          </a:ln>
          <a:effectLst/>
        </p:spPr>
      </p:pic>
    </p:spTree>
    <p:extLst>
      <p:ext uri="{BB962C8B-B14F-4D97-AF65-F5344CB8AC3E}">
        <p14:creationId xmlns:p14="http://schemas.microsoft.com/office/powerpoint/2010/main" val="39838392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235" y="759263"/>
            <a:ext cx="10515600" cy="1325563"/>
          </a:xfrm>
        </p:spPr>
        <p:txBody>
          <a:bodyPr>
            <a:noAutofit/>
          </a:bodyPr>
          <a:lstStyle/>
          <a:p>
            <a:r>
              <a:rPr lang="en-GB" sz="3200" b="1" dirty="0"/>
              <a:t>8.  Many beaches in Wales have one of these flags </a:t>
            </a:r>
            <a:br>
              <a:rPr lang="en-GB" sz="3200" b="1" dirty="0"/>
            </a:br>
            <a:r>
              <a:rPr lang="en-GB" sz="3200" b="1" dirty="0"/>
              <a:t>     flying. What does this mean?</a:t>
            </a:r>
            <a:br>
              <a:rPr lang="en-GB" sz="3200" b="1" dirty="0"/>
            </a:br>
            <a:endParaRPr lang="en-GB" sz="3200" b="1" dirty="0"/>
          </a:p>
        </p:txBody>
      </p:sp>
      <p:pic>
        <p:nvPicPr>
          <p:cNvPr id="4" name="Content Placeholder 3"/>
          <p:cNvPicPr>
            <a:picLocks noGrp="1" noChangeAspect="1"/>
          </p:cNvPicPr>
          <p:nvPr>
            <p:ph idx="1"/>
          </p:nvPr>
        </p:nvPicPr>
        <p:blipFill>
          <a:blip r:embed="rId2" cstate="print"/>
          <a:stretch>
            <a:fillRect/>
          </a:stretch>
        </p:blipFill>
        <p:spPr>
          <a:xfrm>
            <a:off x="3937237" y="1758157"/>
            <a:ext cx="4317525" cy="3083433"/>
          </a:xfrm>
          <a:prstGeom prst="rect">
            <a:avLst/>
          </a:prstGeom>
        </p:spPr>
      </p:pic>
      <p:sp>
        <p:nvSpPr>
          <p:cNvPr id="5" name="Title 1">
            <a:extLst>
              <a:ext uri="{FF2B5EF4-FFF2-40B4-BE49-F238E27FC236}">
                <a16:creationId xmlns:a16="http://schemas.microsoft.com/office/drawing/2014/main" id="{7B30C605-55D1-4141-B282-11D32D3E0933}"/>
              </a:ext>
            </a:extLst>
          </p:cNvPr>
          <p:cNvSpPr txBox="1">
            <a:spLocks/>
          </p:cNvSpPr>
          <p:nvPr/>
        </p:nvSpPr>
        <p:spPr>
          <a:xfrm>
            <a:off x="1107332" y="512063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buAutoNum type="arabicPeriod" startAt="6"/>
            </a:pPr>
            <a:endParaRPr lang="en-GB" sz="3200" b="1" dirty="0"/>
          </a:p>
        </p:txBody>
      </p:sp>
      <p:sp>
        <p:nvSpPr>
          <p:cNvPr id="6" name="Title 1">
            <a:extLst>
              <a:ext uri="{FF2B5EF4-FFF2-40B4-BE49-F238E27FC236}">
                <a16:creationId xmlns:a16="http://schemas.microsoft.com/office/drawing/2014/main" id="{D630E7E7-54D3-4585-A92D-BD99A1F01EDD}"/>
              </a:ext>
            </a:extLst>
          </p:cNvPr>
          <p:cNvSpPr txBox="1">
            <a:spLocks/>
          </p:cNvSpPr>
          <p:nvPr/>
        </p:nvSpPr>
        <p:spPr>
          <a:xfrm>
            <a:off x="381000" y="5174553"/>
            <a:ext cx="10515600" cy="132556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buAutoNum type="arabicPeriod" startAt="8"/>
            </a:pPr>
            <a:r>
              <a:rPr lang="en-GB" sz="3300" b="1" dirty="0"/>
              <a:t>Mae </a:t>
            </a:r>
            <a:r>
              <a:rPr lang="en-GB" sz="3300" b="1" dirty="0" err="1"/>
              <a:t>nifer</a:t>
            </a:r>
            <a:r>
              <a:rPr lang="en-GB" sz="3300" b="1" dirty="0"/>
              <a:t> o </a:t>
            </a:r>
            <a:r>
              <a:rPr lang="en-GB" sz="3300" b="1" dirty="0" err="1"/>
              <a:t>draethau</a:t>
            </a:r>
            <a:r>
              <a:rPr lang="en-GB" sz="3300" b="1" dirty="0"/>
              <a:t> Cymru </a:t>
            </a:r>
            <a:r>
              <a:rPr lang="en-GB" sz="3300" b="1" dirty="0" err="1"/>
              <a:t>yn</a:t>
            </a:r>
            <a:r>
              <a:rPr lang="en-GB" sz="3300" b="1" dirty="0"/>
              <a:t> </a:t>
            </a:r>
            <a:r>
              <a:rPr lang="en-GB" sz="3300" b="1" dirty="0" err="1"/>
              <a:t>chwifio’r</a:t>
            </a:r>
            <a:r>
              <a:rPr lang="en-GB" sz="3300" b="1" dirty="0"/>
              <a:t> </a:t>
            </a:r>
            <a:r>
              <a:rPr lang="en-GB" sz="3300" b="1" dirty="0" err="1"/>
              <a:t>faner</a:t>
            </a:r>
            <a:r>
              <a:rPr lang="en-GB" sz="3300" b="1" dirty="0"/>
              <a:t> </a:t>
            </a:r>
            <a:r>
              <a:rPr lang="en-GB" sz="3300" b="1" dirty="0" err="1"/>
              <a:t>hon</a:t>
            </a:r>
            <a:r>
              <a:rPr lang="en-GB" sz="3300" b="1"/>
              <a:t>? Beth mae’n ei olygu?</a:t>
            </a:r>
            <a:br>
              <a:rPr lang="en-GB" sz="3200" b="1" dirty="0"/>
            </a:br>
            <a:endParaRPr lang="en-GB" sz="3200" b="1" dirty="0"/>
          </a:p>
        </p:txBody>
      </p:sp>
    </p:spTree>
    <p:extLst>
      <p:ext uri="{BB962C8B-B14F-4D97-AF65-F5344CB8AC3E}">
        <p14:creationId xmlns:p14="http://schemas.microsoft.com/office/powerpoint/2010/main" val="420628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575D6A8-8200-4B22-AA53-193C94A05C5D}"/>
              </a:ext>
            </a:extLst>
          </p:cNvPr>
          <p:cNvSpPr>
            <a:spLocks noGrp="1"/>
          </p:cNvSpPr>
          <p:nvPr>
            <p:ph type="title"/>
          </p:nvPr>
        </p:nvSpPr>
        <p:spPr>
          <a:xfrm>
            <a:off x="2038099" y="7937"/>
            <a:ext cx="7878207" cy="1325563"/>
          </a:xfrm>
        </p:spPr>
        <p:txBody>
          <a:bodyPr>
            <a:normAutofit fontScale="90000"/>
          </a:bodyPr>
          <a:lstStyle/>
          <a:p>
            <a:pPr algn="ctr"/>
            <a:br>
              <a:rPr lang="en-US" b="1" dirty="0">
                <a:latin typeface="+mn-lt"/>
              </a:rPr>
            </a:br>
            <a:r>
              <a:rPr lang="en-US" b="1" dirty="0">
                <a:latin typeface="+mn-lt"/>
              </a:rPr>
              <a:t>Round 1</a:t>
            </a:r>
            <a:br>
              <a:rPr lang="en-US" b="1" dirty="0">
                <a:latin typeface="+mn-lt"/>
              </a:rPr>
            </a:br>
            <a:r>
              <a:rPr lang="en-US" b="1" dirty="0">
                <a:latin typeface="+mn-lt"/>
              </a:rPr>
              <a:t>Physical geography</a:t>
            </a:r>
            <a:endParaRPr lang="en-GB" b="1" dirty="0">
              <a:latin typeface="+mn-lt"/>
            </a:endParaRPr>
          </a:p>
        </p:txBody>
      </p:sp>
      <p:sp>
        <p:nvSpPr>
          <p:cNvPr id="6" name="Title 4">
            <a:extLst>
              <a:ext uri="{FF2B5EF4-FFF2-40B4-BE49-F238E27FC236}">
                <a16:creationId xmlns:a16="http://schemas.microsoft.com/office/drawing/2014/main" id="{3DB8EEFD-0701-4499-95E5-CB2DAA19A25A}"/>
              </a:ext>
            </a:extLst>
          </p:cNvPr>
          <p:cNvSpPr txBox="1">
            <a:spLocks/>
          </p:cNvSpPr>
          <p:nvPr/>
        </p:nvSpPr>
        <p:spPr>
          <a:xfrm>
            <a:off x="719403" y="3861049"/>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err="1">
                <a:latin typeface="+mn-lt"/>
              </a:rPr>
              <a:t>Rownd</a:t>
            </a:r>
            <a:r>
              <a:rPr lang="en-US" b="1" dirty="0">
                <a:latin typeface="+mn-lt"/>
              </a:rPr>
              <a:t> 1</a:t>
            </a:r>
          </a:p>
          <a:p>
            <a:pPr algn="ctr"/>
            <a:r>
              <a:rPr lang="en-US" b="1">
                <a:latin typeface="+mn-lt"/>
              </a:rPr>
              <a:t>Daearyddiaeth ffisegol</a:t>
            </a:r>
            <a:endParaRPr lang="en-US" b="1" dirty="0">
              <a:latin typeface="+mn-lt"/>
            </a:endParaRPr>
          </a:p>
        </p:txBody>
      </p:sp>
      <p:sp>
        <p:nvSpPr>
          <p:cNvPr id="3" name="Rectangle 2">
            <a:extLst>
              <a:ext uri="{FF2B5EF4-FFF2-40B4-BE49-F238E27FC236}">
                <a16:creationId xmlns:a16="http://schemas.microsoft.com/office/drawing/2014/main" id="{AB9D5F9E-96AF-5A10-D37A-25CECF34B549}"/>
              </a:ext>
            </a:extLst>
          </p:cNvPr>
          <p:cNvSpPr>
            <a:spLocks noChangeArrowheads="1"/>
          </p:cNvSpPr>
          <p:nvPr/>
        </p:nvSpPr>
        <p:spPr bwMode="auto">
          <a:xfrm>
            <a:off x="152401" y="258527"/>
            <a:ext cx="65" cy="24494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587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cy-GB" altLang="en-US" sz="1800" b="0" i="0" u="none" strike="noStrike" cap="none" normalizeH="0" baseline="0">
              <a:ln>
                <a:noFill/>
              </a:ln>
              <a:solidFill>
                <a:schemeClr val="tx1"/>
              </a:solidFill>
              <a:effectLst/>
              <a:latin typeface="Arial" panose="020B0604020202020204" pitchFamily="34" charset="0"/>
            </a:endParaRPr>
          </a:p>
        </p:txBody>
      </p:sp>
      <p:sp>
        <p:nvSpPr>
          <p:cNvPr id="52226" name="AutoShape 2" descr="Wales flag Royalty Free Stock SVG Vector"/>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2228" name="AutoShape 4" descr="Wales flag Royalty Free Stock SVG Vector"/>
          <p:cNvSpPr>
            <a:spLocks noChangeAspect="1" noChangeArrowheads="1"/>
          </p:cNvSpPr>
          <p:nvPr/>
        </p:nvSpPr>
        <p:spPr bwMode="auto">
          <a:xfrm>
            <a:off x="207433" y="-144463"/>
            <a:ext cx="4064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2230" name="Picture 6" descr="Wales Flag vector art illustration"/>
          <p:cNvPicPr>
            <a:picLocks noChangeAspect="1" noChangeArrowheads="1"/>
          </p:cNvPicPr>
          <p:nvPr/>
        </p:nvPicPr>
        <p:blipFill>
          <a:blip r:embed="rId2" cstate="print"/>
          <a:srcRect/>
          <a:stretch>
            <a:fillRect/>
          </a:stretch>
        </p:blipFill>
        <p:spPr bwMode="auto">
          <a:xfrm>
            <a:off x="3887755" y="1700809"/>
            <a:ext cx="4250091" cy="1911499"/>
          </a:xfrm>
          <a:prstGeom prst="rect">
            <a:avLst/>
          </a:prstGeom>
          <a:noFill/>
        </p:spPr>
      </p:pic>
    </p:spTree>
    <p:extLst>
      <p:ext uri="{BB962C8B-B14F-4D97-AF65-F5344CB8AC3E}">
        <p14:creationId xmlns:p14="http://schemas.microsoft.com/office/powerpoint/2010/main" val="21053509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21EC2-37A9-49C7-8F20-D5C13E6B38FC}"/>
              </a:ext>
            </a:extLst>
          </p:cNvPr>
          <p:cNvSpPr>
            <a:spLocks noGrp="1"/>
          </p:cNvSpPr>
          <p:nvPr>
            <p:ph type="ctrTitle"/>
          </p:nvPr>
        </p:nvSpPr>
        <p:spPr>
          <a:xfrm>
            <a:off x="1678686" y="601518"/>
            <a:ext cx="8607973" cy="1744117"/>
          </a:xfrm>
          <a:solidFill>
            <a:srgbClr val="FFFF00"/>
          </a:solidFill>
          <a:ln>
            <a:solidFill>
              <a:schemeClr val="tx2">
                <a:lumMod val="60000"/>
                <a:lumOff val="40000"/>
              </a:schemeClr>
            </a:solidFill>
          </a:ln>
        </p:spPr>
        <p:txBody>
          <a:bodyPr>
            <a:normAutofit fontScale="90000"/>
          </a:bodyPr>
          <a:lstStyle/>
          <a:p>
            <a:pPr>
              <a:defRPr/>
            </a:pPr>
            <a:r>
              <a:rPr lang="en-GB" sz="4400" b="1" dirty="0">
                <a:solidFill>
                  <a:srgbClr val="00B050"/>
                </a:solidFill>
                <a:latin typeface="+mn-lt"/>
              </a:rPr>
              <a:t>Round 4</a:t>
            </a:r>
            <a:br>
              <a:rPr lang="en-GB" sz="4400" b="1" dirty="0">
                <a:solidFill>
                  <a:srgbClr val="00B050"/>
                </a:solidFill>
                <a:latin typeface="+mn-lt"/>
              </a:rPr>
            </a:br>
            <a:r>
              <a:rPr lang="en-GB" sz="4400" b="1" dirty="0">
                <a:solidFill>
                  <a:srgbClr val="00B050"/>
                </a:solidFill>
                <a:latin typeface="+mn-lt"/>
              </a:rPr>
              <a:t>Welsh people and their </a:t>
            </a:r>
            <a:r>
              <a:rPr lang="en-GB" sz="4400" b="1" dirty="0" err="1">
                <a:solidFill>
                  <a:srgbClr val="00B050"/>
                </a:solidFill>
                <a:latin typeface="+mn-lt"/>
              </a:rPr>
              <a:t>cynefin</a:t>
            </a:r>
            <a:r>
              <a:rPr lang="en-GB" sz="4400" b="1" dirty="0">
                <a:solidFill>
                  <a:srgbClr val="00B050"/>
                </a:solidFill>
                <a:latin typeface="+mn-lt"/>
              </a:rPr>
              <a:t> – Who? </a:t>
            </a:r>
          </a:p>
        </p:txBody>
      </p:sp>
      <p:pic>
        <p:nvPicPr>
          <p:cNvPr id="47107" name="Picture 2" descr="C:\Documents and Settings\la.gibson\Local Settings\Temporary Internet Files\Content.IE5\STEFWDCL\MC900431548[1].png">
            <a:extLst>
              <a:ext uri="{FF2B5EF4-FFF2-40B4-BE49-F238E27FC236}">
                <a16:creationId xmlns:a16="http://schemas.microsoft.com/office/drawing/2014/main" id="{808D3BA2-6AAD-C8F2-2D44-65FE5E4545E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1310" y="4493173"/>
            <a:ext cx="1970690" cy="1970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3" descr="C:\Documents and Settings\la.gibson\Local Settings\Temporary Internet Files\Content.IE5\KNML8D41\MC900434859[1].png">
            <a:extLst>
              <a:ext uri="{FF2B5EF4-FFF2-40B4-BE49-F238E27FC236}">
                <a16:creationId xmlns:a16="http://schemas.microsoft.com/office/drawing/2014/main" id="{53C3DBF2-D586-F49B-9BE2-7A450BC0290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1668" y="381329"/>
            <a:ext cx="17145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4" descr="C:\Documents and Settings\la.gibson\Local Settings\Temporary Internet Files\Content.IE5\EBITO983\MC900433797[1].png">
            <a:extLst>
              <a:ext uri="{FF2B5EF4-FFF2-40B4-BE49-F238E27FC236}">
                <a16:creationId xmlns:a16="http://schemas.microsoft.com/office/drawing/2014/main" id="{2A6D5BC6-619C-420B-0315-165F245FA6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1612" y="2559431"/>
            <a:ext cx="2286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0" name="Picture 5" descr="C:\Documents and Settings\la.gibson\Local Settings\Temporary Internet Files\Content.IE5\ERU567UB\MC900437631[1].png">
            <a:extLst>
              <a:ext uri="{FF2B5EF4-FFF2-40B4-BE49-F238E27FC236}">
                <a16:creationId xmlns:a16="http://schemas.microsoft.com/office/drawing/2014/main" id="{1A172391-895C-D1C8-AE4D-E51C7FCAA4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47585" y="380836"/>
            <a:ext cx="2157412"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1" name="Picture 6" descr="C:\Documents and Settings\la.gibson\Local Settings\Temporary Internet Files\Content.IE5\STEFWDCL\MC900441498[1].png">
            <a:extLst>
              <a:ext uri="{FF2B5EF4-FFF2-40B4-BE49-F238E27FC236}">
                <a16:creationId xmlns:a16="http://schemas.microsoft.com/office/drawing/2014/main" id="{7D145368-E5B5-34A0-103F-92BB9F26746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7685" y="4398578"/>
            <a:ext cx="2049517" cy="2049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2" name="Picture 8" descr="C:\Documents and Settings\la.gibson\Local Settings\Temporary Internet Files\Content.IE5\EBITO983\MP900390083[1].jpg">
            <a:extLst>
              <a:ext uri="{FF2B5EF4-FFF2-40B4-BE49-F238E27FC236}">
                <a16:creationId xmlns:a16="http://schemas.microsoft.com/office/drawing/2014/main" id="{8F67C1F1-B752-B52E-F90E-F188CE999CF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35477" y="2719059"/>
            <a:ext cx="1457325" cy="204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0D921EC2-37A9-49C7-8F20-D5C13E6B38FC}"/>
              </a:ext>
            </a:extLst>
          </p:cNvPr>
          <p:cNvSpPr txBox="1">
            <a:spLocks/>
          </p:cNvSpPr>
          <p:nvPr/>
        </p:nvSpPr>
        <p:spPr>
          <a:xfrm>
            <a:off x="2264980" y="5044965"/>
            <a:ext cx="7982607" cy="1498273"/>
          </a:xfrm>
          <a:prstGeom prst="rect">
            <a:avLst/>
          </a:prstGeom>
          <a:solidFill>
            <a:srgbClr val="FFFF00"/>
          </a:solidFill>
          <a:ln>
            <a:solidFill>
              <a:schemeClr val="tx2">
                <a:lumMod val="60000"/>
                <a:lumOff val="40000"/>
              </a:schemeClr>
            </a:solidFill>
          </a:ln>
        </p:spPr>
        <p:txBody>
          <a:bodyPr vert="horz" lIns="91440" tIns="45720" rIns="91440" bIns="45720" rtlCol="0" anchor="b">
            <a:normAutofit fontScale="90000" lnSpcReduction="20000"/>
          </a:bodyPr>
          <a:lstStyle/>
          <a:p>
            <a:pPr lvl="0" algn="ctr">
              <a:lnSpc>
                <a:spcPct val="90000"/>
              </a:lnSpc>
              <a:spcBef>
                <a:spcPct val="0"/>
              </a:spcBef>
              <a:defRPr/>
            </a:pPr>
            <a:r>
              <a:rPr kumimoji="0" lang="en-GB" sz="4400" b="1" i="0" u="none" strike="noStrike" kern="1200" cap="none" spc="0" normalizeH="0" baseline="0" noProof="0" dirty="0" err="1">
                <a:ln>
                  <a:noFill/>
                </a:ln>
                <a:solidFill>
                  <a:srgbClr val="00B050"/>
                </a:solidFill>
                <a:effectLst/>
                <a:uLnTx/>
                <a:uFillTx/>
                <a:latin typeface="+mn-lt"/>
                <a:ea typeface="+mj-ea"/>
                <a:cs typeface="+mj-cs"/>
              </a:rPr>
              <a:t>Rownd</a:t>
            </a:r>
            <a:r>
              <a:rPr kumimoji="0" lang="en-GB" sz="4400" b="1" i="0" u="none" strike="noStrike" kern="1200" cap="none" spc="0" normalizeH="0" baseline="0" noProof="0" dirty="0">
                <a:ln>
                  <a:noFill/>
                </a:ln>
                <a:solidFill>
                  <a:srgbClr val="00B050"/>
                </a:solidFill>
                <a:effectLst/>
                <a:uLnTx/>
                <a:uFillTx/>
                <a:latin typeface="+mn-lt"/>
                <a:ea typeface="+mj-ea"/>
                <a:cs typeface="+mj-cs"/>
              </a:rPr>
              <a:t> 4</a:t>
            </a:r>
            <a:endParaRPr lang="cy-GB" sz="4400" dirty="0"/>
          </a:p>
          <a:p>
            <a:pPr lvl="0" algn="ctr">
              <a:lnSpc>
                <a:spcPct val="90000"/>
              </a:lnSpc>
              <a:spcBef>
                <a:spcPct val="0"/>
              </a:spcBef>
              <a:defRPr/>
            </a:pPr>
            <a:r>
              <a:rPr lang="cy-GB" sz="4400" dirty="0"/>
              <a:t> </a:t>
            </a:r>
            <a:r>
              <a:rPr lang="cy-GB" sz="4400" b="1" dirty="0">
                <a:solidFill>
                  <a:srgbClr val="00B050"/>
                </a:solidFill>
              </a:rPr>
              <a:t>Cymry a'u cynefin – Pwy?</a:t>
            </a:r>
            <a:br>
              <a:rPr kumimoji="0" lang="en-GB" sz="4400" b="1" i="0" u="none" strike="noStrike" kern="1200" cap="none" spc="0" normalizeH="0" baseline="0" noProof="0" dirty="0">
                <a:ln>
                  <a:noFill/>
                </a:ln>
                <a:solidFill>
                  <a:srgbClr val="00B050"/>
                </a:solidFill>
                <a:effectLst/>
                <a:uLnTx/>
                <a:uFillTx/>
                <a:latin typeface="+mn-lt"/>
                <a:ea typeface="+mj-ea"/>
                <a:cs typeface="+mj-cs"/>
              </a:rPr>
            </a:br>
            <a:endParaRPr kumimoji="0" lang="en-GB" sz="4400" b="1" i="0" u="none" strike="noStrike" kern="1200" cap="none" spc="0" normalizeH="0" baseline="0" noProof="0" dirty="0">
              <a:ln>
                <a:noFill/>
              </a:ln>
              <a:solidFill>
                <a:srgbClr val="00B050"/>
              </a:solidFill>
              <a:effectLst/>
              <a:uLnTx/>
              <a:uFillTx/>
              <a:latin typeface="+mn-lt"/>
              <a:ea typeface="+mj-ea"/>
              <a:cs typeface="+mj-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30674-2A96-53A3-3BF1-0C36263A5A33}"/>
              </a:ext>
            </a:extLst>
          </p:cNvPr>
          <p:cNvSpPr>
            <a:spLocks noGrp="1"/>
          </p:cNvSpPr>
          <p:nvPr>
            <p:ph type="title"/>
          </p:nvPr>
        </p:nvSpPr>
        <p:spPr/>
        <p:txBody>
          <a:bodyPr/>
          <a:lstStyle/>
          <a:p>
            <a:pPr algn="ctr"/>
            <a:r>
              <a:rPr lang="en-GB" dirty="0"/>
              <a:t>1.</a:t>
            </a:r>
          </a:p>
        </p:txBody>
      </p:sp>
      <p:sp>
        <p:nvSpPr>
          <p:cNvPr id="3" name="Content Placeholder 2">
            <a:extLst>
              <a:ext uri="{FF2B5EF4-FFF2-40B4-BE49-F238E27FC236}">
                <a16:creationId xmlns:a16="http://schemas.microsoft.com/office/drawing/2014/main" id="{1EF25811-64AA-2283-8172-6B562E82A170}"/>
              </a:ext>
            </a:extLst>
          </p:cNvPr>
          <p:cNvSpPr>
            <a:spLocks noGrp="1"/>
          </p:cNvSpPr>
          <p:nvPr>
            <p:ph idx="1"/>
          </p:nvPr>
        </p:nvSpPr>
        <p:spPr/>
        <p:txBody>
          <a:bodyPr/>
          <a:lstStyle/>
          <a:p>
            <a:endParaRPr lang="en-GB" dirty="0"/>
          </a:p>
        </p:txBody>
      </p:sp>
      <p:pic>
        <p:nvPicPr>
          <p:cNvPr id="1026" name="Picture 2" descr="Dylan Thomas Boathouse | VisitWales">
            <a:extLst>
              <a:ext uri="{FF2B5EF4-FFF2-40B4-BE49-F238E27FC236}">
                <a16:creationId xmlns:a16="http://schemas.microsoft.com/office/drawing/2014/main" id="{EF05CBF5-2253-A04E-4A4C-4920D8B7198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22968" y="0"/>
            <a:ext cx="4577889" cy="342899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Dylan Thomas Birthplace | Home of Welsh writer Dylan Thomas">
            <a:extLst>
              <a:ext uri="{FF2B5EF4-FFF2-40B4-BE49-F238E27FC236}">
                <a16:creationId xmlns:a16="http://schemas.microsoft.com/office/drawing/2014/main" id="{3B004A96-BB33-B8B8-E754-2204C221FB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
            <a:ext cx="4571998" cy="342899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ylan Thomas | British Literature Wiki">
            <a:extLst>
              <a:ext uri="{FF2B5EF4-FFF2-40B4-BE49-F238E27FC236}">
                <a16:creationId xmlns:a16="http://schemas.microsoft.com/office/drawing/2014/main" id="{729FE848-4FAD-6135-602E-8ED05E8ABC4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70246" y="3428998"/>
            <a:ext cx="5490108" cy="3294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88212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725DF-8556-313E-3A67-C5318498C1BD}"/>
              </a:ext>
            </a:extLst>
          </p:cNvPr>
          <p:cNvSpPr>
            <a:spLocks noGrp="1"/>
          </p:cNvSpPr>
          <p:nvPr>
            <p:ph type="title"/>
          </p:nvPr>
        </p:nvSpPr>
        <p:spPr/>
        <p:txBody>
          <a:bodyPr/>
          <a:lstStyle/>
          <a:p>
            <a:pPr algn="ctr"/>
            <a:r>
              <a:rPr lang="en-GB" dirty="0"/>
              <a:t>2.</a:t>
            </a:r>
          </a:p>
        </p:txBody>
      </p:sp>
      <p:sp>
        <p:nvSpPr>
          <p:cNvPr id="3" name="Content Placeholder 2">
            <a:extLst>
              <a:ext uri="{FF2B5EF4-FFF2-40B4-BE49-F238E27FC236}">
                <a16:creationId xmlns:a16="http://schemas.microsoft.com/office/drawing/2014/main" id="{AFF784D0-3252-A237-0F1D-10D3B0F809D7}"/>
              </a:ext>
            </a:extLst>
          </p:cNvPr>
          <p:cNvSpPr>
            <a:spLocks noGrp="1"/>
          </p:cNvSpPr>
          <p:nvPr>
            <p:ph idx="1"/>
          </p:nvPr>
        </p:nvSpPr>
        <p:spPr/>
        <p:txBody>
          <a:bodyPr/>
          <a:lstStyle/>
          <a:p>
            <a:endParaRPr lang="en-GB"/>
          </a:p>
        </p:txBody>
      </p:sp>
      <p:pic>
        <p:nvPicPr>
          <p:cNvPr id="3074" name="Picture 2" descr="Gavin and Stacey Tour [OFFICIAL TOUR ...">
            <a:extLst>
              <a:ext uri="{FF2B5EF4-FFF2-40B4-BE49-F238E27FC236}">
                <a16:creationId xmlns:a16="http://schemas.microsoft.com/office/drawing/2014/main" id="{C6C0B3E4-028C-B537-E36C-B86776526F9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5057481" cy="378822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Gavin &amp; Stacey Tour Barry Island">
            <a:extLst>
              <a:ext uri="{FF2B5EF4-FFF2-40B4-BE49-F238E27FC236}">
                <a16:creationId xmlns:a16="http://schemas.microsoft.com/office/drawing/2014/main" id="{9D44C18C-28C5-312E-A014-354CB386B2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0757" y="0"/>
            <a:ext cx="4501243" cy="4210214"/>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Hotels in Barry Island | Premier Inn">
            <a:extLst>
              <a:ext uri="{FF2B5EF4-FFF2-40B4-BE49-F238E27FC236}">
                <a16:creationId xmlns:a16="http://schemas.microsoft.com/office/drawing/2014/main" id="{55766662-7FDB-F9B0-D08E-6A848B8D1A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28740" y="3496778"/>
            <a:ext cx="5297819" cy="3393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89726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5EA9D-BE41-EB42-C2AD-F941DF9D169B}"/>
              </a:ext>
            </a:extLst>
          </p:cNvPr>
          <p:cNvSpPr>
            <a:spLocks noGrp="1"/>
          </p:cNvSpPr>
          <p:nvPr>
            <p:ph type="title"/>
          </p:nvPr>
        </p:nvSpPr>
        <p:spPr/>
        <p:txBody>
          <a:bodyPr/>
          <a:lstStyle/>
          <a:p>
            <a:r>
              <a:rPr lang="en-GB" dirty="0"/>
              <a:t>			3.</a:t>
            </a:r>
          </a:p>
        </p:txBody>
      </p:sp>
      <p:sp>
        <p:nvSpPr>
          <p:cNvPr id="3" name="Content Placeholder 2">
            <a:extLst>
              <a:ext uri="{FF2B5EF4-FFF2-40B4-BE49-F238E27FC236}">
                <a16:creationId xmlns:a16="http://schemas.microsoft.com/office/drawing/2014/main" id="{B97505DA-5E07-6685-75B9-D17D78A64423}"/>
              </a:ext>
            </a:extLst>
          </p:cNvPr>
          <p:cNvSpPr>
            <a:spLocks noGrp="1"/>
          </p:cNvSpPr>
          <p:nvPr>
            <p:ph idx="1"/>
          </p:nvPr>
        </p:nvSpPr>
        <p:spPr/>
        <p:txBody>
          <a:bodyPr/>
          <a:lstStyle/>
          <a:p>
            <a:endParaRPr lang="en-GB" dirty="0"/>
          </a:p>
        </p:txBody>
      </p:sp>
      <p:pic>
        <p:nvPicPr>
          <p:cNvPr id="4100" name="Picture 4" descr="Buy FlagWales Golf Madrid- Flagsok.com">
            <a:extLst>
              <a:ext uri="{FF2B5EF4-FFF2-40B4-BE49-F238E27FC236}">
                <a16:creationId xmlns:a16="http://schemas.microsoft.com/office/drawing/2014/main" id="{F38E8581-67DD-2328-6A40-1166A2D41EC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62582" y="218850"/>
            <a:ext cx="6429418" cy="437449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Spurs Crest Poster">
            <a:extLst>
              <a:ext uri="{FF2B5EF4-FFF2-40B4-BE49-F238E27FC236}">
                <a16:creationId xmlns:a16="http://schemas.microsoft.com/office/drawing/2014/main" id="{D2EC1967-2A1C-2970-A95E-7022859554A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1763" y="3882840"/>
            <a:ext cx="2405909" cy="300738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hitchurch High School">
            <a:extLst>
              <a:ext uri="{FF2B5EF4-FFF2-40B4-BE49-F238E27FC236}">
                <a16:creationId xmlns:a16="http://schemas.microsoft.com/office/drawing/2014/main" id="{53A43699-0301-E796-26BD-7F5371AA16A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29291" y="4700733"/>
            <a:ext cx="60960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o Champions League winners get to keep the original trophy? In what  situation? - AS USA">
            <a:extLst>
              <a:ext uri="{FF2B5EF4-FFF2-40B4-BE49-F238E27FC236}">
                <a16:creationId xmlns:a16="http://schemas.microsoft.com/office/drawing/2014/main" id="{6A78F810-B166-2793-E085-6072EB5CBB6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3624943" cy="362494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outhampton F.C. - Wikipedia">
            <a:extLst>
              <a:ext uri="{FF2B5EF4-FFF2-40B4-BE49-F238E27FC236}">
                <a16:creationId xmlns:a16="http://schemas.microsoft.com/office/drawing/2014/main" id="{39C159EB-7B89-B5AE-7E38-DD4D42D02A1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38935" y="4419599"/>
            <a:ext cx="200025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33497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A3D73-286A-707B-C0DB-1B3AD344E53B}"/>
              </a:ext>
            </a:extLst>
          </p:cNvPr>
          <p:cNvSpPr>
            <a:spLocks noGrp="1"/>
          </p:cNvSpPr>
          <p:nvPr>
            <p:ph type="title"/>
          </p:nvPr>
        </p:nvSpPr>
        <p:spPr/>
        <p:txBody>
          <a:bodyPr/>
          <a:lstStyle/>
          <a:p>
            <a:pPr algn="ctr"/>
            <a:r>
              <a:rPr lang="en-GB" dirty="0"/>
              <a:t>4.</a:t>
            </a:r>
          </a:p>
        </p:txBody>
      </p:sp>
      <p:sp>
        <p:nvSpPr>
          <p:cNvPr id="3" name="Content Placeholder 2">
            <a:extLst>
              <a:ext uri="{FF2B5EF4-FFF2-40B4-BE49-F238E27FC236}">
                <a16:creationId xmlns:a16="http://schemas.microsoft.com/office/drawing/2014/main" id="{9D073934-0CAB-37F8-E568-8583C03C3C8E}"/>
              </a:ext>
            </a:extLst>
          </p:cNvPr>
          <p:cNvSpPr>
            <a:spLocks noGrp="1"/>
          </p:cNvSpPr>
          <p:nvPr>
            <p:ph idx="1"/>
          </p:nvPr>
        </p:nvSpPr>
        <p:spPr/>
        <p:txBody>
          <a:bodyPr/>
          <a:lstStyle/>
          <a:p>
            <a:endParaRPr lang="en-GB" dirty="0"/>
          </a:p>
        </p:txBody>
      </p:sp>
      <p:pic>
        <p:nvPicPr>
          <p:cNvPr id="2052" name="Picture 4">
            <a:extLst>
              <a:ext uri="{FF2B5EF4-FFF2-40B4-BE49-F238E27FC236}">
                <a16:creationId xmlns:a16="http://schemas.microsoft.com/office/drawing/2014/main" id="{A697BA8B-F56C-2A3C-26BC-B5EB9D4BAB8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3701785" cy="277585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oald Dahl Llandaff birthplace for sale ...">
            <a:extLst>
              <a:ext uri="{FF2B5EF4-FFF2-40B4-BE49-F238E27FC236}">
                <a16:creationId xmlns:a16="http://schemas.microsoft.com/office/drawing/2014/main" id="{924B5925-9064-88B1-39B8-8D47C909E3D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3528" y="0"/>
            <a:ext cx="5248472" cy="293914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Roald Dahl - Wikipedia">
            <a:extLst>
              <a:ext uri="{FF2B5EF4-FFF2-40B4-BE49-F238E27FC236}">
                <a16:creationId xmlns:a16="http://schemas.microsoft.com/office/drawing/2014/main" id="{0FABB1FC-CF86-F1C1-10F1-04FEAE2A1B4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11567" y="2430461"/>
            <a:ext cx="3257461" cy="4351339"/>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A sculpture of a Roald Dahl book, set ...">
            <a:extLst>
              <a:ext uri="{FF2B5EF4-FFF2-40B4-BE49-F238E27FC236}">
                <a16:creationId xmlns:a16="http://schemas.microsoft.com/office/drawing/2014/main" id="{853143B5-2FFC-A855-FAB3-46E0377879E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4180114"/>
            <a:ext cx="3654199" cy="2677886"/>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Roald Dahl Plass next to the Wales Millennium Centre">
            <a:extLst>
              <a:ext uri="{FF2B5EF4-FFF2-40B4-BE49-F238E27FC236}">
                <a16:creationId xmlns:a16="http://schemas.microsoft.com/office/drawing/2014/main" id="{060F7F19-0812-D376-F200-04CFE5DED61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96886" y="3918856"/>
            <a:ext cx="5195114" cy="2824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99907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FDF14-DAE3-87C6-9A01-6F38DF4A05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3EF2AB-6F50-9379-6CE8-DF9C37CBEE67}"/>
              </a:ext>
            </a:extLst>
          </p:cNvPr>
          <p:cNvSpPr>
            <a:spLocks noGrp="1"/>
          </p:cNvSpPr>
          <p:nvPr>
            <p:ph type="title"/>
          </p:nvPr>
        </p:nvSpPr>
        <p:spPr/>
        <p:txBody>
          <a:bodyPr/>
          <a:lstStyle/>
          <a:p>
            <a:pPr algn="ctr"/>
            <a:r>
              <a:rPr lang="en-GB" dirty="0"/>
              <a:t>5.</a:t>
            </a:r>
          </a:p>
        </p:txBody>
      </p:sp>
      <p:sp>
        <p:nvSpPr>
          <p:cNvPr id="3" name="Content Placeholder 2">
            <a:extLst>
              <a:ext uri="{FF2B5EF4-FFF2-40B4-BE49-F238E27FC236}">
                <a16:creationId xmlns:a16="http://schemas.microsoft.com/office/drawing/2014/main" id="{0824139C-C41B-895C-B301-806F02792F00}"/>
              </a:ext>
            </a:extLst>
          </p:cNvPr>
          <p:cNvSpPr>
            <a:spLocks noGrp="1"/>
          </p:cNvSpPr>
          <p:nvPr>
            <p:ph idx="1"/>
          </p:nvPr>
        </p:nvSpPr>
        <p:spPr/>
        <p:txBody>
          <a:bodyPr/>
          <a:lstStyle/>
          <a:p>
            <a:endParaRPr lang="en-GB" dirty="0"/>
          </a:p>
        </p:txBody>
      </p:sp>
      <p:pic>
        <p:nvPicPr>
          <p:cNvPr id="4" name="Picture 2" descr="How Taron Egerton Got Cast as Elton John in 'Rocketman'">
            <a:extLst>
              <a:ext uri="{FF2B5EF4-FFF2-40B4-BE49-F238E27FC236}">
                <a16:creationId xmlns:a16="http://schemas.microsoft.com/office/drawing/2014/main" id="{4E3F9EEF-78A8-DD3F-5140-7DB03175B63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7521" y="405352"/>
            <a:ext cx="4831142" cy="27519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Sundance Review: 'Eddie The Eagle' Starring Taron Egerton And Hugh Jackman">
            <a:extLst>
              <a:ext uri="{FF2B5EF4-FFF2-40B4-BE49-F238E27FC236}">
                <a16:creationId xmlns:a16="http://schemas.microsoft.com/office/drawing/2014/main" id="{CA58F832-DA47-767F-36E6-3E3E439FCBF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71523" y="365125"/>
            <a:ext cx="4379247" cy="30783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Taron Egerton Interview: Talks Colin Firth, Kingsman: The Golden Circle &amp;  Robin Hood | Glamour UK">
            <a:extLst>
              <a:ext uri="{FF2B5EF4-FFF2-40B4-BE49-F238E27FC236}">
                <a16:creationId xmlns:a16="http://schemas.microsoft.com/office/drawing/2014/main" id="{31B7FCC8-9DB7-C732-FF87-489F8B6E467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96287" y="1788389"/>
            <a:ext cx="3255034" cy="488255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6 Reasons You Should Visit Aberystwyth">
            <a:extLst>
              <a:ext uri="{FF2B5EF4-FFF2-40B4-BE49-F238E27FC236}">
                <a16:creationId xmlns:a16="http://schemas.microsoft.com/office/drawing/2014/main" id="{998FAE97-997F-4799-29DC-777B1A1A8D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6572" y="3510951"/>
            <a:ext cx="4952282" cy="297137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ome | Ysgol Penglais School">
            <a:extLst>
              <a:ext uri="{FF2B5EF4-FFF2-40B4-BE49-F238E27FC236}">
                <a16:creationId xmlns:a16="http://schemas.microsoft.com/office/drawing/2014/main" id="{97D3EBEB-5E40-1709-758E-795F7BCB6FB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12834" y="3578415"/>
            <a:ext cx="3217928" cy="31572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6499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10A21-0E8C-5517-D9B4-FD63AB4CB524}"/>
              </a:ext>
            </a:extLst>
          </p:cNvPr>
          <p:cNvSpPr>
            <a:spLocks noGrp="1"/>
          </p:cNvSpPr>
          <p:nvPr>
            <p:ph type="title"/>
          </p:nvPr>
        </p:nvSpPr>
        <p:spPr/>
        <p:txBody>
          <a:bodyPr/>
          <a:lstStyle/>
          <a:p>
            <a:pPr algn="ctr"/>
            <a:r>
              <a:rPr lang="en-GB" dirty="0"/>
              <a:t>6.</a:t>
            </a:r>
          </a:p>
        </p:txBody>
      </p:sp>
      <p:sp>
        <p:nvSpPr>
          <p:cNvPr id="3" name="Content Placeholder 2">
            <a:extLst>
              <a:ext uri="{FF2B5EF4-FFF2-40B4-BE49-F238E27FC236}">
                <a16:creationId xmlns:a16="http://schemas.microsoft.com/office/drawing/2014/main" id="{07B9BE80-3E9C-861A-2FA2-630B88442AE1}"/>
              </a:ext>
            </a:extLst>
          </p:cNvPr>
          <p:cNvSpPr>
            <a:spLocks noGrp="1"/>
          </p:cNvSpPr>
          <p:nvPr>
            <p:ph idx="1"/>
          </p:nvPr>
        </p:nvSpPr>
        <p:spPr/>
        <p:txBody>
          <a:bodyPr/>
          <a:lstStyle/>
          <a:p>
            <a:endParaRPr lang="en-GB" dirty="0"/>
          </a:p>
        </p:txBody>
      </p:sp>
      <p:pic>
        <p:nvPicPr>
          <p:cNvPr id="4098" name="Picture 2" descr="Mumbles: Weekend getaway guide ...">
            <a:extLst>
              <a:ext uri="{FF2B5EF4-FFF2-40B4-BE49-F238E27FC236}">
                <a16:creationId xmlns:a16="http://schemas.microsoft.com/office/drawing/2014/main" id="{4379DD9B-4FAB-3198-88F2-4AA6958B665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058815"/>
            <a:ext cx="4800600" cy="380999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Michael Douglas - Wikipedia">
            <a:extLst>
              <a:ext uri="{FF2B5EF4-FFF2-40B4-BE49-F238E27FC236}">
                <a16:creationId xmlns:a16="http://schemas.microsoft.com/office/drawing/2014/main" id="{92CE1106-6401-E68D-625A-3E5FF69D92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84228" y="-23132"/>
            <a:ext cx="2307771" cy="328980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9 Reasons to Get Married - Focus on the ...">
            <a:extLst>
              <a:ext uri="{FF2B5EF4-FFF2-40B4-BE49-F238E27FC236}">
                <a16:creationId xmlns:a16="http://schemas.microsoft.com/office/drawing/2014/main" id="{9DEBCBC0-C096-AFE9-B87B-A46D9FF84FA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86623" y="466725"/>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ollywood Sign - Wikipedia">
            <a:extLst>
              <a:ext uri="{FF2B5EF4-FFF2-40B4-BE49-F238E27FC236}">
                <a16:creationId xmlns:a16="http://schemas.microsoft.com/office/drawing/2014/main" id="{AB0A06A1-88B0-C62F-2985-1321338E008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55228" y="3272518"/>
            <a:ext cx="5736771" cy="3585482"/>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Wednesday season 2 first look teases ...">
            <a:extLst>
              <a:ext uri="{FF2B5EF4-FFF2-40B4-BE49-F238E27FC236}">
                <a16:creationId xmlns:a16="http://schemas.microsoft.com/office/drawing/2014/main" id="{07EA6214-D244-2A56-C637-C1C1B05AD9E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15081"/>
            <a:ext cx="4328649" cy="2880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80356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1DF9-D71E-DE67-7330-30C76FABD665}"/>
              </a:ext>
            </a:extLst>
          </p:cNvPr>
          <p:cNvSpPr>
            <a:spLocks noGrp="1"/>
          </p:cNvSpPr>
          <p:nvPr>
            <p:ph type="title"/>
          </p:nvPr>
        </p:nvSpPr>
        <p:spPr/>
        <p:txBody>
          <a:bodyPr/>
          <a:lstStyle/>
          <a:p>
            <a:pPr algn="ctr"/>
            <a:r>
              <a:rPr lang="en-GB" dirty="0"/>
              <a:t>7.</a:t>
            </a:r>
          </a:p>
        </p:txBody>
      </p:sp>
      <p:sp>
        <p:nvSpPr>
          <p:cNvPr id="3" name="Content Placeholder 2">
            <a:extLst>
              <a:ext uri="{FF2B5EF4-FFF2-40B4-BE49-F238E27FC236}">
                <a16:creationId xmlns:a16="http://schemas.microsoft.com/office/drawing/2014/main" id="{7434DE91-7345-9920-3219-7BC10CD809F3}"/>
              </a:ext>
            </a:extLst>
          </p:cNvPr>
          <p:cNvSpPr>
            <a:spLocks noGrp="1"/>
          </p:cNvSpPr>
          <p:nvPr>
            <p:ph idx="1"/>
          </p:nvPr>
        </p:nvSpPr>
        <p:spPr/>
        <p:txBody>
          <a:bodyPr/>
          <a:lstStyle/>
          <a:p>
            <a:endParaRPr lang="en-GB"/>
          </a:p>
        </p:txBody>
      </p:sp>
      <p:pic>
        <p:nvPicPr>
          <p:cNvPr id="3078" name="Picture 6" descr="Tom Jones visiting Pontypridd, South ...">
            <a:extLst>
              <a:ext uri="{FF2B5EF4-FFF2-40B4-BE49-F238E27FC236}">
                <a16:creationId xmlns:a16="http://schemas.microsoft.com/office/drawing/2014/main" id="{6217193D-BE45-3B2B-FD28-E5391ADF334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429000"/>
            <a:ext cx="3433763" cy="343376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he Voice (American TV series) - Wikipedia">
            <a:extLst>
              <a:ext uri="{FF2B5EF4-FFF2-40B4-BE49-F238E27FC236}">
                <a16:creationId xmlns:a16="http://schemas.microsoft.com/office/drawing/2014/main" id="{29ED85C0-6C4B-DC49-68FC-DC92C16246D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9718" y="-48507"/>
            <a:ext cx="5782282" cy="324890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Tom Jones questions Delilah rugby choir ban during Cardiff concert - BBC  News">
            <a:extLst>
              <a:ext uri="{FF2B5EF4-FFF2-40B4-BE49-F238E27FC236}">
                <a16:creationId xmlns:a16="http://schemas.microsoft.com/office/drawing/2014/main" id="{584F0EB2-44A0-B528-C76A-83AB0366117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9717" y="3429000"/>
            <a:ext cx="5842153" cy="3286211"/>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Old Bridge Pontypridd Photos, Images &amp; Pictures | Shutterstock">
            <a:extLst>
              <a:ext uri="{FF2B5EF4-FFF2-40B4-BE49-F238E27FC236}">
                <a16:creationId xmlns:a16="http://schemas.microsoft.com/office/drawing/2014/main" id="{C238774E-DD61-995C-4757-6A9A9BD090F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66" y="-70643"/>
            <a:ext cx="4313630" cy="3522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60888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D30B1-7ADA-A2C9-A027-B70E50C541B5}"/>
              </a:ext>
            </a:extLst>
          </p:cNvPr>
          <p:cNvSpPr>
            <a:spLocks noGrp="1"/>
          </p:cNvSpPr>
          <p:nvPr>
            <p:ph type="title"/>
          </p:nvPr>
        </p:nvSpPr>
        <p:spPr/>
        <p:txBody>
          <a:bodyPr/>
          <a:lstStyle/>
          <a:p>
            <a:r>
              <a:rPr lang="en-GB" dirty="0"/>
              <a:t>8.  Where?</a:t>
            </a:r>
          </a:p>
        </p:txBody>
      </p:sp>
      <p:pic>
        <p:nvPicPr>
          <p:cNvPr id="2052" name="Picture 4" descr="Wrexham fans reminded that STok Cae Ras now 'cashless venue' | The Leader">
            <a:extLst>
              <a:ext uri="{FF2B5EF4-FFF2-40B4-BE49-F238E27FC236}">
                <a16:creationId xmlns:a16="http://schemas.microsoft.com/office/drawing/2014/main" id="{CC202466-7499-F47C-5851-73FC8B4C8559}"/>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385126" y="231220"/>
            <a:ext cx="4917307" cy="324583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10 TOP Things to Do in Wrexham February ...">
            <a:extLst>
              <a:ext uri="{FF2B5EF4-FFF2-40B4-BE49-F238E27FC236}">
                <a16:creationId xmlns:a16="http://schemas.microsoft.com/office/drawing/2014/main" id="{6928E84A-5F78-15D7-C934-41A50D37FCC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3526971"/>
            <a:ext cx="5948267" cy="333102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yan Reynolds and Rob McElhenney go to first Wrexham game since becoming  club's co-owners | Ents &amp; Arts News | Sky News">
            <a:extLst>
              <a:ext uri="{FF2B5EF4-FFF2-40B4-BE49-F238E27FC236}">
                <a16:creationId xmlns:a16="http://schemas.microsoft.com/office/drawing/2014/main" id="{00855B15-9A67-85B2-0098-DE056B27A62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43733" y="3512100"/>
            <a:ext cx="5948267" cy="3345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70677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5413" y="1700808"/>
            <a:ext cx="10972800" cy="1143000"/>
          </a:xfrm>
        </p:spPr>
        <p:txBody>
          <a:bodyPr>
            <a:normAutofit fontScale="90000"/>
          </a:bodyPr>
          <a:lstStyle/>
          <a:p>
            <a:r>
              <a:rPr lang="en-GB" b="1" dirty="0">
                <a:latin typeface="+mn-lt"/>
              </a:rPr>
              <a:t>Break</a:t>
            </a:r>
            <a:br>
              <a:rPr lang="en-GB" dirty="0"/>
            </a:br>
            <a:br>
              <a:rPr lang="en-GB" dirty="0"/>
            </a:br>
            <a:endParaRPr lang="en-GB" dirty="0"/>
          </a:p>
        </p:txBody>
      </p:sp>
      <p:sp>
        <p:nvSpPr>
          <p:cNvPr id="6" name="Title 1"/>
          <p:cNvSpPr txBox="1">
            <a:spLocks/>
          </p:cNvSpPr>
          <p:nvPr/>
        </p:nvSpPr>
        <p:spPr>
          <a:xfrm>
            <a:off x="622300" y="4191000"/>
            <a:ext cx="109728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b="1" dirty="0" err="1">
                <a:latin typeface="+mn-lt"/>
              </a:rPr>
              <a:t>Egwyl</a:t>
            </a:r>
            <a:br>
              <a:rPr lang="en-GB" sz="4000" i="1" dirty="0"/>
            </a:br>
            <a:br>
              <a:rPr lang="en-GB" sz="4000" i="1" dirty="0"/>
            </a:br>
            <a:endParaRPr lang="en-GB" sz="4000" i="1" dirty="0"/>
          </a:p>
        </p:txBody>
      </p:sp>
      <p:pic>
        <p:nvPicPr>
          <p:cNvPr id="8" name="Google Shape;363;p40" descr="Free juice drink glass vector"/>
          <p:cNvPicPr preferRelativeResize="0"/>
          <p:nvPr/>
        </p:nvPicPr>
        <p:blipFill rotWithShape="1">
          <a:blip r:embed="rId2" cstate="print">
            <a:alphaModFix/>
          </a:blip>
          <a:srcRect/>
          <a:stretch/>
        </p:blipFill>
        <p:spPr>
          <a:xfrm>
            <a:off x="335361" y="3212976"/>
            <a:ext cx="4032448" cy="3086960"/>
          </a:xfrm>
          <a:prstGeom prst="rect">
            <a:avLst/>
          </a:prstGeom>
          <a:noFill/>
          <a:ln>
            <a:noFill/>
          </a:ln>
        </p:spPr>
      </p:pic>
      <p:pic>
        <p:nvPicPr>
          <p:cNvPr id="9" name="Google Shape;364;p40" descr="Free cookie dessert snack vector"/>
          <p:cNvPicPr preferRelativeResize="0"/>
          <p:nvPr/>
        </p:nvPicPr>
        <p:blipFill rotWithShape="1">
          <a:blip r:embed="rId3" cstate="print">
            <a:alphaModFix/>
          </a:blip>
          <a:srcRect/>
          <a:stretch/>
        </p:blipFill>
        <p:spPr>
          <a:xfrm>
            <a:off x="7152118" y="1196752"/>
            <a:ext cx="4745237" cy="2708122"/>
          </a:xfrm>
          <a:prstGeom prst="rect">
            <a:avLst/>
          </a:prstGeom>
          <a:noFill/>
          <a:ln>
            <a:noFill/>
          </a:ln>
        </p:spPr>
      </p:pic>
    </p:spTree>
    <p:extLst>
      <p:ext uri="{BB962C8B-B14F-4D97-AF65-F5344CB8AC3E}">
        <p14:creationId xmlns:p14="http://schemas.microsoft.com/office/powerpoint/2010/main" val="434934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9014" y="380891"/>
            <a:ext cx="10515600" cy="974944"/>
          </a:xfrm>
        </p:spPr>
        <p:txBody>
          <a:bodyPr>
            <a:normAutofit/>
          </a:bodyPr>
          <a:lstStyle/>
          <a:p>
            <a:r>
              <a:rPr lang="en-US" sz="3600" b="1" dirty="0">
                <a:latin typeface="Calibri" pitchFamily="34" charset="0"/>
                <a:ea typeface="Calibri" pitchFamily="34" charset="0"/>
                <a:cs typeface="Calibri" pitchFamily="34" charset="0"/>
              </a:rPr>
              <a:t>1. How high (to within 100m) is Yr </a:t>
            </a:r>
            <a:r>
              <a:rPr lang="en-US" sz="3600" b="1" dirty="0" err="1">
                <a:latin typeface="Calibri" pitchFamily="34" charset="0"/>
                <a:ea typeface="Calibri" pitchFamily="34" charset="0"/>
                <a:cs typeface="Calibri" pitchFamily="34" charset="0"/>
              </a:rPr>
              <a:t>Wyddfa</a:t>
            </a:r>
            <a:r>
              <a:rPr lang="en-US" sz="3600" b="1" dirty="0">
                <a:latin typeface="Calibri" pitchFamily="34" charset="0"/>
                <a:ea typeface="Calibri" pitchFamily="34" charset="0"/>
                <a:cs typeface="Calibri" pitchFamily="34" charset="0"/>
              </a:rPr>
              <a:t>?</a:t>
            </a:r>
          </a:p>
        </p:txBody>
      </p:sp>
      <p:pic>
        <p:nvPicPr>
          <p:cNvPr id="3" name="Picture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31477" y="1670652"/>
            <a:ext cx="4556890" cy="3263955"/>
          </a:xfrm>
          <a:prstGeom prst="rect">
            <a:avLst/>
          </a:prstGeom>
          <a:noFill/>
        </p:spPr>
      </p:pic>
      <p:sp>
        <p:nvSpPr>
          <p:cNvPr id="4" name="Title 1"/>
          <p:cNvSpPr txBox="1">
            <a:spLocks/>
          </p:cNvSpPr>
          <p:nvPr/>
        </p:nvSpPr>
        <p:spPr>
          <a:xfrm>
            <a:off x="738352" y="5341774"/>
            <a:ext cx="10515600" cy="974944"/>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chemeClr val="tx1"/>
                </a:solidFill>
                <a:effectLst/>
                <a:uLnTx/>
                <a:uFillTx/>
                <a:latin typeface="Calibri" pitchFamily="34" charset="0"/>
                <a:ea typeface="Calibri" pitchFamily="34" charset="0"/>
                <a:cs typeface="Calibri" pitchFamily="34" charset="0"/>
              </a:rPr>
              <a:t>1. Pa mor uchel (i’r 100m agosaf) yw’r Wyddfa? </a:t>
            </a:r>
            <a:endPar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41" name="Google Shape;241;p22" descr="Free nature scene mountain vecto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22708" y="1894664"/>
            <a:ext cx="4546584" cy="2280396"/>
          </a:xfrm>
          <a:prstGeom prst="rect">
            <a:avLst/>
          </a:prstGeom>
          <a:noFill/>
          <a:ln>
            <a:noFill/>
          </a:ln>
        </p:spPr>
      </p:pic>
      <p:sp>
        <p:nvSpPr>
          <p:cNvPr id="2" name="Google Shape;169;p12">
            <a:extLst>
              <a:ext uri="{FF2B5EF4-FFF2-40B4-BE49-F238E27FC236}">
                <a16:creationId xmlns:a16="http://schemas.microsoft.com/office/drawing/2014/main" id="{15E6B843-5F0B-84AD-4047-CB8A14B4BF90}"/>
              </a:ext>
            </a:extLst>
          </p:cNvPr>
          <p:cNvSpPr txBox="1">
            <a:spLocks/>
          </p:cNvSpPr>
          <p:nvPr/>
        </p:nvSpPr>
        <p:spPr>
          <a:xfrm>
            <a:off x="937634" y="404400"/>
            <a:ext cx="2972215" cy="1416767"/>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100000"/>
            </a:pPr>
            <a:r>
              <a:rPr lang="en-GB" sz="4800" b="1" dirty="0">
                <a:latin typeface="Calibri"/>
                <a:ea typeface="Calibri"/>
                <a:cs typeface="Calibri"/>
                <a:sym typeface="Calibri"/>
              </a:rPr>
              <a:t>Round </a:t>
            </a:r>
            <a:r>
              <a:rPr lang="en-GB" sz="4800" b="1" dirty="0"/>
              <a:t>5</a:t>
            </a:r>
            <a:br>
              <a:rPr lang="en-GB" sz="4800" b="1" dirty="0">
                <a:latin typeface="Calibri"/>
                <a:ea typeface="Calibri"/>
                <a:cs typeface="Calibri"/>
                <a:sym typeface="Calibri"/>
              </a:rPr>
            </a:br>
            <a:r>
              <a:rPr lang="en-GB" sz="4800" b="1" dirty="0">
                <a:latin typeface="Calibri"/>
                <a:ea typeface="Calibri"/>
                <a:cs typeface="Calibri"/>
                <a:sym typeface="Calibri"/>
              </a:rPr>
              <a:t>Fieldwork</a:t>
            </a:r>
            <a:endParaRPr lang="en-GB" sz="4800" b="1" dirty="0"/>
          </a:p>
        </p:txBody>
      </p:sp>
      <p:sp>
        <p:nvSpPr>
          <p:cNvPr id="5" name="Google Shape;103;p3">
            <a:extLst>
              <a:ext uri="{FF2B5EF4-FFF2-40B4-BE49-F238E27FC236}">
                <a16:creationId xmlns:a16="http://schemas.microsoft.com/office/drawing/2014/main" id="{34AAE320-5AFF-C221-8CA2-7A3217CA2438}"/>
              </a:ext>
            </a:extLst>
          </p:cNvPr>
          <p:cNvSpPr txBox="1"/>
          <p:nvPr/>
        </p:nvSpPr>
        <p:spPr>
          <a:xfrm>
            <a:off x="285370" y="4509363"/>
            <a:ext cx="519547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0" i="0" u="none" strike="noStrike" cap="none" dirty="0">
                <a:solidFill>
                  <a:schemeClr val="dk1"/>
                </a:solidFill>
                <a:latin typeface="Calibri"/>
                <a:ea typeface="Calibri"/>
                <a:cs typeface="Calibri"/>
                <a:sym typeface="Calibri"/>
              </a:rPr>
              <a:t>This can be a bonus round.</a:t>
            </a:r>
            <a:endParaRPr sz="1400" b="0" i="0" u="none" strike="noStrike" cap="none" dirty="0">
              <a:solidFill>
                <a:srgbClr val="000000"/>
              </a:solidFill>
              <a:latin typeface="Arial"/>
              <a:ea typeface="Arial"/>
              <a:cs typeface="Arial"/>
              <a:sym typeface="Arial"/>
            </a:endParaRPr>
          </a:p>
        </p:txBody>
      </p:sp>
      <p:sp>
        <p:nvSpPr>
          <p:cNvPr id="6" name="Google Shape;169;p12">
            <a:extLst>
              <a:ext uri="{FF2B5EF4-FFF2-40B4-BE49-F238E27FC236}">
                <a16:creationId xmlns:a16="http://schemas.microsoft.com/office/drawing/2014/main" id="{15E6B843-5F0B-84AD-4047-CB8A14B4BF90}"/>
              </a:ext>
            </a:extLst>
          </p:cNvPr>
          <p:cNvSpPr txBox="1">
            <a:spLocks/>
          </p:cNvSpPr>
          <p:nvPr/>
        </p:nvSpPr>
        <p:spPr>
          <a:xfrm>
            <a:off x="8369292" y="787850"/>
            <a:ext cx="3545456" cy="1545021"/>
          </a:xfrm>
          <a:prstGeom prst="rect">
            <a:avLst/>
          </a:prstGeom>
          <a:noFill/>
          <a:ln>
            <a:noFill/>
          </a:ln>
        </p:spPr>
        <p:txBody>
          <a:bodyPr spcFirstLastPara="1" wrap="square" lIns="91425" tIns="45700" rIns="91425" bIns="45700" anchor="b" anchorCtr="0">
            <a:normAutofit fontScale="85000" lnSpcReduction="1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100000"/>
            </a:pPr>
            <a:r>
              <a:rPr lang="en-GB" sz="5600" b="1" err="1">
                <a:latin typeface="Calibri"/>
                <a:ea typeface="Calibri"/>
                <a:cs typeface="Calibri"/>
                <a:sym typeface="Calibri"/>
              </a:rPr>
              <a:t>Rownd</a:t>
            </a:r>
            <a:r>
              <a:rPr lang="en-GB" sz="5600" b="1">
                <a:latin typeface="Calibri"/>
                <a:ea typeface="Calibri"/>
                <a:cs typeface="Calibri"/>
                <a:sym typeface="Calibri"/>
              </a:rPr>
              <a:t> </a:t>
            </a:r>
            <a:r>
              <a:rPr lang="en-GB" sz="5600" b="1"/>
              <a:t>5</a:t>
            </a:r>
          </a:p>
          <a:p>
            <a:pPr>
              <a:buSzPct val="100000"/>
            </a:pPr>
            <a:r>
              <a:rPr lang="en-GB" sz="5600" b="1"/>
              <a:t>Gwaith Maes</a:t>
            </a:r>
            <a:endParaRPr lang="en-GB" sz="5600" b="1" dirty="0"/>
          </a:p>
          <a:p>
            <a:pPr>
              <a:buSzPct val="100000"/>
            </a:pPr>
            <a:endParaRPr lang="en-GB" sz="4800" b="1" dirty="0"/>
          </a:p>
        </p:txBody>
      </p:sp>
      <p:sp>
        <p:nvSpPr>
          <p:cNvPr id="7" name="Google Shape;103;p3">
            <a:extLst>
              <a:ext uri="{FF2B5EF4-FFF2-40B4-BE49-F238E27FC236}">
                <a16:creationId xmlns:a16="http://schemas.microsoft.com/office/drawing/2014/main" id="{34AAE320-5AFF-C221-8CA2-7A3217CA2438}"/>
              </a:ext>
            </a:extLst>
          </p:cNvPr>
          <p:cNvSpPr txBox="1"/>
          <p:nvPr/>
        </p:nvSpPr>
        <p:spPr>
          <a:xfrm>
            <a:off x="6222026" y="4509363"/>
            <a:ext cx="5805374" cy="861734"/>
          </a:xfrm>
          <a:prstGeom prst="rect">
            <a:avLst/>
          </a:prstGeom>
          <a:noFill/>
          <a:ln>
            <a:noFill/>
          </a:ln>
        </p:spPr>
        <p:txBody>
          <a:bodyPr spcFirstLastPara="1" wrap="square" lIns="91425" tIns="45700" rIns="91425" bIns="45700" anchor="t" anchorCtr="0">
            <a:spAutoFit/>
          </a:bodyPr>
          <a:lstStyle/>
          <a:p>
            <a:pPr lvl="0">
              <a:buClr>
                <a:srgbClr val="000000"/>
              </a:buClr>
              <a:buSzPts val="3600"/>
            </a:pPr>
            <a:r>
              <a:rPr lang="cy-GB" sz="3600">
                <a:latin typeface="Calibri" pitchFamily="34" charset="0"/>
                <a:ea typeface="Calibri" pitchFamily="34" charset="0"/>
                <a:cs typeface="Calibri" pitchFamily="34" charset="0"/>
              </a:rPr>
              <a:t>Gall hon </a:t>
            </a:r>
            <a:r>
              <a:rPr lang="cy-GB" sz="3600" dirty="0">
                <a:latin typeface="Calibri" pitchFamily="34" charset="0"/>
                <a:ea typeface="Calibri" pitchFamily="34" charset="0"/>
                <a:cs typeface="Calibri" pitchFamily="34" charset="0"/>
              </a:rPr>
              <a:t>fod yn </a:t>
            </a:r>
            <a:r>
              <a:rPr lang="cy-GB" sz="3600">
                <a:latin typeface="Calibri" pitchFamily="34" charset="0"/>
                <a:ea typeface="Calibri" pitchFamily="34" charset="0"/>
                <a:cs typeface="Calibri" pitchFamily="34" charset="0"/>
              </a:rPr>
              <a:t>rownd bonws.</a:t>
            </a:r>
            <a:endParaRPr lang="cy-GB" sz="3600" dirty="0">
              <a:latin typeface="Calibri" pitchFamily="34" charset="0"/>
              <a:ea typeface="Calibri" pitchFamily="34" charset="0"/>
              <a:cs typeface="Calibri" pitchFamily="34" charset="0"/>
            </a:endParaRPr>
          </a:p>
          <a:p>
            <a:pPr lvl="0">
              <a:buClr>
                <a:srgbClr val="000000"/>
              </a:buClr>
              <a:buSzPts val="3600"/>
            </a:pPr>
            <a:endParaRPr sz="1400" b="0" i="0" u="none" strike="noStrike" cap="none" dirty="0">
              <a:solidFill>
                <a:srgbClr val="000000"/>
              </a:solidFill>
              <a:latin typeface="Calibri" pitchFamily="34" charset="0"/>
              <a:ea typeface="Calibri" pitchFamily="34" charset="0"/>
              <a:cs typeface="Calibri" pitchFamily="34" charset="0"/>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3"/>
          <p:cNvSpPr txBox="1">
            <a:spLocks noGrp="1"/>
          </p:cNvSpPr>
          <p:nvPr>
            <p:ph type="title"/>
          </p:nvPr>
        </p:nvSpPr>
        <p:spPr>
          <a:xfrm>
            <a:off x="333703" y="668388"/>
            <a:ext cx="5184227" cy="946298"/>
          </a:xfrm>
          <a:prstGeom prst="rect">
            <a:avLst/>
          </a:prstGeom>
          <a:noFill/>
          <a:ln>
            <a:noFill/>
          </a:ln>
        </p:spPr>
        <p:txBody>
          <a:bodyPr spcFirstLastPara="1" wrap="square" lIns="91425" tIns="45700" rIns="91425" bIns="45700" anchor="ctr" anchorCtr="0">
            <a:noAutofit/>
          </a:bodyPr>
          <a:lstStyle/>
          <a:p>
            <a:pPr lvl="0">
              <a:spcBef>
                <a:spcPts val="0"/>
              </a:spcBef>
              <a:buClr>
                <a:schemeClr val="dk1"/>
              </a:buClr>
              <a:buSzPts val="3600"/>
            </a:pPr>
            <a:r>
              <a:rPr lang="en-GB" sz="3600" b="1" dirty="0">
                <a:latin typeface="Calibri"/>
                <a:ea typeface="Calibri"/>
                <a:cs typeface="Calibri"/>
                <a:sym typeface="Calibri"/>
              </a:rPr>
              <a:t>1.  Why is it important to </a:t>
            </a:r>
            <a:br>
              <a:rPr lang="en-GB" sz="3600" b="1" dirty="0">
                <a:latin typeface="Calibri"/>
                <a:ea typeface="Calibri"/>
                <a:cs typeface="Calibri"/>
                <a:sym typeface="Calibri"/>
              </a:rPr>
            </a:br>
            <a:r>
              <a:rPr lang="en-GB" sz="3600" b="1" dirty="0">
                <a:latin typeface="Calibri"/>
                <a:ea typeface="Calibri"/>
                <a:cs typeface="Calibri"/>
                <a:sym typeface="Calibri"/>
              </a:rPr>
              <a:t>      choose the right     </a:t>
            </a:r>
            <a:br>
              <a:rPr lang="en-GB" sz="3600" b="1" dirty="0">
                <a:latin typeface="Calibri"/>
                <a:ea typeface="Calibri"/>
                <a:cs typeface="Calibri"/>
                <a:sym typeface="Calibri"/>
              </a:rPr>
            </a:br>
            <a:r>
              <a:rPr lang="en-GB" sz="3600" b="1" dirty="0">
                <a:latin typeface="Calibri"/>
                <a:ea typeface="Calibri"/>
                <a:cs typeface="Calibri"/>
                <a:sym typeface="Calibri"/>
              </a:rPr>
              <a:t>      location for fieldwork?</a:t>
            </a:r>
            <a:endParaRPr sz="3600" b="1" dirty="0">
              <a:latin typeface="Calibri"/>
              <a:ea typeface="Calibri"/>
              <a:cs typeface="Calibri"/>
              <a:sym typeface="Calibri"/>
            </a:endParaRPr>
          </a:p>
        </p:txBody>
      </p:sp>
      <p:sp>
        <p:nvSpPr>
          <p:cNvPr id="247" name="Google Shape;247;p23"/>
          <p:cNvSpPr txBox="1">
            <a:spLocks noGrp="1"/>
          </p:cNvSpPr>
          <p:nvPr>
            <p:ph idx="1"/>
          </p:nvPr>
        </p:nvSpPr>
        <p:spPr>
          <a:xfrm>
            <a:off x="463386" y="2090658"/>
            <a:ext cx="5243731" cy="4105189"/>
          </a:xfrm>
          <a:prstGeom prst="rect">
            <a:avLst/>
          </a:prstGeom>
          <a:noFill/>
          <a:ln>
            <a:noFill/>
          </a:ln>
        </p:spPr>
        <p:txBody>
          <a:bodyPr spcFirstLastPara="1" wrap="square" lIns="91425" tIns="45700" rIns="91425" bIns="45700" anchor="t" anchorCtr="0">
            <a:noAutofit/>
          </a:bodyPr>
          <a:lstStyle/>
          <a:p>
            <a:pPr marL="554990" lvl="0" indent="-514350" algn="l" rtl="0">
              <a:lnSpc>
                <a:spcPct val="90000"/>
              </a:lnSpc>
              <a:spcBef>
                <a:spcPts val="0"/>
              </a:spcBef>
              <a:spcAft>
                <a:spcPts val="0"/>
              </a:spcAft>
              <a:buClr>
                <a:srgbClr val="FF0000"/>
              </a:buClr>
              <a:buSzPct val="100000"/>
              <a:buFont typeface="+mj-lt"/>
              <a:buAutoNum type="alphaUcPeriod"/>
            </a:pPr>
            <a:r>
              <a:rPr lang="en-GB" sz="2400" b="1" dirty="0">
                <a:solidFill>
                  <a:srgbClr val="FF0000"/>
                </a:solidFill>
              </a:rPr>
              <a:t>To get the best places to eat lunch</a:t>
            </a:r>
          </a:p>
          <a:p>
            <a:pPr marL="554990" lvl="0" indent="-514350" algn="l" rtl="0">
              <a:lnSpc>
                <a:spcPct val="90000"/>
              </a:lnSpc>
              <a:spcBef>
                <a:spcPts val="0"/>
              </a:spcBef>
              <a:spcAft>
                <a:spcPts val="0"/>
              </a:spcAft>
              <a:buClr>
                <a:srgbClr val="FF0000"/>
              </a:buClr>
              <a:buSzPct val="100000"/>
              <a:buFont typeface="+mj-lt"/>
              <a:buAutoNum type="alphaUcPeriod"/>
            </a:pPr>
            <a:endParaRPr sz="2400" b="1" dirty="0"/>
          </a:p>
          <a:p>
            <a:pPr marL="554990" lvl="0" indent="-514350" algn="l" rtl="0">
              <a:lnSpc>
                <a:spcPct val="90000"/>
              </a:lnSpc>
              <a:spcBef>
                <a:spcPts val="1000"/>
              </a:spcBef>
              <a:spcAft>
                <a:spcPts val="0"/>
              </a:spcAft>
              <a:buClr>
                <a:srgbClr val="0070C0"/>
              </a:buClr>
              <a:buSzPct val="100000"/>
              <a:buFont typeface="+mj-lt"/>
              <a:buAutoNum type="alphaUcPeriod"/>
            </a:pPr>
            <a:r>
              <a:rPr lang="en-GB" sz="2400" b="1" dirty="0">
                <a:solidFill>
                  <a:srgbClr val="0070C0"/>
                </a:solidFill>
              </a:rPr>
              <a:t>To get there and back to school in a set time</a:t>
            </a:r>
          </a:p>
          <a:p>
            <a:pPr marL="554990" lvl="0" indent="-514350" algn="l" rtl="0">
              <a:lnSpc>
                <a:spcPct val="90000"/>
              </a:lnSpc>
              <a:spcBef>
                <a:spcPts val="1000"/>
              </a:spcBef>
              <a:spcAft>
                <a:spcPts val="0"/>
              </a:spcAft>
              <a:buClr>
                <a:srgbClr val="0070C0"/>
              </a:buClr>
              <a:buSzPct val="100000"/>
              <a:buFont typeface="+mj-lt"/>
              <a:buAutoNum type="alphaUcPeriod"/>
            </a:pPr>
            <a:endParaRPr sz="2400" b="1" dirty="0"/>
          </a:p>
          <a:p>
            <a:pPr marL="554990" lvl="0" indent="-514350" algn="l" rtl="0">
              <a:lnSpc>
                <a:spcPct val="90000"/>
              </a:lnSpc>
              <a:spcBef>
                <a:spcPts val="1000"/>
              </a:spcBef>
              <a:spcAft>
                <a:spcPts val="0"/>
              </a:spcAft>
              <a:buClr>
                <a:srgbClr val="FF0000"/>
              </a:buClr>
              <a:buSzPct val="100000"/>
              <a:buFont typeface="+mj-lt"/>
              <a:buAutoNum type="alphaUcPeriod"/>
            </a:pPr>
            <a:r>
              <a:rPr lang="en-GB" sz="2400" b="1" dirty="0">
                <a:solidFill>
                  <a:srgbClr val="FF0000"/>
                </a:solidFill>
              </a:rPr>
              <a:t>To choose a place that is safe for everyone to access</a:t>
            </a:r>
          </a:p>
          <a:p>
            <a:pPr marL="554990" lvl="0" indent="-514350" algn="l" rtl="0">
              <a:lnSpc>
                <a:spcPct val="90000"/>
              </a:lnSpc>
              <a:spcBef>
                <a:spcPts val="1000"/>
              </a:spcBef>
              <a:spcAft>
                <a:spcPts val="0"/>
              </a:spcAft>
              <a:buClr>
                <a:srgbClr val="FF0000"/>
              </a:buClr>
              <a:buSzPct val="100000"/>
              <a:buFont typeface="+mj-lt"/>
              <a:buAutoNum type="alphaUcPeriod"/>
            </a:pPr>
            <a:endParaRPr sz="2400" b="1" dirty="0"/>
          </a:p>
          <a:p>
            <a:pPr marL="554990" lvl="0" indent="-514350" algn="l" rtl="0">
              <a:lnSpc>
                <a:spcPct val="90000"/>
              </a:lnSpc>
              <a:spcBef>
                <a:spcPts val="1000"/>
              </a:spcBef>
              <a:spcAft>
                <a:spcPts val="0"/>
              </a:spcAft>
              <a:buClr>
                <a:srgbClr val="0070C0"/>
              </a:buClr>
              <a:buSzPct val="100000"/>
              <a:buFont typeface="+mj-lt"/>
              <a:buAutoNum type="alphaUcPeriod"/>
            </a:pPr>
            <a:r>
              <a:rPr lang="en-GB" sz="2400" b="1" dirty="0">
                <a:solidFill>
                  <a:srgbClr val="0070C0"/>
                </a:solidFill>
              </a:rPr>
              <a:t>To visit a place that helps you answer your enquiry question</a:t>
            </a:r>
            <a:endParaRPr sz="2400" b="1" dirty="0"/>
          </a:p>
        </p:txBody>
      </p:sp>
      <p:sp>
        <p:nvSpPr>
          <p:cNvPr id="4" name="Google Shape;247;p23"/>
          <p:cNvSpPr txBox="1">
            <a:spLocks/>
          </p:cNvSpPr>
          <p:nvPr/>
        </p:nvSpPr>
        <p:spPr>
          <a:xfrm>
            <a:off x="6181014" y="2038107"/>
            <a:ext cx="5243731" cy="4351200"/>
          </a:xfrm>
          <a:prstGeom prst="rect">
            <a:avLst/>
          </a:prstGeom>
          <a:noFill/>
          <a:ln>
            <a:noFill/>
          </a:ln>
        </p:spPr>
        <p:txBody>
          <a:bodyPr spcFirstLastPara="1" vert="horz" wrap="square" lIns="91425" tIns="45700" rIns="91425" bIns="45700" rtlCol="0" anchor="t" anchorCtr="0">
            <a:noAutofit/>
          </a:bodyPr>
          <a:lstStyle/>
          <a:p>
            <a:pPr marL="554990" lvl="0" indent="-514350">
              <a:lnSpc>
                <a:spcPct val="90000"/>
              </a:lnSpc>
              <a:buClr>
                <a:srgbClr val="FF0000"/>
              </a:buClr>
              <a:buSzPct val="100000"/>
              <a:buFont typeface="+mj-lt"/>
              <a:buAutoNum type="alphaUcPeriod"/>
              <a:defRPr/>
            </a:pPr>
            <a:r>
              <a:rPr lang="cy-GB" sz="2600" b="1" dirty="0">
                <a:solidFill>
                  <a:srgbClr val="C00000"/>
                </a:solidFill>
              </a:rPr>
              <a:t>I gael y lleoedd gorau i fwyta cinio</a:t>
            </a:r>
          </a:p>
          <a:p>
            <a:pPr marL="554990" lvl="0" indent="-514350">
              <a:lnSpc>
                <a:spcPct val="90000"/>
              </a:lnSpc>
              <a:buClr>
                <a:srgbClr val="FF0000"/>
              </a:buClr>
              <a:buSzPct val="100000"/>
              <a:buFont typeface="+mj-lt"/>
              <a:buAutoNum type="alphaUcPeriod"/>
              <a:defRPr/>
            </a:pPr>
            <a:endParaRPr lang="cy-GB" sz="2600" b="1" dirty="0">
              <a:solidFill>
                <a:srgbClr val="C00000"/>
              </a:solidFill>
            </a:endParaRPr>
          </a:p>
          <a:p>
            <a:pPr marL="554990" lvl="0" indent="-514350">
              <a:lnSpc>
                <a:spcPct val="90000"/>
              </a:lnSpc>
              <a:buClr>
                <a:srgbClr val="FF0000"/>
              </a:buClr>
              <a:buSzPct val="100000"/>
              <a:buFont typeface="+mj-lt"/>
              <a:buAutoNum type="alphaUcPeriod"/>
              <a:defRPr/>
            </a:pPr>
            <a:r>
              <a:rPr lang="cy-GB" sz="2600" b="1" dirty="0">
                <a:solidFill>
                  <a:srgbClr val="0070C0"/>
                </a:solidFill>
              </a:rPr>
              <a:t>I gyrraedd yno ac yn ôl i'r ysgol mewn amser penodol</a:t>
            </a:r>
          </a:p>
          <a:p>
            <a:pPr marL="554990" lvl="0" indent="-514350">
              <a:lnSpc>
                <a:spcPct val="90000"/>
              </a:lnSpc>
              <a:buClr>
                <a:srgbClr val="FF0000"/>
              </a:buClr>
              <a:buSzPct val="100000"/>
              <a:buFont typeface="+mj-lt"/>
              <a:buAutoNum type="alphaUcPeriod"/>
              <a:defRPr/>
            </a:pPr>
            <a:endParaRPr lang="cy-GB" sz="2600" b="1" dirty="0">
              <a:solidFill>
                <a:srgbClr val="C00000"/>
              </a:solidFill>
            </a:endParaRPr>
          </a:p>
          <a:p>
            <a:pPr marL="554990" lvl="0" indent="-514350">
              <a:lnSpc>
                <a:spcPct val="90000"/>
              </a:lnSpc>
              <a:buClr>
                <a:srgbClr val="FF0000"/>
              </a:buClr>
              <a:buSzPct val="100000"/>
              <a:buFont typeface="+mj-lt"/>
              <a:buAutoNum type="alphaUcPeriod"/>
              <a:defRPr/>
            </a:pPr>
            <a:r>
              <a:rPr lang="cy-GB" sz="2600" b="1" dirty="0">
                <a:solidFill>
                  <a:srgbClr val="C00000"/>
                </a:solidFill>
              </a:rPr>
              <a:t>I ddewis lle sy'n ddiogel i bawb gael mynediad iddo</a:t>
            </a:r>
          </a:p>
          <a:p>
            <a:pPr marL="554990" lvl="0" indent="-514350">
              <a:lnSpc>
                <a:spcPct val="90000"/>
              </a:lnSpc>
              <a:buClr>
                <a:srgbClr val="FF0000"/>
              </a:buClr>
              <a:buSzPct val="100000"/>
              <a:buFont typeface="+mj-lt"/>
              <a:buAutoNum type="alphaUcPeriod"/>
              <a:defRPr/>
            </a:pPr>
            <a:endParaRPr lang="cy-GB" sz="2600" b="1" dirty="0">
              <a:solidFill>
                <a:srgbClr val="0070C0"/>
              </a:solidFill>
            </a:endParaRPr>
          </a:p>
          <a:p>
            <a:pPr marL="554990" lvl="0" indent="-514350">
              <a:lnSpc>
                <a:spcPct val="90000"/>
              </a:lnSpc>
              <a:buClr>
                <a:srgbClr val="FF0000"/>
              </a:buClr>
              <a:buSzPct val="100000"/>
              <a:buFont typeface="+mj-lt"/>
              <a:buAutoNum type="alphaUcPeriod"/>
              <a:defRPr/>
            </a:pPr>
            <a:r>
              <a:rPr lang="cy-GB" sz="2600" b="1" dirty="0">
                <a:solidFill>
                  <a:srgbClr val="0070C0"/>
                </a:solidFill>
              </a:rPr>
              <a:t>I ymweld â lle sy'n eich helpu i ateb eich cwestiwn ymholiad</a:t>
            </a:r>
            <a:endParaRPr kumimoji="0" lang="en-US" sz="2600" b="1" i="0" u="none" strike="noStrike" kern="1200" cap="none" spc="0" normalizeH="0" baseline="0" noProof="0" dirty="0">
              <a:ln>
                <a:noFill/>
              </a:ln>
              <a:solidFill>
                <a:srgbClr val="0070C0"/>
              </a:solidFill>
              <a:effectLst/>
              <a:uLnTx/>
              <a:uFillTx/>
              <a:latin typeface="+mn-lt"/>
              <a:ea typeface="+mn-ea"/>
              <a:cs typeface="+mn-cs"/>
            </a:endParaRPr>
          </a:p>
          <a:p>
            <a:pPr marL="971550" marR="0" lvl="0" indent="-514350" algn="l" defTabSz="914400" rtl="0" eaLnBrk="1" fontAlgn="auto" latinLnBrk="0" hangingPunct="1">
              <a:lnSpc>
                <a:spcPct val="90000"/>
              </a:lnSpc>
              <a:spcBef>
                <a:spcPts val="1000"/>
              </a:spcBef>
              <a:spcAft>
                <a:spcPts val="0"/>
              </a:spcAft>
              <a:buClrTx/>
              <a:buSzPct val="60810"/>
              <a:buFont typeface="+mj-lt"/>
              <a:buAutoNum type="alphaUcPeriod"/>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a:p>
            <a:pPr marL="971550" marR="0" lvl="0" indent="-514350" algn="l" defTabSz="914400" rtl="0" eaLnBrk="1" fontAlgn="auto" latinLnBrk="0" hangingPunct="1">
              <a:lnSpc>
                <a:spcPct val="90000"/>
              </a:lnSpc>
              <a:spcBef>
                <a:spcPts val="1000"/>
              </a:spcBef>
              <a:spcAft>
                <a:spcPts val="0"/>
              </a:spcAft>
              <a:buClrTx/>
              <a:buSzPct val="69498"/>
              <a:buFont typeface="+mj-lt"/>
              <a:buAutoNum type="alphaUcPeriod"/>
              <a:tabLst/>
              <a:defRPr/>
            </a:pP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Google Shape;246;p23"/>
          <p:cNvSpPr txBox="1">
            <a:spLocks/>
          </p:cNvSpPr>
          <p:nvPr/>
        </p:nvSpPr>
        <p:spPr>
          <a:xfrm>
            <a:off x="6096000" y="638036"/>
            <a:ext cx="5184227" cy="946298"/>
          </a:xfrm>
          <a:prstGeom prst="rect">
            <a:avLst/>
          </a:prstGeom>
          <a:noFill/>
          <a:ln>
            <a:noFill/>
          </a:ln>
        </p:spPr>
        <p:txBody>
          <a:bodyPr spcFirstLastPara="1" vert="horz" wrap="square" lIns="91425" tIns="45700" rIns="91425" bIns="45700" rtlCol="0" anchor="ctr" anchorCtr="0">
            <a:noAutofit/>
          </a:bodyPr>
          <a:lstStyle/>
          <a:p>
            <a:pPr marL="742950" lvl="0" indent="-742950">
              <a:lnSpc>
                <a:spcPct val="90000"/>
              </a:lnSpc>
              <a:buClr>
                <a:schemeClr val="dk1"/>
              </a:buClr>
              <a:buSzPts val="3600"/>
              <a:buAutoNum type="arabicPeriod"/>
              <a:defRPr/>
            </a:pPr>
            <a:r>
              <a:rPr lang="cy-GB" sz="3600" b="1" dirty="0">
                <a:latin typeface="Calibri" pitchFamily="34" charset="0"/>
                <a:ea typeface="Calibri" pitchFamily="34" charset="0"/>
                <a:cs typeface="Calibri" pitchFamily="34" charset="0"/>
              </a:rPr>
              <a:t>Pam ei bod yn bwysig </a:t>
            </a:r>
          </a:p>
          <a:p>
            <a:pPr marL="742950" lvl="0" indent="-742950">
              <a:lnSpc>
                <a:spcPct val="90000"/>
              </a:lnSpc>
              <a:buClr>
                <a:schemeClr val="dk1"/>
              </a:buClr>
              <a:buSzPts val="3600"/>
              <a:defRPr/>
            </a:pPr>
            <a:r>
              <a:rPr lang="cy-GB" sz="3600" b="1" dirty="0">
                <a:latin typeface="Calibri" pitchFamily="34" charset="0"/>
                <a:ea typeface="Calibri" pitchFamily="34" charset="0"/>
                <a:cs typeface="Calibri" pitchFamily="34" charset="0"/>
              </a:rPr>
              <a:t>       dewis y lleoliad cywir ar gyfer gwaith maes?</a:t>
            </a:r>
            <a:endPar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4"/>
          <p:cNvSpPr txBox="1">
            <a:spLocks noGrp="1"/>
          </p:cNvSpPr>
          <p:nvPr>
            <p:ph type="title"/>
          </p:nvPr>
        </p:nvSpPr>
        <p:spPr>
          <a:xfrm>
            <a:off x="564717" y="962024"/>
            <a:ext cx="4984746" cy="1467292"/>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dk1"/>
              </a:buClr>
              <a:buSzPts val="3600"/>
              <a:buFont typeface="Calibri"/>
              <a:buNone/>
            </a:pPr>
            <a:r>
              <a:rPr lang="en-GB" sz="3600" b="1" dirty="0">
                <a:latin typeface="Calibri"/>
                <a:ea typeface="Calibri"/>
                <a:cs typeface="Calibri"/>
                <a:sym typeface="Calibri"/>
              </a:rPr>
              <a:t>2. Which of these topics  </a:t>
            </a:r>
            <a:br>
              <a:rPr lang="en-GB" sz="3600" b="1" dirty="0">
                <a:latin typeface="Calibri"/>
                <a:ea typeface="Calibri"/>
                <a:cs typeface="Calibri"/>
                <a:sym typeface="Calibri"/>
              </a:rPr>
            </a:br>
            <a:r>
              <a:rPr lang="en-GB" sz="3600" b="1" dirty="0">
                <a:latin typeface="Calibri"/>
                <a:ea typeface="Calibri"/>
                <a:cs typeface="Calibri"/>
                <a:sym typeface="Calibri"/>
              </a:rPr>
              <a:t>     would be described as   </a:t>
            </a:r>
            <a:br>
              <a:rPr lang="en-GB" sz="3600" b="1" dirty="0">
                <a:latin typeface="Calibri"/>
                <a:ea typeface="Calibri"/>
                <a:cs typeface="Calibri"/>
                <a:sym typeface="Calibri"/>
              </a:rPr>
            </a:br>
            <a:r>
              <a:rPr lang="en-GB" sz="3600" b="1" dirty="0">
                <a:latin typeface="Calibri"/>
                <a:ea typeface="Calibri"/>
                <a:cs typeface="Calibri"/>
                <a:sym typeface="Calibri"/>
              </a:rPr>
              <a:t>     a mainly physical </a:t>
            </a:r>
            <a:br>
              <a:rPr lang="en-GB" sz="3600" b="1" dirty="0">
                <a:latin typeface="Calibri"/>
                <a:ea typeface="Calibri"/>
                <a:cs typeface="Calibri"/>
                <a:sym typeface="Calibri"/>
              </a:rPr>
            </a:br>
            <a:r>
              <a:rPr lang="en-GB" sz="3600" b="1" dirty="0">
                <a:latin typeface="Calibri"/>
                <a:ea typeface="Calibri"/>
                <a:cs typeface="Calibri"/>
                <a:sym typeface="Calibri"/>
              </a:rPr>
              <a:t>     geographical enquiry?</a:t>
            </a:r>
            <a:br>
              <a:rPr lang="en-GB" sz="3600" b="1" dirty="0">
                <a:latin typeface="Calibri"/>
                <a:ea typeface="Calibri"/>
                <a:cs typeface="Calibri"/>
                <a:sym typeface="Calibri"/>
              </a:rPr>
            </a:br>
            <a:endParaRPr sz="3600" b="1" dirty="0">
              <a:latin typeface="Calibri"/>
              <a:ea typeface="Calibri"/>
              <a:cs typeface="Calibri"/>
              <a:sym typeface="Calibri"/>
            </a:endParaRPr>
          </a:p>
        </p:txBody>
      </p:sp>
      <p:sp>
        <p:nvSpPr>
          <p:cNvPr id="253" name="Google Shape;253;p24"/>
          <p:cNvSpPr txBox="1">
            <a:spLocks noGrp="1"/>
          </p:cNvSpPr>
          <p:nvPr>
            <p:ph idx="1"/>
          </p:nvPr>
        </p:nvSpPr>
        <p:spPr>
          <a:xfrm>
            <a:off x="522889" y="2916565"/>
            <a:ext cx="4348655" cy="3468469"/>
          </a:xfrm>
          <a:prstGeom prst="rect">
            <a:avLst/>
          </a:prstGeom>
          <a:noFill/>
          <a:ln>
            <a:noFill/>
          </a:ln>
        </p:spPr>
        <p:txBody>
          <a:bodyPr spcFirstLastPara="1" wrap="square" lIns="91425" tIns="45700" rIns="91425" bIns="45700" anchor="t" anchorCtr="0">
            <a:normAutofit/>
          </a:bodyPr>
          <a:lstStyle/>
          <a:p>
            <a:pPr marL="742950" lvl="0" indent="-742950" algn="l" rtl="0">
              <a:lnSpc>
                <a:spcPct val="150000"/>
              </a:lnSpc>
              <a:spcBef>
                <a:spcPts val="0"/>
              </a:spcBef>
              <a:spcAft>
                <a:spcPts val="0"/>
              </a:spcAft>
              <a:buClr>
                <a:srgbClr val="0070C0"/>
              </a:buClr>
              <a:buSzPts val="3600"/>
              <a:buFont typeface="Calibri"/>
              <a:buAutoNum type="alphaUcPeriod"/>
            </a:pPr>
            <a:r>
              <a:rPr lang="en-GB" b="1" dirty="0">
                <a:solidFill>
                  <a:srgbClr val="0070C0"/>
                </a:solidFill>
              </a:rPr>
              <a:t>Coastal erosion </a:t>
            </a:r>
            <a:endParaRPr b="1" dirty="0"/>
          </a:p>
          <a:p>
            <a:pPr marL="742950" lvl="0" indent="-742950" algn="l" rtl="0">
              <a:lnSpc>
                <a:spcPct val="150000"/>
              </a:lnSpc>
              <a:spcBef>
                <a:spcPts val="1000"/>
              </a:spcBef>
              <a:spcAft>
                <a:spcPts val="0"/>
              </a:spcAft>
              <a:buClr>
                <a:srgbClr val="FF0000"/>
              </a:buClr>
              <a:buSzPts val="3600"/>
              <a:buFont typeface="Calibri"/>
              <a:buAutoNum type="alphaUcPeriod"/>
            </a:pPr>
            <a:r>
              <a:rPr lang="en-GB" b="1" dirty="0">
                <a:solidFill>
                  <a:srgbClr val="FF0000"/>
                </a:solidFill>
              </a:rPr>
              <a:t>Regeneration</a:t>
            </a:r>
            <a:endParaRPr b="1" dirty="0"/>
          </a:p>
          <a:p>
            <a:pPr marL="742950" lvl="0" indent="-742950" algn="l" rtl="0">
              <a:lnSpc>
                <a:spcPct val="150000"/>
              </a:lnSpc>
              <a:spcBef>
                <a:spcPts val="1000"/>
              </a:spcBef>
              <a:spcAft>
                <a:spcPts val="0"/>
              </a:spcAft>
              <a:buClr>
                <a:srgbClr val="0070C0"/>
              </a:buClr>
              <a:buSzPts val="3600"/>
              <a:buFont typeface="Calibri"/>
              <a:buAutoNum type="alphaUcPeriod"/>
            </a:pPr>
            <a:r>
              <a:rPr lang="en-US" b="1" dirty="0">
                <a:solidFill>
                  <a:srgbClr val="0070C0"/>
                </a:solidFill>
              </a:rPr>
              <a:t>Sustainability</a:t>
            </a:r>
            <a:endParaRPr b="1" dirty="0"/>
          </a:p>
          <a:p>
            <a:pPr marL="742950" lvl="0" indent="-742950" algn="l" rtl="0">
              <a:lnSpc>
                <a:spcPct val="150000"/>
              </a:lnSpc>
              <a:spcBef>
                <a:spcPts val="1000"/>
              </a:spcBef>
              <a:spcAft>
                <a:spcPts val="0"/>
              </a:spcAft>
              <a:buClr>
                <a:srgbClr val="FF0000"/>
              </a:buClr>
              <a:buSzPts val="3600"/>
              <a:buFont typeface="Calibri"/>
              <a:buAutoNum type="alphaUcPeriod"/>
            </a:pPr>
            <a:r>
              <a:rPr lang="en-GB" b="1" dirty="0">
                <a:solidFill>
                  <a:srgbClr val="FF0000"/>
                </a:solidFill>
              </a:rPr>
              <a:t>Migration  </a:t>
            </a:r>
            <a:endParaRPr b="1" dirty="0"/>
          </a:p>
          <a:p>
            <a:pPr marL="228600" lvl="0" indent="-50800" algn="l" rtl="0">
              <a:lnSpc>
                <a:spcPct val="90000"/>
              </a:lnSpc>
              <a:spcBef>
                <a:spcPts val="1000"/>
              </a:spcBef>
              <a:spcAft>
                <a:spcPts val="0"/>
              </a:spcAft>
              <a:buClr>
                <a:schemeClr val="dk1"/>
              </a:buClr>
              <a:buSzPts val="2800"/>
              <a:buNone/>
            </a:pPr>
            <a:endParaRPr dirty="0"/>
          </a:p>
        </p:txBody>
      </p:sp>
      <p:sp>
        <p:nvSpPr>
          <p:cNvPr id="4" name="Google Shape;253;p24"/>
          <p:cNvSpPr txBox="1">
            <a:spLocks/>
          </p:cNvSpPr>
          <p:nvPr/>
        </p:nvSpPr>
        <p:spPr>
          <a:xfrm>
            <a:off x="6918435" y="2989811"/>
            <a:ext cx="4348655" cy="3395224"/>
          </a:xfrm>
          <a:prstGeom prst="rect">
            <a:avLst/>
          </a:prstGeom>
          <a:noFill/>
          <a:ln>
            <a:noFill/>
          </a:ln>
        </p:spPr>
        <p:txBody>
          <a:bodyPr spcFirstLastPara="1" vert="horz" wrap="square" lIns="91425" tIns="45700" rIns="91425" bIns="45700" rtlCol="0" anchor="t" anchorCtr="0">
            <a:normAutofit/>
          </a:bodyPr>
          <a:lstStyle/>
          <a:p>
            <a:pPr marL="742950" lvl="0" indent="-742950">
              <a:buClr>
                <a:srgbClr val="0070C0"/>
              </a:buClr>
              <a:buSzPts val="3600"/>
              <a:buFont typeface="Calibri"/>
              <a:buAutoNum type="alphaUcPeriod"/>
              <a:defRPr/>
            </a:pPr>
            <a:r>
              <a:rPr lang="cy-GB" sz="2800" b="1" dirty="0">
                <a:solidFill>
                  <a:srgbClr val="0070C0"/>
                </a:solidFill>
                <a:ea typeface="Calibri" pitchFamily="34" charset="0"/>
                <a:cs typeface="Calibri" pitchFamily="34" charset="0"/>
              </a:rPr>
              <a:t>Erydiad arfordirol</a:t>
            </a:r>
          </a:p>
          <a:p>
            <a:pPr marL="742950" lvl="0" indent="-742950">
              <a:buClr>
                <a:srgbClr val="0070C0"/>
              </a:buClr>
              <a:buSzPts val="3600"/>
              <a:defRPr/>
            </a:pPr>
            <a:endParaRPr lang="cy-GB" sz="2800" b="1" dirty="0">
              <a:solidFill>
                <a:srgbClr val="C00000"/>
              </a:solidFill>
              <a:ea typeface="Calibri" pitchFamily="34" charset="0"/>
              <a:cs typeface="Calibri" pitchFamily="34" charset="0"/>
            </a:endParaRPr>
          </a:p>
          <a:p>
            <a:pPr marL="742950" lvl="0" indent="-742950">
              <a:buClr>
                <a:srgbClr val="0070C0"/>
              </a:buClr>
              <a:buSzPts val="3600"/>
              <a:defRPr/>
            </a:pPr>
            <a:r>
              <a:rPr lang="cy-GB" sz="2800" b="1" dirty="0">
                <a:solidFill>
                  <a:srgbClr val="C00000"/>
                </a:solidFill>
                <a:ea typeface="Calibri" pitchFamily="34" charset="0"/>
                <a:cs typeface="Calibri" pitchFamily="34" charset="0"/>
              </a:rPr>
              <a:t>B.     Adfywio</a:t>
            </a:r>
          </a:p>
          <a:p>
            <a:pPr marL="742950" lvl="0" indent="-742950">
              <a:buClr>
                <a:srgbClr val="0070C0"/>
              </a:buClr>
              <a:buSzPts val="3600"/>
              <a:defRPr/>
            </a:pPr>
            <a:endParaRPr lang="cy-GB" sz="2800" b="1" dirty="0">
              <a:solidFill>
                <a:srgbClr val="0070C0"/>
              </a:solidFill>
              <a:ea typeface="Calibri" pitchFamily="34" charset="0"/>
              <a:cs typeface="Calibri" pitchFamily="34" charset="0"/>
            </a:endParaRPr>
          </a:p>
          <a:p>
            <a:pPr marL="742950" lvl="0" indent="-742950">
              <a:buClr>
                <a:srgbClr val="0070C0"/>
              </a:buClr>
              <a:buSzPts val="3600"/>
              <a:defRPr/>
            </a:pPr>
            <a:r>
              <a:rPr lang="cy-GB" sz="2800" b="1" dirty="0">
                <a:solidFill>
                  <a:srgbClr val="0070C0"/>
                </a:solidFill>
                <a:ea typeface="Calibri" pitchFamily="34" charset="0"/>
                <a:cs typeface="Calibri" pitchFamily="34" charset="0"/>
              </a:rPr>
              <a:t>C.    Cynaladwyedd</a:t>
            </a:r>
          </a:p>
          <a:p>
            <a:pPr marL="742950" lvl="0" indent="-742950">
              <a:buClr>
                <a:srgbClr val="0070C0"/>
              </a:buClr>
              <a:buSzPts val="3600"/>
              <a:defRPr/>
            </a:pPr>
            <a:endParaRPr lang="cy-GB" sz="2800" b="1" dirty="0">
              <a:solidFill>
                <a:srgbClr val="0070C0"/>
              </a:solidFill>
              <a:ea typeface="Calibri" pitchFamily="34" charset="0"/>
              <a:cs typeface="Calibri" pitchFamily="34" charset="0"/>
            </a:endParaRPr>
          </a:p>
          <a:p>
            <a:pPr marL="742950" lvl="0" indent="-742950">
              <a:buClr>
                <a:srgbClr val="0070C0"/>
              </a:buClr>
              <a:buSzPts val="3600"/>
              <a:defRPr/>
            </a:pPr>
            <a:r>
              <a:rPr lang="cy-GB" sz="2800" b="1" dirty="0">
                <a:solidFill>
                  <a:srgbClr val="0070C0"/>
                </a:solidFill>
                <a:ea typeface="Calibri" pitchFamily="34" charset="0"/>
                <a:cs typeface="Calibri" pitchFamily="34" charset="0"/>
              </a:rPr>
              <a:t>D.    </a:t>
            </a:r>
            <a:r>
              <a:rPr lang="cy-GB" sz="2800" b="1" dirty="0">
                <a:solidFill>
                  <a:srgbClr val="C00000"/>
                </a:solidFill>
                <a:ea typeface="Calibri" pitchFamily="34" charset="0"/>
                <a:cs typeface="Calibri" pitchFamily="34" charset="0"/>
              </a:rPr>
              <a:t>Ymfudo</a:t>
            </a:r>
            <a:r>
              <a:rPr kumimoji="0" lang="en-GB" sz="2800" b="1" i="0" u="none" strike="noStrike" kern="1200" cap="none" spc="0" normalizeH="0" baseline="0" noProof="0" dirty="0">
                <a:ln>
                  <a:noFill/>
                </a:ln>
                <a:solidFill>
                  <a:srgbClr val="C00000"/>
                </a:solidFill>
                <a:effectLst/>
                <a:uLnTx/>
                <a:uFillTx/>
                <a:ea typeface="Calibri" pitchFamily="34" charset="0"/>
                <a:cs typeface="Calibri" pitchFamily="34" charset="0"/>
              </a:rPr>
              <a:t> </a:t>
            </a:r>
            <a:r>
              <a:rPr kumimoji="0" lang="en-GB" sz="2800" b="1" i="0" u="none" strike="noStrike" kern="1200" cap="none" spc="0" normalizeH="0" baseline="0" noProof="0" dirty="0">
                <a:ln>
                  <a:noFill/>
                </a:ln>
                <a:solidFill>
                  <a:srgbClr val="FF0000"/>
                </a:solidFill>
                <a:effectLst/>
                <a:uLnTx/>
                <a:uFillTx/>
                <a:ea typeface="Calibri" pitchFamily="34" charset="0"/>
                <a:cs typeface="Calibri" pitchFamily="34" charset="0"/>
              </a:rPr>
              <a:t> </a:t>
            </a:r>
            <a:endParaRPr kumimoji="0" lang="en-GB" sz="2800" b="1" i="0" u="none" strike="noStrike" kern="1200" cap="none" spc="0" normalizeH="0" baseline="0" noProof="0" dirty="0">
              <a:ln>
                <a:noFill/>
              </a:ln>
              <a:solidFill>
                <a:schemeClr val="tx1"/>
              </a:solidFill>
              <a:effectLst/>
              <a:uLnTx/>
              <a:uFillTx/>
              <a:ea typeface="Calibri" pitchFamily="34" charset="0"/>
              <a:cs typeface="Calibri" pitchFamily="34" charset="0"/>
            </a:endParaRPr>
          </a:p>
          <a:p>
            <a:pPr marL="228600" marR="0" lvl="0" indent="-50800" algn="l" defTabSz="914400" rtl="0" eaLnBrk="1" fontAlgn="auto" latinLnBrk="0" hangingPunct="1">
              <a:lnSpc>
                <a:spcPct val="90000"/>
              </a:lnSpc>
              <a:spcBef>
                <a:spcPts val="1000"/>
              </a:spcBef>
              <a:spcAft>
                <a:spcPts val="0"/>
              </a:spcAft>
              <a:buClr>
                <a:schemeClr val="dk1"/>
              </a:buClr>
              <a:buSzPts val="2800"/>
              <a:buFont typeface="Arial" panose="020B0604020202020204" pitchFamily="34" charset="0"/>
              <a:buNone/>
              <a:tabLst/>
              <a:defRPr/>
            </a:pPr>
            <a:endParaRPr kumimoji="0" lang="en-GB"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Google Shape;252;p24"/>
          <p:cNvSpPr txBox="1">
            <a:spLocks/>
          </p:cNvSpPr>
          <p:nvPr/>
        </p:nvSpPr>
        <p:spPr>
          <a:xfrm>
            <a:off x="6361172" y="814879"/>
            <a:ext cx="4984746" cy="1467292"/>
          </a:xfrm>
          <a:prstGeom prst="rect">
            <a:avLst/>
          </a:prstGeom>
          <a:noFill/>
          <a:ln>
            <a:noFill/>
          </a:ln>
        </p:spPr>
        <p:txBody>
          <a:bodyPr spcFirstLastPara="1" vert="horz" wrap="square" lIns="91425" tIns="45700" rIns="91425" bIns="45700" rtlCol="0" anchor="ctr" anchorCtr="0">
            <a:noAutofit/>
          </a:bodyPr>
          <a:lstStyle/>
          <a:p>
            <a:pPr lvl="0">
              <a:lnSpc>
                <a:spcPct val="90000"/>
              </a:lnSpc>
              <a:buClr>
                <a:schemeClr val="dk1"/>
              </a:buClr>
              <a:buSzPts val="3600"/>
              <a:defRPr/>
            </a:pPr>
            <a:r>
              <a:rPr kumimoji="0" lang="en-US" sz="3600" b="1" i="0" u="none" strike="noStrike" kern="1200" cap="none" spc="0" normalizeH="0" baseline="0" noProof="0" dirty="0">
                <a:ln>
                  <a:noFill/>
                </a:ln>
                <a:solidFill>
                  <a:schemeClr val="tx1"/>
                </a:solidFill>
                <a:effectLst/>
                <a:uLnTx/>
                <a:uFillTx/>
                <a:latin typeface="Calibri"/>
                <a:ea typeface="Calibri"/>
                <a:cs typeface="Calibri"/>
                <a:sym typeface="Calibri"/>
              </a:rPr>
              <a:t>2. </a:t>
            </a:r>
            <a:r>
              <a:rPr lang="cy-GB" sz="3600" b="1" dirty="0">
                <a:latin typeface="Calibri" pitchFamily="34" charset="0"/>
                <a:ea typeface="Calibri" pitchFamily="34" charset="0"/>
                <a:cs typeface="Calibri" pitchFamily="34" charset="0"/>
              </a:rPr>
              <a:t>Pa un o'r pynciau hyn  </a:t>
            </a:r>
          </a:p>
          <a:p>
            <a:pPr lvl="0">
              <a:lnSpc>
                <a:spcPct val="90000"/>
              </a:lnSpc>
              <a:buClr>
                <a:schemeClr val="dk1"/>
              </a:buClr>
              <a:buSzPts val="3600"/>
              <a:defRPr/>
            </a:pPr>
            <a:r>
              <a:rPr lang="cy-GB" sz="3600" b="1" dirty="0">
                <a:latin typeface="Calibri" pitchFamily="34" charset="0"/>
                <a:ea typeface="Calibri" pitchFamily="34" charset="0"/>
                <a:cs typeface="Calibri" pitchFamily="34" charset="0"/>
              </a:rPr>
              <a:t>    fyddai'n cael ei </a:t>
            </a:r>
          </a:p>
          <a:p>
            <a:pPr lvl="0">
              <a:lnSpc>
                <a:spcPct val="90000"/>
              </a:lnSpc>
              <a:buClr>
                <a:schemeClr val="dk1"/>
              </a:buClr>
              <a:buSzPts val="3600"/>
              <a:defRPr/>
            </a:pPr>
            <a:r>
              <a:rPr lang="cy-GB" sz="3600" b="1" dirty="0">
                <a:latin typeface="Calibri" pitchFamily="34" charset="0"/>
                <a:ea typeface="Calibri" pitchFamily="34" charset="0"/>
                <a:cs typeface="Calibri" pitchFamily="34" charset="0"/>
              </a:rPr>
              <a:t>    ddisgrifio fel ymholiad </a:t>
            </a:r>
          </a:p>
          <a:p>
            <a:pPr lvl="0">
              <a:lnSpc>
                <a:spcPct val="90000"/>
              </a:lnSpc>
              <a:buClr>
                <a:schemeClr val="dk1"/>
              </a:buClr>
              <a:buSzPts val="3600"/>
              <a:defRPr/>
            </a:pPr>
            <a:r>
              <a:rPr lang="cy-GB" sz="3600" b="1">
                <a:latin typeface="Calibri" pitchFamily="34" charset="0"/>
                <a:ea typeface="Calibri" pitchFamily="34" charset="0"/>
                <a:cs typeface="Calibri" pitchFamily="34" charset="0"/>
              </a:rPr>
              <a:t>    daearyddol </a:t>
            </a:r>
            <a:r>
              <a:rPr lang="cy-GB" sz="3600" b="1" dirty="0">
                <a:latin typeface="Calibri" pitchFamily="34" charset="0"/>
                <a:ea typeface="Calibri" pitchFamily="34" charset="0"/>
                <a:cs typeface="Calibri" pitchFamily="34" charset="0"/>
              </a:rPr>
              <a:t>ffisegol yn </a:t>
            </a:r>
          </a:p>
          <a:p>
            <a:pPr lvl="0">
              <a:lnSpc>
                <a:spcPct val="90000"/>
              </a:lnSpc>
              <a:buClr>
                <a:schemeClr val="dk1"/>
              </a:buClr>
              <a:buSzPts val="3600"/>
              <a:defRPr/>
            </a:pPr>
            <a:r>
              <a:rPr lang="cy-GB" sz="3600" b="1">
                <a:latin typeface="Calibri" pitchFamily="34" charset="0"/>
                <a:ea typeface="Calibri" pitchFamily="34" charset="0"/>
                <a:cs typeface="Calibri" pitchFamily="34" charset="0"/>
              </a:rPr>
              <a:t>    bennaf</a:t>
            </a:r>
            <a:r>
              <a:rPr lang="cy-GB" sz="3600" b="1" dirty="0">
                <a:latin typeface="Calibri" pitchFamily="34" charset="0"/>
                <a:ea typeface="Calibri" pitchFamily="34" charset="0"/>
                <a:cs typeface="Calibri" pitchFamily="34" charset="0"/>
              </a:rPr>
              <a:t>?</a:t>
            </a:r>
            <a:endPar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5"/>
          <p:cNvSpPr txBox="1">
            <a:spLocks noGrp="1"/>
          </p:cNvSpPr>
          <p:nvPr>
            <p:ph type="title"/>
          </p:nvPr>
        </p:nvSpPr>
        <p:spPr>
          <a:xfrm>
            <a:off x="581032" y="456426"/>
            <a:ext cx="4747713" cy="1325563"/>
          </a:xfrm>
          <a:prstGeom prst="rect">
            <a:avLst/>
          </a:prstGeom>
          <a:noFill/>
          <a:ln>
            <a:noFill/>
          </a:ln>
        </p:spPr>
        <p:txBody>
          <a:bodyPr spcFirstLastPara="1" wrap="square" lIns="91425" tIns="45700" rIns="91425" bIns="45700" anchor="ctr" anchorCtr="0">
            <a:normAutofit fontScale="90000"/>
          </a:bodyPr>
          <a:lstStyle/>
          <a:p>
            <a:pPr marL="0" lvl="0" indent="0" rtl="0">
              <a:lnSpc>
                <a:spcPct val="90000"/>
              </a:lnSpc>
              <a:spcBef>
                <a:spcPts val="0"/>
              </a:spcBef>
              <a:spcAft>
                <a:spcPts val="0"/>
              </a:spcAft>
              <a:buClr>
                <a:schemeClr val="dk1"/>
              </a:buClr>
              <a:buSzPts val="3600"/>
              <a:buFont typeface="Calibri"/>
              <a:buNone/>
            </a:pPr>
            <a:r>
              <a:rPr lang="en-GB" sz="4000" b="1" dirty="0">
                <a:latin typeface="Calibri"/>
                <a:ea typeface="Calibri"/>
                <a:cs typeface="Calibri"/>
                <a:sym typeface="Calibri"/>
              </a:rPr>
              <a:t>3. What is primary data </a:t>
            </a:r>
            <a:br>
              <a:rPr lang="en-GB" sz="4000" b="1" dirty="0">
                <a:latin typeface="Calibri"/>
                <a:ea typeface="Calibri"/>
                <a:cs typeface="Calibri"/>
                <a:sym typeface="Calibri"/>
              </a:rPr>
            </a:br>
            <a:r>
              <a:rPr lang="en-GB" sz="4000" b="1" dirty="0">
                <a:latin typeface="Calibri"/>
                <a:ea typeface="Calibri"/>
                <a:cs typeface="Calibri"/>
                <a:sym typeface="Calibri"/>
              </a:rPr>
              <a:t>     in fieldwork?</a:t>
            </a:r>
            <a:br>
              <a:rPr lang="en-GB" sz="3600" b="1" dirty="0">
                <a:latin typeface="Calibri"/>
                <a:ea typeface="Calibri"/>
                <a:cs typeface="Calibri"/>
                <a:sym typeface="Calibri"/>
              </a:rPr>
            </a:br>
            <a:endParaRPr sz="3600" b="1" dirty="0">
              <a:latin typeface="Calibri"/>
              <a:ea typeface="Calibri"/>
              <a:cs typeface="Calibri"/>
              <a:sym typeface="Calibri"/>
            </a:endParaRPr>
          </a:p>
        </p:txBody>
      </p:sp>
      <p:sp>
        <p:nvSpPr>
          <p:cNvPr id="259" name="Google Shape;259;p25"/>
          <p:cNvSpPr txBox="1">
            <a:spLocks noGrp="1"/>
          </p:cNvSpPr>
          <p:nvPr>
            <p:ph idx="1"/>
          </p:nvPr>
        </p:nvSpPr>
        <p:spPr>
          <a:xfrm>
            <a:off x="790903" y="1639613"/>
            <a:ext cx="4648201" cy="3720663"/>
          </a:xfrm>
          <a:prstGeom prst="rect">
            <a:avLst/>
          </a:prstGeom>
          <a:noFill/>
          <a:ln>
            <a:noFill/>
          </a:ln>
        </p:spPr>
        <p:txBody>
          <a:bodyPr spcFirstLastPara="1" wrap="square" lIns="91425" tIns="45700" rIns="91425" bIns="45700" anchor="t" anchorCtr="0">
            <a:normAutofit fontScale="25000" lnSpcReduction="20000"/>
          </a:bodyPr>
          <a:lstStyle/>
          <a:p>
            <a:pPr marL="1371600" lvl="0" indent="-1371600" algn="l" rtl="0">
              <a:lnSpc>
                <a:spcPct val="170000"/>
              </a:lnSpc>
              <a:spcBef>
                <a:spcPts val="0"/>
              </a:spcBef>
              <a:spcAft>
                <a:spcPts val="0"/>
              </a:spcAft>
              <a:buClr>
                <a:srgbClr val="FF0000"/>
              </a:buClr>
              <a:buSzPts val="3600"/>
              <a:buNone/>
            </a:pPr>
            <a:r>
              <a:rPr lang="en-GB" sz="11200" b="1" dirty="0">
                <a:solidFill>
                  <a:srgbClr val="C00000"/>
                </a:solidFill>
                <a:latin typeface="Calibri" pitchFamily="34" charset="0"/>
                <a:ea typeface="Calibri" pitchFamily="34" charset="0"/>
                <a:cs typeface="Calibri" pitchFamily="34" charset="0"/>
              </a:rPr>
              <a:t>A.    A weather forecast</a:t>
            </a:r>
          </a:p>
          <a:p>
            <a:pPr marL="627063" lvl="0" indent="-627063" algn="l" rtl="0">
              <a:lnSpc>
                <a:spcPct val="170000"/>
              </a:lnSpc>
              <a:spcBef>
                <a:spcPts val="0"/>
              </a:spcBef>
              <a:spcAft>
                <a:spcPts val="0"/>
              </a:spcAft>
              <a:buClr>
                <a:srgbClr val="FF0000"/>
              </a:buClr>
              <a:buSzPts val="3600"/>
              <a:buNone/>
            </a:pPr>
            <a:r>
              <a:rPr lang="en-GB" sz="11200" b="1" dirty="0">
                <a:solidFill>
                  <a:srgbClr val="0070C0"/>
                </a:solidFill>
                <a:latin typeface="Calibri" pitchFamily="34" charset="0"/>
                <a:ea typeface="Calibri" pitchFamily="34" charset="0"/>
                <a:cs typeface="Calibri" pitchFamily="34" charset="0"/>
              </a:rPr>
              <a:t>B.    Data you have collected yourself</a:t>
            </a:r>
          </a:p>
          <a:p>
            <a:pPr marL="1371600" lvl="0" indent="-1371600" algn="l" rtl="0">
              <a:lnSpc>
                <a:spcPct val="120000"/>
              </a:lnSpc>
              <a:spcBef>
                <a:spcPts val="1000"/>
              </a:spcBef>
              <a:spcAft>
                <a:spcPts val="0"/>
              </a:spcAft>
              <a:buClr>
                <a:srgbClr val="FF0000"/>
              </a:buClr>
              <a:buSzPts val="3600"/>
              <a:buNone/>
            </a:pPr>
            <a:r>
              <a:rPr lang="en-GB" sz="11200" b="1" dirty="0">
                <a:solidFill>
                  <a:srgbClr val="FF0000"/>
                </a:solidFill>
                <a:latin typeface="Calibri" pitchFamily="34" charset="0"/>
                <a:ea typeface="Calibri" pitchFamily="34" charset="0"/>
                <a:cs typeface="Calibri" pitchFamily="34" charset="0"/>
              </a:rPr>
              <a:t>C.    </a:t>
            </a:r>
            <a:r>
              <a:rPr lang="en-GB" sz="11200" b="1" dirty="0">
                <a:solidFill>
                  <a:srgbClr val="C00000"/>
                </a:solidFill>
                <a:latin typeface="Calibri" pitchFamily="34" charset="0"/>
                <a:ea typeface="Calibri" pitchFamily="34" charset="0"/>
                <a:cs typeface="Calibri" pitchFamily="34" charset="0"/>
              </a:rPr>
              <a:t>Data you have taken       </a:t>
            </a:r>
          </a:p>
          <a:p>
            <a:pPr marL="514350" lvl="0" indent="-514350" algn="l" rtl="0">
              <a:lnSpc>
                <a:spcPct val="120000"/>
              </a:lnSpc>
              <a:spcBef>
                <a:spcPts val="1000"/>
              </a:spcBef>
              <a:spcAft>
                <a:spcPts val="0"/>
              </a:spcAft>
              <a:buClr>
                <a:srgbClr val="FF0000"/>
              </a:buClr>
              <a:buSzPts val="3600"/>
              <a:buNone/>
            </a:pPr>
            <a:r>
              <a:rPr lang="en-GB" sz="11200" b="1" dirty="0">
                <a:solidFill>
                  <a:srgbClr val="C00000"/>
                </a:solidFill>
                <a:latin typeface="Calibri" pitchFamily="34" charset="0"/>
                <a:ea typeface="Calibri" pitchFamily="34" charset="0"/>
                <a:cs typeface="Calibri" pitchFamily="34" charset="0"/>
              </a:rPr>
              <a:t>       from someone else</a:t>
            </a:r>
          </a:p>
          <a:p>
            <a:pPr marL="514350" lvl="0" indent="-514350" algn="l" rtl="0">
              <a:lnSpc>
                <a:spcPct val="170000"/>
              </a:lnSpc>
              <a:spcBef>
                <a:spcPts val="1000"/>
              </a:spcBef>
              <a:spcAft>
                <a:spcPts val="0"/>
              </a:spcAft>
              <a:buClr>
                <a:srgbClr val="0070C0"/>
              </a:buClr>
              <a:buSzPts val="3600"/>
              <a:buNone/>
            </a:pPr>
            <a:r>
              <a:rPr lang="en-GB" sz="11200" b="1" dirty="0">
                <a:solidFill>
                  <a:srgbClr val="0070C0"/>
                </a:solidFill>
                <a:latin typeface="Calibri" pitchFamily="34" charset="0"/>
                <a:ea typeface="Calibri" pitchFamily="34" charset="0"/>
                <a:cs typeface="Calibri" pitchFamily="34" charset="0"/>
              </a:rPr>
              <a:t>D.   Data that is very old</a:t>
            </a:r>
            <a:endParaRPr sz="11200" b="1" dirty="0">
              <a:latin typeface="Calibri" pitchFamily="34" charset="0"/>
              <a:ea typeface="Calibri" pitchFamily="34" charset="0"/>
              <a:cs typeface="Calibri" pitchFamily="34" charset="0"/>
            </a:endParaRPr>
          </a:p>
          <a:p>
            <a:pPr marL="228600" lvl="0" indent="-50800" algn="l" rtl="0">
              <a:lnSpc>
                <a:spcPct val="170000"/>
              </a:lnSpc>
              <a:spcBef>
                <a:spcPts val="1000"/>
              </a:spcBef>
              <a:spcAft>
                <a:spcPts val="0"/>
              </a:spcAft>
              <a:buClr>
                <a:schemeClr val="dk1"/>
              </a:buClr>
              <a:buSzPts val="2800"/>
              <a:buNone/>
            </a:pPr>
            <a:endParaRPr sz="8600" dirty="0"/>
          </a:p>
        </p:txBody>
      </p:sp>
      <p:sp>
        <p:nvSpPr>
          <p:cNvPr id="4" name="Google Shape;258;p25"/>
          <p:cNvSpPr txBox="1">
            <a:spLocks/>
          </p:cNvSpPr>
          <p:nvPr/>
        </p:nvSpPr>
        <p:spPr>
          <a:xfrm>
            <a:off x="6448098" y="388108"/>
            <a:ext cx="4882056" cy="1409161"/>
          </a:xfrm>
          <a:prstGeom prst="rect">
            <a:avLst/>
          </a:prstGeom>
          <a:noFill/>
          <a:ln>
            <a:noFill/>
          </a:ln>
        </p:spPr>
        <p:txBody>
          <a:bodyPr spcFirstLastPara="1" vert="horz" wrap="square" lIns="91425" tIns="45700" rIns="91425" bIns="45700" rtlCol="0" anchor="ctr" anchorCtr="0">
            <a:normAutofit fontScale="82500" lnSpcReduction="10000"/>
          </a:bodyPr>
          <a:lstStyle/>
          <a:p>
            <a:pPr lvl="0">
              <a:lnSpc>
                <a:spcPct val="90000"/>
              </a:lnSpc>
              <a:buClr>
                <a:schemeClr val="dk1"/>
              </a:buClr>
              <a:buSzPts val="3600"/>
              <a:defRPr/>
            </a:pPr>
            <a:r>
              <a:rPr kumimoji="0" lang="en-US" sz="4400" b="1" i="0" u="none" strike="noStrike" kern="1200" cap="none" spc="0" normalizeH="0" baseline="0" noProof="0" dirty="0">
                <a:ln>
                  <a:noFill/>
                </a:ln>
                <a:solidFill>
                  <a:schemeClr val="tx1"/>
                </a:solidFill>
                <a:effectLst/>
                <a:uLnTx/>
                <a:uFillTx/>
                <a:latin typeface="Calibri"/>
                <a:ea typeface="Calibri"/>
                <a:cs typeface="Calibri"/>
                <a:sym typeface="Calibri"/>
              </a:rPr>
              <a:t>3. </a:t>
            </a:r>
            <a:r>
              <a:rPr lang="cy-GB" sz="4400" b="1" dirty="0">
                <a:latin typeface="Calibri" pitchFamily="34" charset="0"/>
                <a:ea typeface="Calibri" pitchFamily="34" charset="0"/>
                <a:cs typeface="Calibri" pitchFamily="34" charset="0"/>
              </a:rPr>
              <a:t>Beth yw data cynradd   </a:t>
            </a:r>
          </a:p>
          <a:p>
            <a:pPr lvl="0">
              <a:lnSpc>
                <a:spcPct val="90000"/>
              </a:lnSpc>
              <a:buClr>
                <a:schemeClr val="dk1"/>
              </a:buClr>
              <a:buSzPts val="3600"/>
              <a:defRPr/>
            </a:pPr>
            <a:r>
              <a:rPr lang="cy-GB" sz="4400" b="1" dirty="0">
                <a:latin typeface="Calibri" pitchFamily="34" charset="0"/>
                <a:ea typeface="Calibri" pitchFamily="34" charset="0"/>
                <a:cs typeface="Calibri" pitchFamily="34" charset="0"/>
              </a:rPr>
              <a:t>    mewn gwaith maes? </a:t>
            </a:r>
            <a:br>
              <a:rPr kumimoji="0" lang="en-US" sz="3600" b="1" i="0" u="none" strike="noStrike" kern="1200" cap="none" spc="0" normalizeH="0" baseline="0" noProof="0" dirty="0">
                <a:ln>
                  <a:noFill/>
                </a:ln>
                <a:solidFill>
                  <a:schemeClr val="tx1"/>
                </a:solidFill>
                <a:effectLst/>
                <a:uLnTx/>
                <a:uFillTx/>
                <a:latin typeface="Calibri"/>
                <a:ea typeface="Calibri"/>
                <a:cs typeface="Calibri"/>
                <a:sym typeface="Calibri"/>
              </a:rPr>
            </a:br>
            <a:endParaRPr kumimoji="0" lang="en-US" sz="3600" b="1" i="0" u="none" strike="noStrike" kern="1200" cap="none" spc="0" normalizeH="0" baseline="0" noProof="0" dirty="0">
              <a:ln>
                <a:noFill/>
              </a:ln>
              <a:solidFill>
                <a:schemeClr val="tx1"/>
              </a:solidFill>
              <a:effectLst/>
              <a:uLnTx/>
              <a:uFillTx/>
              <a:latin typeface="Calibri"/>
              <a:ea typeface="Calibri"/>
              <a:cs typeface="Calibri"/>
              <a:sym typeface="Calibri"/>
            </a:endParaRPr>
          </a:p>
        </p:txBody>
      </p:sp>
      <p:sp>
        <p:nvSpPr>
          <p:cNvPr id="5" name="Google Shape;259;p25"/>
          <p:cNvSpPr txBox="1">
            <a:spLocks/>
          </p:cNvSpPr>
          <p:nvPr/>
        </p:nvSpPr>
        <p:spPr>
          <a:xfrm>
            <a:off x="6558457" y="1797863"/>
            <a:ext cx="4648201" cy="4477405"/>
          </a:xfrm>
          <a:prstGeom prst="rect">
            <a:avLst/>
          </a:prstGeom>
          <a:noFill/>
          <a:ln>
            <a:noFill/>
          </a:ln>
        </p:spPr>
        <p:txBody>
          <a:bodyPr spcFirstLastPara="1" vert="horz" wrap="square" lIns="91425" tIns="45700" rIns="91425" bIns="45700" rtlCol="0" anchor="t" anchorCtr="0">
            <a:normAutofit/>
          </a:bodyPr>
          <a:lstStyle/>
          <a:p>
            <a:pPr marL="514350" lvl="0" indent="-514350">
              <a:buClr>
                <a:srgbClr val="FF0000"/>
              </a:buClr>
              <a:buSzPts val="3600"/>
              <a:defRPr/>
            </a:pPr>
            <a:r>
              <a:rPr lang="cy-GB" sz="2800" b="1" dirty="0">
                <a:solidFill>
                  <a:srgbClr val="C00000"/>
                </a:solidFill>
                <a:latin typeface="Calibri" pitchFamily="34" charset="0"/>
                <a:ea typeface="Calibri" pitchFamily="34" charset="0"/>
                <a:cs typeface="Calibri" pitchFamily="34" charset="0"/>
              </a:rPr>
              <a:t>A.  Rhagolwg tywydd</a:t>
            </a:r>
          </a:p>
          <a:p>
            <a:pPr marL="514350" lvl="0" indent="-514350">
              <a:buClr>
                <a:srgbClr val="FF0000"/>
              </a:buClr>
              <a:buSzPts val="3600"/>
              <a:defRPr/>
            </a:pPr>
            <a:endParaRPr lang="cy-GB" sz="2800" b="1" dirty="0">
              <a:solidFill>
                <a:srgbClr val="C00000"/>
              </a:solidFill>
              <a:latin typeface="Calibri" pitchFamily="34" charset="0"/>
              <a:ea typeface="Calibri" pitchFamily="34" charset="0"/>
              <a:cs typeface="Calibri" pitchFamily="34" charset="0"/>
            </a:endParaRPr>
          </a:p>
          <a:p>
            <a:pPr marL="514350" lvl="0" indent="-514350">
              <a:buClr>
                <a:srgbClr val="FF0000"/>
              </a:buClr>
              <a:buSzPts val="3600"/>
              <a:defRPr/>
            </a:pPr>
            <a:r>
              <a:rPr lang="cy-GB" sz="2800" b="1" dirty="0">
                <a:solidFill>
                  <a:srgbClr val="0070C0"/>
                </a:solidFill>
                <a:latin typeface="Calibri" pitchFamily="34" charset="0"/>
                <a:ea typeface="Calibri" pitchFamily="34" charset="0"/>
                <a:cs typeface="Calibri" pitchFamily="34" charset="0"/>
              </a:rPr>
              <a:t>B.   Data rydych wedi ei gasglu eich hun.</a:t>
            </a:r>
            <a:endParaRPr kumimoji="0" lang="en-US" sz="2800" b="1" i="0" u="none" strike="noStrike" kern="1200" cap="none" spc="0" normalizeH="0" baseline="0" noProof="0" dirty="0">
              <a:ln>
                <a:noFill/>
              </a:ln>
              <a:solidFill>
                <a:srgbClr val="0070C0"/>
              </a:solidFill>
              <a:effectLst/>
              <a:uLnTx/>
              <a:uFillTx/>
              <a:latin typeface="Calibri" pitchFamily="34" charset="0"/>
              <a:ea typeface="Calibri" pitchFamily="34" charset="0"/>
              <a:cs typeface="Calibri" pitchFamily="34" charset="0"/>
            </a:endParaRPr>
          </a:p>
          <a:p>
            <a:pPr marL="514350" lvl="0" indent="-514350">
              <a:spcBef>
                <a:spcPts val="1000"/>
              </a:spcBef>
              <a:buClr>
                <a:srgbClr val="FF0000"/>
              </a:buClr>
              <a:buSzPts val="3600"/>
              <a:defRPr/>
            </a:pPr>
            <a:r>
              <a:rPr lang="cy-GB" sz="2800" b="1" dirty="0">
                <a:solidFill>
                  <a:srgbClr val="C00000"/>
                </a:solidFill>
                <a:latin typeface="Calibri" pitchFamily="34" charset="0"/>
                <a:ea typeface="Calibri" pitchFamily="34" charset="0"/>
                <a:cs typeface="Calibri" pitchFamily="34" charset="0"/>
              </a:rPr>
              <a:t>C.   Data rydych chi wedi'i gymryd gan rywun arall</a:t>
            </a:r>
            <a:endParaRPr lang="en-US" sz="2800" b="1" dirty="0">
              <a:solidFill>
                <a:srgbClr val="C00000"/>
              </a:solidFill>
              <a:latin typeface="Calibri" pitchFamily="34" charset="0"/>
              <a:ea typeface="Calibri" pitchFamily="34" charset="0"/>
              <a:cs typeface="Calibri" pitchFamily="34" charset="0"/>
            </a:endParaRPr>
          </a:p>
          <a:p>
            <a:pPr marL="514350" lvl="0" indent="-514350">
              <a:lnSpc>
                <a:spcPct val="150000"/>
              </a:lnSpc>
              <a:spcBef>
                <a:spcPts val="1000"/>
              </a:spcBef>
              <a:buClr>
                <a:srgbClr val="FF0000"/>
              </a:buClr>
              <a:buSzPts val="3600"/>
              <a:defRPr/>
            </a:pPr>
            <a:r>
              <a:rPr kumimoji="0" lang="en-US" sz="2800" b="1" i="0" u="none" strike="noStrike" kern="1200" cap="none" spc="0" normalizeH="0" baseline="0" noProof="0" dirty="0">
                <a:ln>
                  <a:noFill/>
                </a:ln>
                <a:solidFill>
                  <a:srgbClr val="0070C0"/>
                </a:solidFill>
                <a:effectLst/>
                <a:uLnTx/>
                <a:uFillTx/>
                <a:latin typeface="Calibri" pitchFamily="34" charset="0"/>
                <a:ea typeface="Calibri" pitchFamily="34" charset="0"/>
                <a:cs typeface="Calibri" pitchFamily="34" charset="0"/>
              </a:rPr>
              <a:t>D.  </a:t>
            </a:r>
            <a:r>
              <a:rPr lang="cy-GB" sz="2800" b="1" dirty="0">
                <a:solidFill>
                  <a:srgbClr val="0070C0"/>
                </a:solidFill>
                <a:latin typeface="Calibri" pitchFamily="34" charset="0"/>
                <a:ea typeface="Calibri" pitchFamily="34" charset="0"/>
                <a:cs typeface="Calibri" pitchFamily="34" charset="0"/>
              </a:rPr>
              <a:t>Data sy'n hen iawn</a:t>
            </a:r>
            <a:endParaRPr kumimoji="0" lang="en-US" sz="2800" b="0" i="0" u="none" strike="noStrike" kern="1200" cap="none" spc="0" normalizeH="0" baseline="0" noProof="0" dirty="0">
              <a:ln>
                <a:noFill/>
              </a:ln>
              <a:solidFill>
                <a:srgbClr val="0070C0"/>
              </a:solidFill>
              <a:effectLst/>
              <a:uLnTx/>
              <a:uFillTx/>
              <a:latin typeface="Calibri" pitchFamily="34" charset="0"/>
              <a:ea typeface="Calibri" pitchFamily="34" charset="0"/>
              <a:cs typeface="Calibri" pitchFamily="34" charset="0"/>
            </a:endParaRPr>
          </a:p>
          <a:p>
            <a:pPr marL="228600" marR="0" lvl="0" indent="-50800" algn="l" defTabSz="914400" rtl="0" eaLnBrk="1" fontAlgn="auto" latinLnBrk="0" hangingPunct="1">
              <a:lnSpc>
                <a:spcPct val="90000"/>
              </a:lnSpc>
              <a:spcBef>
                <a:spcPts val="1000"/>
              </a:spcBef>
              <a:spcAft>
                <a:spcPts val="0"/>
              </a:spcAft>
              <a:buClr>
                <a:schemeClr val="dk1"/>
              </a:buClr>
              <a:buSzPts val="2800"/>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26"/>
          <p:cNvSpPr txBox="1">
            <a:spLocks noGrp="1"/>
          </p:cNvSpPr>
          <p:nvPr>
            <p:ph type="title"/>
          </p:nvPr>
        </p:nvSpPr>
        <p:spPr>
          <a:xfrm>
            <a:off x="641242" y="597600"/>
            <a:ext cx="10909515" cy="1325563"/>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dk1"/>
              </a:buClr>
              <a:buSzPts val="3600"/>
              <a:buFont typeface="Calibri"/>
              <a:buNone/>
            </a:pPr>
            <a:r>
              <a:rPr lang="en-GB" sz="3600" b="1" dirty="0">
                <a:latin typeface="Calibri"/>
                <a:ea typeface="Calibri"/>
                <a:cs typeface="Calibri"/>
                <a:sym typeface="Calibri"/>
              </a:rPr>
              <a:t>4.  What is the name of this piece of fieldwork </a:t>
            </a:r>
            <a:br>
              <a:rPr lang="en-GB" sz="3600" b="1" dirty="0">
                <a:latin typeface="Calibri"/>
                <a:ea typeface="Calibri"/>
                <a:cs typeface="Calibri"/>
                <a:sym typeface="Calibri"/>
              </a:rPr>
            </a:br>
            <a:r>
              <a:rPr lang="en-GB" sz="3600" b="1" dirty="0">
                <a:latin typeface="Calibri"/>
                <a:ea typeface="Calibri"/>
                <a:cs typeface="Calibri"/>
                <a:sym typeface="Calibri"/>
              </a:rPr>
              <a:t>      equipment?</a:t>
            </a:r>
            <a:br>
              <a:rPr lang="en-GB" sz="3600" b="1" dirty="0"/>
            </a:br>
            <a:endParaRPr sz="3600" b="1" dirty="0"/>
          </a:p>
        </p:txBody>
      </p:sp>
      <p:pic>
        <p:nvPicPr>
          <p:cNvPr id="1028" name="Picture 4" descr="Maxiclin Clinometer – Measuring Heights ...">
            <a:extLst>
              <a:ext uri="{FF2B5EF4-FFF2-40B4-BE49-F238E27FC236}">
                <a16:creationId xmlns:a16="http://schemas.microsoft.com/office/drawing/2014/main" id="{8C198836-3D6C-6E24-D5A4-28752B581FD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7144" y="1513260"/>
            <a:ext cx="4815840" cy="3538623"/>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264;p26"/>
          <p:cNvSpPr txBox="1">
            <a:spLocks/>
          </p:cNvSpPr>
          <p:nvPr/>
        </p:nvSpPr>
        <p:spPr>
          <a:xfrm>
            <a:off x="746345" y="5322000"/>
            <a:ext cx="10909515" cy="1325563"/>
          </a:xfrm>
          <a:prstGeom prst="rect">
            <a:avLst/>
          </a:prstGeom>
          <a:noFill/>
          <a:ln>
            <a:noFill/>
          </a:ln>
        </p:spPr>
        <p:txBody>
          <a:bodyPr spcFirstLastPara="1" vert="horz" wrap="square" lIns="91425" tIns="45700" rIns="91425" bIns="45700" rtlCol="0" anchor="ctr" anchorCtr="0">
            <a:noAutofit/>
          </a:bodyPr>
          <a:lstStyle/>
          <a:p>
            <a:pPr lvl="0">
              <a:lnSpc>
                <a:spcPct val="90000"/>
              </a:lnSpc>
              <a:buClr>
                <a:schemeClr val="dk1"/>
              </a:buClr>
              <a:buSzPts val="3600"/>
              <a:defRPr/>
            </a:pPr>
            <a:r>
              <a:rPr kumimoji="0" lang="en-US" sz="3600" b="1" i="0" u="none" strike="noStrike" kern="1200" cap="none" spc="0" normalizeH="0" baseline="0" noProof="0" dirty="0">
                <a:ln>
                  <a:noFill/>
                </a:ln>
                <a:solidFill>
                  <a:schemeClr val="tx1"/>
                </a:solidFill>
                <a:effectLst/>
                <a:uLnTx/>
                <a:uFillTx/>
                <a:latin typeface="Calibri"/>
                <a:ea typeface="Calibri"/>
                <a:cs typeface="Calibri"/>
                <a:sym typeface="Calibri"/>
              </a:rPr>
              <a:t>4. </a:t>
            </a:r>
            <a:r>
              <a:rPr lang="cy-GB" sz="3600" b="1" dirty="0">
                <a:latin typeface="Calibri" pitchFamily="34" charset="0"/>
                <a:ea typeface="Calibri" pitchFamily="34" charset="0"/>
                <a:cs typeface="Calibri" pitchFamily="34" charset="0"/>
              </a:rPr>
              <a:t>Beth yw enw'r darn hwn o offer gwaith maes? </a:t>
            </a:r>
            <a:br>
              <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rPr>
            </a:br>
            <a:endPar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27"/>
          <p:cNvSpPr txBox="1">
            <a:spLocks noGrp="1"/>
          </p:cNvSpPr>
          <p:nvPr>
            <p:ph type="title"/>
          </p:nvPr>
        </p:nvSpPr>
        <p:spPr>
          <a:xfrm>
            <a:off x="715862" y="614856"/>
            <a:ext cx="5716469" cy="583323"/>
          </a:xfrm>
          <a:prstGeom prst="rect">
            <a:avLst/>
          </a:prstGeom>
        </p:spPr>
        <p:txBody>
          <a:bodyPr spcFirstLastPara="1" vert="horz" lIns="91440" tIns="45720" rIns="91440" bIns="45720" rtlCol="0" anchor="b" anchorCtr="0">
            <a:normAutofit/>
          </a:bodyPr>
          <a:lstStyle/>
          <a:p>
            <a:pPr marL="0" lvl="0" indent="0">
              <a:spcBef>
                <a:spcPct val="0"/>
              </a:spcBef>
              <a:spcAft>
                <a:spcPts val="0"/>
              </a:spcAft>
              <a:buClr>
                <a:schemeClr val="dk1"/>
              </a:buClr>
              <a:buSzPts val="3600"/>
            </a:pPr>
            <a:r>
              <a:rPr lang="en-US" sz="3200" b="1" kern="1200" dirty="0">
                <a:solidFill>
                  <a:srgbClr val="595959"/>
                </a:solidFill>
                <a:latin typeface="+mj-lt"/>
                <a:ea typeface="+mj-ea"/>
                <a:cs typeface="+mj-cs"/>
                <a:sym typeface="Calibri"/>
              </a:rPr>
              <a:t>5. </a:t>
            </a:r>
            <a:r>
              <a:rPr lang="en-US" sz="3200" b="1" kern="1200" dirty="0">
                <a:solidFill>
                  <a:srgbClr val="595959"/>
                </a:solidFill>
                <a:latin typeface="Calibri" pitchFamily="34" charset="0"/>
                <a:ea typeface="Calibri" pitchFamily="34" charset="0"/>
                <a:cs typeface="Calibri" pitchFamily="34" charset="0"/>
                <a:sym typeface="Calibri"/>
              </a:rPr>
              <a:t>What does this measure?</a:t>
            </a:r>
          </a:p>
        </p:txBody>
      </p:sp>
      <p:pic>
        <p:nvPicPr>
          <p:cNvPr id="2050" name="Picture 2" descr="Coastal Fieldwork Equipment - Internet ...">
            <a:extLst>
              <a:ext uri="{FF2B5EF4-FFF2-40B4-BE49-F238E27FC236}">
                <a16:creationId xmlns:a16="http://schemas.microsoft.com/office/drawing/2014/main" id="{D704D701-7DB3-1886-7706-63805302937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3767958" y="1530144"/>
            <a:ext cx="3640946" cy="3640946"/>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270;p27"/>
          <p:cNvSpPr txBox="1">
            <a:spLocks/>
          </p:cNvSpPr>
          <p:nvPr/>
        </p:nvSpPr>
        <p:spPr>
          <a:xfrm>
            <a:off x="962856" y="5512677"/>
            <a:ext cx="5716469" cy="583323"/>
          </a:xfrm>
          <a:prstGeom prst="rect">
            <a:avLst/>
          </a:prstGeom>
        </p:spPr>
        <p:txBody>
          <a:bodyPr spcFirstLastPara="1" vert="horz" lIns="91440" tIns="45720" rIns="91440" bIns="45720" rtlCol="0" anchor="b" anchorCtr="0">
            <a:normAutofit/>
          </a:bodyPr>
          <a:lstStyle/>
          <a:p>
            <a:pPr lvl="0">
              <a:lnSpc>
                <a:spcPct val="90000"/>
              </a:lnSpc>
              <a:spcBef>
                <a:spcPct val="0"/>
              </a:spcBef>
              <a:buClr>
                <a:schemeClr val="dk1"/>
              </a:buClr>
              <a:buSzPts val="3600"/>
              <a:defRPr/>
            </a:pPr>
            <a:r>
              <a:rPr kumimoji="0" lang="en-US" sz="3200" b="1" i="0" u="none" strike="noStrike" kern="1200" cap="none" spc="0" normalizeH="0" baseline="0" noProof="0" dirty="0">
                <a:ln>
                  <a:noFill/>
                </a:ln>
                <a:solidFill>
                  <a:srgbClr val="595959"/>
                </a:solidFill>
                <a:effectLst/>
                <a:uLnTx/>
                <a:uFillTx/>
                <a:latin typeface="+mj-lt"/>
                <a:ea typeface="+mj-ea"/>
                <a:cs typeface="+mj-cs"/>
                <a:sym typeface="Calibri"/>
              </a:rPr>
              <a:t>5. </a:t>
            </a:r>
            <a:r>
              <a:rPr lang="cy-GB" sz="3200" b="1" dirty="0">
                <a:latin typeface="Calibri" pitchFamily="34" charset="0"/>
                <a:ea typeface="Calibri" pitchFamily="34" charset="0"/>
                <a:cs typeface="Calibri" pitchFamily="34" charset="0"/>
              </a:rPr>
              <a:t>Beth </a:t>
            </a:r>
            <a:r>
              <a:rPr lang="cy-GB" sz="3200" b="1">
                <a:latin typeface="Calibri" pitchFamily="34" charset="0"/>
                <a:ea typeface="Calibri" pitchFamily="34" charset="0"/>
                <a:cs typeface="Calibri" pitchFamily="34" charset="0"/>
              </a:rPr>
              <a:t>mae hwn </a:t>
            </a:r>
            <a:r>
              <a:rPr lang="cy-GB" sz="3200" b="1" dirty="0">
                <a:latin typeface="Calibri" pitchFamily="34" charset="0"/>
                <a:ea typeface="Calibri" pitchFamily="34" charset="0"/>
                <a:cs typeface="Calibri" pitchFamily="34" charset="0"/>
              </a:rPr>
              <a:t>yn ei fesur?</a:t>
            </a:r>
            <a:endParaRPr kumimoji="0" lang="en-US" sz="3200" b="1" i="0" u="none" strike="noStrike" kern="1200" cap="none" spc="0" normalizeH="0" baseline="0" noProof="0" dirty="0">
              <a:ln>
                <a:noFill/>
              </a:ln>
              <a:solidFill>
                <a:srgbClr val="595959"/>
              </a:solidFill>
              <a:effectLst/>
              <a:uLnTx/>
              <a:uFillTx/>
              <a:latin typeface="Calibri" pitchFamily="34" charset="0"/>
              <a:ea typeface="Calibri" pitchFamily="34" charset="0"/>
              <a:cs typeface="Calibri" pitchFamily="34" charset="0"/>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28"/>
          <p:cNvSpPr txBox="1">
            <a:spLocks noGrp="1"/>
          </p:cNvSpPr>
          <p:nvPr>
            <p:ph type="title"/>
          </p:nvPr>
        </p:nvSpPr>
        <p:spPr>
          <a:xfrm>
            <a:off x="768935" y="322427"/>
            <a:ext cx="9613605" cy="1325563"/>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dk1"/>
              </a:buClr>
              <a:buSzPts val="4000"/>
              <a:buFont typeface="Calibri"/>
              <a:buNone/>
            </a:pPr>
            <a:r>
              <a:rPr lang="en-GB" sz="3600" b="1" dirty="0">
                <a:latin typeface="Calibri"/>
                <a:ea typeface="Calibri"/>
                <a:cs typeface="Calibri"/>
                <a:sym typeface="Calibri"/>
              </a:rPr>
              <a:t>6. Why do geographers need to be ethical on </a:t>
            </a:r>
            <a:br>
              <a:rPr lang="en-GB" sz="3600" b="1" dirty="0">
                <a:latin typeface="Calibri"/>
                <a:ea typeface="Calibri"/>
                <a:cs typeface="Calibri"/>
                <a:sym typeface="Calibri"/>
              </a:rPr>
            </a:br>
            <a:r>
              <a:rPr lang="en-GB" sz="3600" b="1" dirty="0">
                <a:latin typeface="Calibri"/>
                <a:ea typeface="Calibri"/>
                <a:cs typeface="Calibri"/>
                <a:sym typeface="Calibri"/>
              </a:rPr>
              <a:t>    fieldtrips?</a:t>
            </a:r>
            <a:endParaRPr sz="4000" dirty="0">
              <a:latin typeface="Calibri"/>
              <a:ea typeface="Calibri"/>
              <a:cs typeface="Calibri"/>
              <a:sym typeface="Calibri"/>
            </a:endParaRPr>
          </a:p>
        </p:txBody>
      </p:sp>
      <p:sp>
        <p:nvSpPr>
          <p:cNvPr id="277" name="Google Shape;277;p28"/>
          <p:cNvSpPr txBox="1">
            <a:spLocks noGrp="1"/>
          </p:cNvSpPr>
          <p:nvPr>
            <p:ph idx="1"/>
          </p:nvPr>
        </p:nvSpPr>
        <p:spPr>
          <a:xfrm>
            <a:off x="549443" y="1816825"/>
            <a:ext cx="5078848" cy="3685341"/>
          </a:xfrm>
          <a:prstGeom prst="rect">
            <a:avLst/>
          </a:prstGeom>
          <a:noFill/>
          <a:ln>
            <a:noFill/>
          </a:ln>
        </p:spPr>
        <p:txBody>
          <a:bodyPr spcFirstLastPara="1" wrap="square" lIns="91425" tIns="45700" rIns="91425" bIns="45700" anchor="t" anchorCtr="0">
            <a:normAutofit/>
          </a:bodyPr>
          <a:lstStyle/>
          <a:p>
            <a:pPr marL="514350" lvl="0" indent="-514350" algn="l" rtl="0">
              <a:lnSpc>
                <a:spcPct val="90000"/>
              </a:lnSpc>
              <a:spcBef>
                <a:spcPts val="0"/>
              </a:spcBef>
              <a:spcAft>
                <a:spcPts val="0"/>
              </a:spcAft>
              <a:buClr>
                <a:srgbClr val="FF0000"/>
              </a:buClr>
              <a:buSzPts val="3200"/>
              <a:buNone/>
            </a:pPr>
            <a:r>
              <a:rPr lang="en-GB" b="1" dirty="0">
                <a:solidFill>
                  <a:srgbClr val="C00000"/>
                </a:solidFill>
                <a:latin typeface="Calibri" pitchFamily="34" charset="0"/>
                <a:ea typeface="Calibri" pitchFamily="34" charset="0"/>
                <a:cs typeface="Calibri" pitchFamily="34" charset="0"/>
              </a:rPr>
              <a:t>A.  To make sure they get the data they need</a:t>
            </a:r>
            <a:endParaRPr b="1" dirty="0">
              <a:latin typeface="Calibri" pitchFamily="34" charset="0"/>
              <a:ea typeface="Calibri" pitchFamily="34" charset="0"/>
              <a:cs typeface="Calibri" pitchFamily="34" charset="0"/>
            </a:endParaRPr>
          </a:p>
          <a:p>
            <a:pPr marL="514350" lvl="0" indent="-514350" algn="l" rtl="0">
              <a:lnSpc>
                <a:spcPct val="90000"/>
              </a:lnSpc>
              <a:spcBef>
                <a:spcPts val="1000"/>
              </a:spcBef>
              <a:spcAft>
                <a:spcPts val="0"/>
              </a:spcAft>
              <a:buClr>
                <a:srgbClr val="0070C0"/>
              </a:buClr>
              <a:buSzPts val="3200"/>
              <a:buNone/>
            </a:pPr>
            <a:r>
              <a:rPr lang="en-GB" b="1" dirty="0">
                <a:solidFill>
                  <a:srgbClr val="0070C0"/>
                </a:solidFill>
                <a:latin typeface="Calibri" pitchFamily="34" charset="0"/>
                <a:ea typeface="Calibri" pitchFamily="34" charset="0"/>
                <a:cs typeface="Calibri" pitchFamily="34" charset="0"/>
              </a:rPr>
              <a:t>B.  To make sure everyone gets along on the trip</a:t>
            </a:r>
            <a:endParaRPr b="1" dirty="0">
              <a:latin typeface="Calibri" pitchFamily="34" charset="0"/>
              <a:ea typeface="Calibri" pitchFamily="34" charset="0"/>
              <a:cs typeface="Calibri" pitchFamily="34" charset="0"/>
            </a:endParaRPr>
          </a:p>
          <a:p>
            <a:pPr marL="514350" lvl="0" indent="-514350" algn="l" rtl="0">
              <a:lnSpc>
                <a:spcPct val="90000"/>
              </a:lnSpc>
              <a:spcBef>
                <a:spcPts val="1000"/>
              </a:spcBef>
              <a:spcAft>
                <a:spcPts val="0"/>
              </a:spcAft>
              <a:buClr>
                <a:srgbClr val="FF0000"/>
              </a:buClr>
              <a:buSzPts val="3200"/>
              <a:buNone/>
            </a:pPr>
            <a:r>
              <a:rPr lang="en-GB" b="1" dirty="0">
                <a:solidFill>
                  <a:srgbClr val="C00000"/>
                </a:solidFill>
                <a:latin typeface="Calibri" pitchFamily="34" charset="0"/>
                <a:ea typeface="Calibri" pitchFamily="34" charset="0"/>
                <a:cs typeface="Calibri" pitchFamily="34" charset="0"/>
              </a:rPr>
              <a:t>C.  To help protect the environment they visit</a:t>
            </a:r>
            <a:endParaRPr b="1" dirty="0">
              <a:solidFill>
                <a:srgbClr val="C00000"/>
              </a:solidFill>
              <a:latin typeface="Calibri" pitchFamily="34" charset="0"/>
              <a:ea typeface="Calibri" pitchFamily="34" charset="0"/>
              <a:cs typeface="Calibri" pitchFamily="34" charset="0"/>
            </a:endParaRPr>
          </a:p>
          <a:p>
            <a:pPr marL="514350" lvl="0" indent="-514350" algn="l" rtl="0">
              <a:lnSpc>
                <a:spcPct val="90000"/>
              </a:lnSpc>
              <a:spcBef>
                <a:spcPts val="1000"/>
              </a:spcBef>
              <a:spcAft>
                <a:spcPts val="0"/>
              </a:spcAft>
              <a:buClr>
                <a:srgbClr val="0070C0"/>
              </a:buClr>
              <a:buSzPts val="3200"/>
              <a:buNone/>
            </a:pPr>
            <a:r>
              <a:rPr lang="en-GB" b="1" dirty="0">
                <a:solidFill>
                  <a:srgbClr val="0070C0"/>
                </a:solidFill>
                <a:latin typeface="Calibri" pitchFamily="34" charset="0"/>
                <a:ea typeface="Calibri" pitchFamily="34" charset="0"/>
                <a:cs typeface="Calibri" pitchFamily="34" charset="0"/>
              </a:rPr>
              <a:t>D.  To make their field notes look pretty</a:t>
            </a:r>
            <a:endParaRPr b="1" dirty="0">
              <a:latin typeface="Calibri" pitchFamily="34" charset="0"/>
              <a:ea typeface="Calibri" pitchFamily="34" charset="0"/>
              <a:cs typeface="Calibri" pitchFamily="34" charset="0"/>
            </a:endParaRPr>
          </a:p>
        </p:txBody>
      </p:sp>
      <p:sp>
        <p:nvSpPr>
          <p:cNvPr id="4" name="Google Shape;276;p28"/>
          <p:cNvSpPr txBox="1">
            <a:spLocks/>
          </p:cNvSpPr>
          <p:nvPr/>
        </p:nvSpPr>
        <p:spPr>
          <a:xfrm>
            <a:off x="684852" y="5532437"/>
            <a:ext cx="9613605" cy="1325563"/>
          </a:xfrm>
          <a:prstGeom prst="rect">
            <a:avLst/>
          </a:prstGeom>
          <a:noFill/>
          <a:ln>
            <a:noFill/>
          </a:ln>
        </p:spPr>
        <p:txBody>
          <a:bodyPr spcFirstLastPara="1" vert="horz" wrap="square" lIns="91425" tIns="45700" rIns="91425" bIns="45700" rtlCol="0" anchor="ctr" anchorCtr="0">
            <a:normAutofit/>
          </a:bodyPr>
          <a:lstStyle/>
          <a:p>
            <a:pPr lvl="0">
              <a:lnSpc>
                <a:spcPct val="90000"/>
              </a:lnSpc>
              <a:buClr>
                <a:schemeClr val="dk1"/>
              </a:buClr>
              <a:buSzPts val="4000"/>
              <a:defRPr/>
            </a:pPr>
            <a:r>
              <a:rPr kumimoji="0" lang="en-US" sz="3600" b="1" i="0" u="none" strike="noStrike" kern="1200" cap="none" spc="0" normalizeH="0" baseline="0" noProof="0" dirty="0">
                <a:ln>
                  <a:noFill/>
                </a:ln>
                <a:solidFill>
                  <a:schemeClr val="tx1"/>
                </a:solidFill>
                <a:effectLst/>
                <a:uLnTx/>
                <a:uFillTx/>
                <a:latin typeface="Calibri"/>
                <a:ea typeface="Calibri"/>
                <a:cs typeface="Calibri"/>
                <a:sym typeface="Calibri"/>
              </a:rPr>
              <a:t>6. </a:t>
            </a:r>
            <a:r>
              <a:rPr lang="cy-GB" sz="3600" b="1" dirty="0">
                <a:latin typeface="Calibri" pitchFamily="34" charset="0"/>
                <a:ea typeface="Calibri" pitchFamily="34" charset="0"/>
                <a:cs typeface="Calibri" pitchFamily="34" charset="0"/>
              </a:rPr>
              <a:t>Pam fod angen i ddaearyddwyr fod yn foesegol </a:t>
            </a:r>
          </a:p>
          <a:p>
            <a:pPr lvl="0">
              <a:lnSpc>
                <a:spcPct val="90000"/>
              </a:lnSpc>
              <a:buClr>
                <a:schemeClr val="dk1"/>
              </a:buClr>
              <a:buSzPts val="4000"/>
              <a:defRPr/>
            </a:pPr>
            <a:r>
              <a:rPr lang="cy-GB" sz="3600" b="1" dirty="0">
                <a:latin typeface="Calibri" pitchFamily="34" charset="0"/>
                <a:ea typeface="Calibri" pitchFamily="34" charset="0"/>
                <a:cs typeface="Calibri" pitchFamily="34" charset="0"/>
              </a:rPr>
              <a:t>    ar deithiau maes?</a:t>
            </a:r>
            <a:endParaRPr kumimoji="0" lang="en-US" sz="40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sym typeface="Calibri"/>
            </a:endParaRPr>
          </a:p>
        </p:txBody>
      </p:sp>
      <p:sp>
        <p:nvSpPr>
          <p:cNvPr id="5" name="Google Shape;277;p28"/>
          <p:cNvSpPr txBox="1">
            <a:spLocks/>
          </p:cNvSpPr>
          <p:nvPr/>
        </p:nvSpPr>
        <p:spPr>
          <a:xfrm>
            <a:off x="6096000" y="1460205"/>
            <a:ext cx="5825706" cy="4398580"/>
          </a:xfrm>
          <a:prstGeom prst="rect">
            <a:avLst/>
          </a:prstGeom>
          <a:noFill/>
          <a:ln>
            <a:noFill/>
          </a:ln>
        </p:spPr>
        <p:txBody>
          <a:bodyPr spcFirstLastPara="1" vert="horz" wrap="square" lIns="91425" tIns="45700" rIns="91425" bIns="45700" rtlCol="0" anchor="t" anchorCtr="0">
            <a:normAutofit/>
          </a:bodyPr>
          <a:lstStyle/>
          <a:p>
            <a:pPr marL="514350" lvl="0" indent="-514350">
              <a:lnSpc>
                <a:spcPct val="90000"/>
              </a:lnSpc>
              <a:buClr>
                <a:srgbClr val="FF0000"/>
              </a:buClr>
              <a:buSzPts val="3200"/>
              <a:defRPr/>
            </a:pPr>
            <a:r>
              <a:rPr lang="cy-GB" sz="2800" b="1" dirty="0">
                <a:solidFill>
                  <a:srgbClr val="C00000"/>
                </a:solidFill>
                <a:latin typeface="Calibri" pitchFamily="34" charset="0"/>
                <a:ea typeface="Calibri" pitchFamily="34" charset="0"/>
                <a:cs typeface="Calibri" pitchFamily="34" charset="0"/>
              </a:rPr>
              <a:t>A.  Er mwyn sicrhau eu bod yn cael y data sydd ei angen arnynt</a:t>
            </a:r>
            <a:endParaRPr kumimoji="0" lang="en-US" sz="2800" b="1" i="0" u="none" strike="noStrike" kern="1200" cap="none" spc="0" normalizeH="0" baseline="0" noProof="0" dirty="0">
              <a:ln>
                <a:noFill/>
              </a:ln>
              <a:solidFill>
                <a:srgbClr val="C00000"/>
              </a:solidFill>
              <a:effectLst/>
              <a:uLnTx/>
              <a:uFillTx/>
              <a:latin typeface="Calibri" pitchFamily="34" charset="0"/>
              <a:ea typeface="Calibri" pitchFamily="34" charset="0"/>
              <a:cs typeface="Calibri" pitchFamily="34" charset="0"/>
            </a:endParaRPr>
          </a:p>
          <a:p>
            <a:pPr marL="514350" indent="-514350">
              <a:lnSpc>
                <a:spcPct val="90000"/>
              </a:lnSpc>
              <a:spcBef>
                <a:spcPts val="1000"/>
              </a:spcBef>
              <a:buClr>
                <a:srgbClr val="FF0000"/>
              </a:buClr>
              <a:buSzPts val="3200"/>
              <a:defRPr/>
            </a:pPr>
            <a:r>
              <a:rPr lang="cy-GB" sz="2800" b="1" dirty="0">
                <a:solidFill>
                  <a:srgbClr val="0070C0"/>
                </a:solidFill>
                <a:latin typeface="Calibri" pitchFamily="34" charset="0"/>
                <a:ea typeface="Calibri" pitchFamily="34" charset="0"/>
                <a:cs typeface="Calibri" pitchFamily="34" charset="0"/>
              </a:rPr>
              <a:t>B.  Er mwyn sicrhau bod pawb yn cyd-dynnu ar y daith</a:t>
            </a:r>
            <a:endParaRPr lang="en-US" sz="2800" b="1" dirty="0">
              <a:solidFill>
                <a:srgbClr val="0070C0"/>
              </a:solidFill>
              <a:latin typeface="Calibri" pitchFamily="34" charset="0"/>
              <a:ea typeface="Calibri" pitchFamily="34" charset="0"/>
              <a:cs typeface="Calibri" pitchFamily="34" charset="0"/>
            </a:endParaRPr>
          </a:p>
          <a:p>
            <a:pPr marL="514350" indent="-514350">
              <a:lnSpc>
                <a:spcPct val="90000"/>
              </a:lnSpc>
              <a:spcBef>
                <a:spcPts val="1000"/>
              </a:spcBef>
              <a:buClr>
                <a:srgbClr val="FF0000"/>
              </a:buClr>
              <a:buSzPts val="3200"/>
              <a:defRPr/>
            </a:pPr>
            <a:r>
              <a:rPr lang="cy-GB" sz="2800" b="1" dirty="0">
                <a:solidFill>
                  <a:srgbClr val="C00000"/>
                </a:solidFill>
                <a:latin typeface="Calibri" pitchFamily="34" charset="0"/>
                <a:ea typeface="Calibri" pitchFamily="34" charset="0"/>
                <a:cs typeface="Calibri" pitchFamily="34" charset="0"/>
              </a:rPr>
              <a:t>C.  Er mwyn helpu i warchod yr amgylchedd y maent yn ymweld ag ef</a:t>
            </a:r>
          </a:p>
          <a:p>
            <a:pPr marL="514350" lvl="0" indent="-514350">
              <a:lnSpc>
                <a:spcPct val="90000"/>
              </a:lnSpc>
              <a:spcBef>
                <a:spcPts val="1000"/>
              </a:spcBef>
              <a:buClr>
                <a:srgbClr val="FF0000"/>
              </a:buClr>
              <a:buSzPts val="3200"/>
              <a:defRPr/>
            </a:pPr>
            <a:r>
              <a:rPr lang="cy-GB" sz="2800" b="1" dirty="0">
                <a:solidFill>
                  <a:srgbClr val="0070C0"/>
                </a:solidFill>
                <a:latin typeface="Calibri" pitchFamily="34" charset="0"/>
                <a:ea typeface="Calibri" pitchFamily="34" charset="0"/>
                <a:cs typeface="Calibri" pitchFamily="34" charset="0"/>
              </a:rPr>
              <a:t>D.</a:t>
            </a:r>
            <a:r>
              <a:rPr lang="cy-GB" sz="2800" b="1" dirty="0">
                <a:latin typeface="Calibri" pitchFamily="34" charset="0"/>
                <a:ea typeface="Calibri" pitchFamily="34" charset="0"/>
                <a:cs typeface="Calibri" pitchFamily="34" charset="0"/>
              </a:rPr>
              <a:t> </a:t>
            </a:r>
            <a:r>
              <a:rPr lang="cy-GB" sz="2800" b="1" dirty="0">
                <a:solidFill>
                  <a:srgbClr val="0070C0"/>
                </a:solidFill>
                <a:latin typeface="Calibri" pitchFamily="34" charset="0"/>
                <a:ea typeface="Calibri" pitchFamily="34" charset="0"/>
                <a:cs typeface="Calibri" pitchFamily="34" charset="0"/>
              </a:rPr>
              <a:t>I wneud i'w nodiadau maes edrych yn bert</a:t>
            </a:r>
          </a:p>
          <a:p>
            <a:pPr marL="514350" lvl="0" indent="-514350">
              <a:lnSpc>
                <a:spcPct val="90000"/>
              </a:lnSpc>
              <a:spcBef>
                <a:spcPts val="1000"/>
              </a:spcBef>
              <a:buClr>
                <a:srgbClr val="FF0000"/>
              </a:buClr>
              <a:buSzPts val="3200"/>
              <a:buAutoNum type="alphaUcPeriod" startAt="2"/>
              <a:defRPr/>
            </a:pPr>
            <a:endParaRPr kumimoji="0" lang="en-US" sz="2800" b="1" i="0" u="none" strike="noStrike" kern="1200" cap="none" spc="0" normalizeH="0" baseline="0" noProof="0" dirty="0">
              <a:ln>
                <a:noFill/>
              </a:ln>
              <a:solidFill>
                <a:srgbClr val="0070C0"/>
              </a:solidFill>
              <a:effectLst/>
              <a:uLnTx/>
              <a:uFillTx/>
              <a:latin typeface="Calibri" pitchFamily="34" charset="0"/>
              <a:ea typeface="Calibri" pitchFamily="34" charset="0"/>
              <a:cs typeface="Calibri"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29"/>
          <p:cNvSpPr txBox="1">
            <a:spLocks noGrp="1"/>
          </p:cNvSpPr>
          <p:nvPr>
            <p:ph type="title"/>
          </p:nvPr>
        </p:nvSpPr>
        <p:spPr>
          <a:xfrm>
            <a:off x="838200" y="702316"/>
            <a:ext cx="10515600" cy="716581"/>
          </a:xfrm>
          <a:prstGeom prst="rect">
            <a:avLst/>
          </a:prstGeom>
          <a:noFill/>
          <a:ln>
            <a:noFill/>
          </a:ln>
        </p:spPr>
        <p:txBody>
          <a:bodyPr spcFirstLastPara="1" wrap="square" lIns="91425" tIns="45700" rIns="91425" bIns="45700" anchor="ctr" anchorCtr="0">
            <a:normAutofit fontScale="90000"/>
          </a:bodyPr>
          <a:lstStyle/>
          <a:p>
            <a:pPr marL="0" lvl="0" indent="0" rtl="0">
              <a:lnSpc>
                <a:spcPct val="90000"/>
              </a:lnSpc>
              <a:spcBef>
                <a:spcPts val="0"/>
              </a:spcBef>
              <a:spcAft>
                <a:spcPts val="0"/>
              </a:spcAft>
              <a:buClr>
                <a:schemeClr val="dk1"/>
              </a:buClr>
              <a:buSzPct val="100000"/>
              <a:buFont typeface="Calibri"/>
              <a:buNone/>
            </a:pPr>
            <a:r>
              <a:rPr lang="en-GB" sz="4000" b="1" dirty="0">
                <a:latin typeface="Calibri" pitchFamily="34" charset="0"/>
                <a:ea typeface="Calibri" pitchFamily="34" charset="0"/>
                <a:cs typeface="Calibri" pitchFamily="34" charset="0"/>
                <a:sym typeface="Calibri"/>
              </a:rPr>
              <a:t>7. How do you calculate the </a:t>
            </a:r>
            <a:r>
              <a:rPr lang="en-GB" sz="4000" b="1" i="1" dirty="0">
                <a:solidFill>
                  <a:srgbClr val="FF0000"/>
                </a:solidFill>
                <a:latin typeface="Calibri" pitchFamily="34" charset="0"/>
                <a:ea typeface="Calibri" pitchFamily="34" charset="0"/>
                <a:cs typeface="Calibri" pitchFamily="34" charset="0"/>
              </a:rPr>
              <a:t>range</a:t>
            </a:r>
            <a:r>
              <a:rPr lang="en-GB" sz="4000" b="1" dirty="0">
                <a:latin typeface="Calibri" pitchFamily="34" charset="0"/>
                <a:ea typeface="Calibri" pitchFamily="34" charset="0"/>
                <a:cs typeface="Calibri" pitchFamily="34" charset="0"/>
                <a:sym typeface="Calibri"/>
              </a:rPr>
              <a:t> from a set of </a:t>
            </a:r>
            <a:br>
              <a:rPr lang="en-GB" sz="4000" b="1" dirty="0">
                <a:latin typeface="Calibri" pitchFamily="34" charset="0"/>
                <a:ea typeface="Calibri" pitchFamily="34" charset="0"/>
                <a:cs typeface="Calibri" pitchFamily="34" charset="0"/>
                <a:sym typeface="Calibri"/>
              </a:rPr>
            </a:br>
            <a:r>
              <a:rPr lang="en-GB" sz="4000" b="1" dirty="0">
                <a:latin typeface="Calibri" pitchFamily="34" charset="0"/>
                <a:ea typeface="Calibri" pitchFamily="34" charset="0"/>
                <a:cs typeface="Calibri" pitchFamily="34" charset="0"/>
                <a:sym typeface="Calibri"/>
              </a:rPr>
              <a:t>    data collected on field work? </a:t>
            </a:r>
            <a:br>
              <a:rPr lang="en-GB" b="1" dirty="0">
                <a:latin typeface="Calibri"/>
                <a:ea typeface="Calibri"/>
                <a:cs typeface="Calibri"/>
                <a:sym typeface="Calibri"/>
              </a:rPr>
            </a:br>
            <a:endParaRPr b="1" dirty="0">
              <a:latin typeface="Calibri"/>
              <a:ea typeface="Calibri"/>
              <a:cs typeface="Calibri"/>
              <a:sym typeface="Calibri"/>
            </a:endParaRPr>
          </a:p>
        </p:txBody>
      </p:sp>
      <p:sp>
        <p:nvSpPr>
          <p:cNvPr id="284" name="Google Shape;284;p29"/>
          <p:cNvSpPr txBox="1">
            <a:spLocks noGrp="1"/>
          </p:cNvSpPr>
          <p:nvPr>
            <p:ph idx="1"/>
          </p:nvPr>
        </p:nvSpPr>
        <p:spPr>
          <a:xfrm>
            <a:off x="381001" y="1386024"/>
            <a:ext cx="5357648" cy="4351338"/>
          </a:xfrm>
          <a:prstGeom prst="rect">
            <a:avLst/>
          </a:prstGeom>
          <a:noFill/>
          <a:ln>
            <a:noFill/>
          </a:ln>
        </p:spPr>
        <p:txBody>
          <a:bodyPr spcFirstLastPara="1" wrap="square" lIns="91425" tIns="45700" rIns="91425" bIns="45700" anchor="t" anchorCtr="0">
            <a:normAutofit fontScale="92500" lnSpcReduction="20000"/>
          </a:bodyPr>
          <a:lstStyle/>
          <a:p>
            <a:pPr marL="529590" lvl="0" indent="-514350" algn="l" rtl="0">
              <a:lnSpc>
                <a:spcPct val="90000"/>
              </a:lnSpc>
              <a:spcBef>
                <a:spcPts val="0"/>
              </a:spcBef>
              <a:spcAft>
                <a:spcPts val="0"/>
              </a:spcAft>
              <a:buClr>
                <a:srgbClr val="0070C0"/>
              </a:buClr>
              <a:buSzPct val="100000"/>
              <a:buFont typeface="+mj-lt"/>
              <a:buAutoNum type="alphaUcPeriod"/>
            </a:pPr>
            <a:r>
              <a:rPr lang="en-GB" b="1" dirty="0">
                <a:solidFill>
                  <a:srgbClr val="0070C0"/>
                </a:solidFill>
                <a:latin typeface="Calibri" pitchFamily="34" charset="0"/>
                <a:ea typeface="Calibri" pitchFamily="34" charset="0"/>
                <a:cs typeface="Calibri" pitchFamily="34" charset="0"/>
              </a:rPr>
              <a:t>Add the values all together and divide by the number of values you have</a:t>
            </a:r>
            <a:endParaRPr b="1" dirty="0">
              <a:solidFill>
                <a:srgbClr val="0070C0"/>
              </a:solidFill>
              <a:latin typeface="Calibri" pitchFamily="34" charset="0"/>
              <a:ea typeface="Calibri" pitchFamily="34" charset="0"/>
              <a:cs typeface="Calibri" pitchFamily="34" charset="0"/>
            </a:endParaRPr>
          </a:p>
          <a:p>
            <a:pPr marL="742950" lvl="0" indent="-514350" algn="l" rtl="0">
              <a:lnSpc>
                <a:spcPct val="90000"/>
              </a:lnSpc>
              <a:spcBef>
                <a:spcPts val="0"/>
              </a:spcBef>
              <a:spcAft>
                <a:spcPts val="0"/>
              </a:spcAft>
              <a:buSzPct val="60810"/>
              <a:buFont typeface="+mj-lt"/>
              <a:buAutoNum type="alphaUcPeriod"/>
            </a:pPr>
            <a:endParaRPr b="1" dirty="0">
              <a:solidFill>
                <a:srgbClr val="0070C0"/>
              </a:solidFill>
              <a:latin typeface="Calibri" pitchFamily="34" charset="0"/>
              <a:ea typeface="Calibri" pitchFamily="34" charset="0"/>
              <a:cs typeface="Calibri" pitchFamily="34" charset="0"/>
            </a:endParaRPr>
          </a:p>
          <a:p>
            <a:pPr marL="529590" lvl="0" indent="-514350" algn="l" rtl="0">
              <a:lnSpc>
                <a:spcPct val="90000"/>
              </a:lnSpc>
              <a:spcBef>
                <a:spcPts val="1000"/>
              </a:spcBef>
              <a:spcAft>
                <a:spcPts val="0"/>
              </a:spcAft>
              <a:buClr>
                <a:srgbClr val="FF0000"/>
              </a:buClr>
              <a:buSzPct val="100000"/>
              <a:buFont typeface="+mj-lt"/>
              <a:buAutoNum type="alphaUcPeriod"/>
            </a:pPr>
            <a:r>
              <a:rPr lang="en-GB" b="1" dirty="0">
                <a:solidFill>
                  <a:srgbClr val="C00000"/>
                </a:solidFill>
                <a:latin typeface="Calibri" pitchFamily="34" charset="0"/>
                <a:ea typeface="Calibri" pitchFamily="34" charset="0"/>
                <a:cs typeface="Calibri" pitchFamily="34" charset="0"/>
              </a:rPr>
              <a:t>Take the highest value away from the lowest value</a:t>
            </a:r>
            <a:endParaRPr b="1" dirty="0">
              <a:solidFill>
                <a:srgbClr val="C00000"/>
              </a:solidFill>
              <a:latin typeface="Calibri" pitchFamily="34" charset="0"/>
              <a:ea typeface="Calibri" pitchFamily="34" charset="0"/>
              <a:cs typeface="Calibri" pitchFamily="34" charset="0"/>
            </a:endParaRPr>
          </a:p>
          <a:p>
            <a:pPr marL="742950" lvl="0" indent="-514350" algn="l" rtl="0">
              <a:lnSpc>
                <a:spcPct val="90000"/>
              </a:lnSpc>
              <a:spcBef>
                <a:spcPts val="1000"/>
              </a:spcBef>
              <a:spcAft>
                <a:spcPts val="0"/>
              </a:spcAft>
              <a:buSzPct val="60810"/>
              <a:buFont typeface="+mj-lt"/>
              <a:buAutoNum type="alphaUcPeriod"/>
            </a:pPr>
            <a:endParaRPr b="1" dirty="0">
              <a:solidFill>
                <a:srgbClr val="FF0000"/>
              </a:solidFill>
              <a:latin typeface="Calibri" pitchFamily="34" charset="0"/>
              <a:ea typeface="Calibri" pitchFamily="34" charset="0"/>
              <a:cs typeface="Calibri" pitchFamily="34" charset="0"/>
            </a:endParaRPr>
          </a:p>
          <a:p>
            <a:pPr marL="529590" lvl="0" indent="-514350" algn="l" rtl="0">
              <a:lnSpc>
                <a:spcPct val="90000"/>
              </a:lnSpc>
              <a:spcBef>
                <a:spcPts val="1000"/>
              </a:spcBef>
              <a:spcAft>
                <a:spcPts val="0"/>
              </a:spcAft>
              <a:buClr>
                <a:srgbClr val="0070C0"/>
              </a:buClr>
              <a:buSzPct val="100000"/>
              <a:buFont typeface="+mj-lt"/>
              <a:buAutoNum type="alphaUcPeriod"/>
            </a:pPr>
            <a:r>
              <a:rPr lang="en-GB" b="1" dirty="0">
                <a:solidFill>
                  <a:srgbClr val="0070C0"/>
                </a:solidFill>
                <a:latin typeface="Calibri" pitchFamily="34" charset="0"/>
                <a:ea typeface="Calibri" pitchFamily="34" charset="0"/>
                <a:cs typeface="Calibri" pitchFamily="34" charset="0"/>
              </a:rPr>
              <a:t>Find the most frequent number</a:t>
            </a:r>
            <a:endParaRPr b="1" dirty="0">
              <a:solidFill>
                <a:srgbClr val="0070C0"/>
              </a:solidFill>
              <a:latin typeface="Calibri" pitchFamily="34" charset="0"/>
              <a:ea typeface="Calibri" pitchFamily="34" charset="0"/>
              <a:cs typeface="Calibri" pitchFamily="34" charset="0"/>
            </a:endParaRPr>
          </a:p>
          <a:p>
            <a:pPr marL="742950" lvl="0" indent="-514350" algn="l" rtl="0">
              <a:lnSpc>
                <a:spcPct val="90000"/>
              </a:lnSpc>
              <a:spcBef>
                <a:spcPts val="1000"/>
              </a:spcBef>
              <a:spcAft>
                <a:spcPts val="0"/>
              </a:spcAft>
              <a:buSzPct val="60810"/>
              <a:buFont typeface="+mj-lt"/>
              <a:buAutoNum type="alphaUcPeriod"/>
            </a:pPr>
            <a:endParaRPr b="1" dirty="0">
              <a:solidFill>
                <a:srgbClr val="0070C0"/>
              </a:solidFill>
              <a:latin typeface="Calibri" pitchFamily="34" charset="0"/>
              <a:ea typeface="Calibri" pitchFamily="34" charset="0"/>
              <a:cs typeface="Calibri" pitchFamily="34" charset="0"/>
            </a:endParaRPr>
          </a:p>
          <a:p>
            <a:pPr marL="529590" lvl="0" indent="-514350" algn="l" rtl="0">
              <a:lnSpc>
                <a:spcPct val="90000"/>
              </a:lnSpc>
              <a:spcBef>
                <a:spcPts val="1000"/>
              </a:spcBef>
              <a:spcAft>
                <a:spcPts val="0"/>
              </a:spcAft>
              <a:buClr>
                <a:srgbClr val="FF0000"/>
              </a:buClr>
              <a:buSzPct val="100000"/>
              <a:buFont typeface="+mj-lt"/>
              <a:buAutoNum type="alphaUcPeriod"/>
            </a:pPr>
            <a:r>
              <a:rPr lang="en-GB" b="1" dirty="0">
                <a:solidFill>
                  <a:srgbClr val="C00000"/>
                </a:solidFill>
                <a:latin typeface="Calibri" pitchFamily="34" charset="0"/>
                <a:ea typeface="Calibri" pitchFamily="34" charset="0"/>
                <a:cs typeface="Calibri" pitchFamily="34" charset="0"/>
              </a:rPr>
              <a:t>Find the middle number from a set of values put into order from the smallest to largest</a:t>
            </a:r>
            <a:endParaRPr b="1" dirty="0">
              <a:solidFill>
                <a:srgbClr val="C00000"/>
              </a:solidFill>
              <a:latin typeface="Calibri" pitchFamily="34" charset="0"/>
              <a:ea typeface="Calibri" pitchFamily="34" charset="0"/>
              <a:cs typeface="Calibri" pitchFamily="34" charset="0"/>
            </a:endParaRPr>
          </a:p>
          <a:p>
            <a:pPr marL="514350" lvl="0" indent="-336550" algn="l" rtl="0">
              <a:lnSpc>
                <a:spcPct val="90000"/>
              </a:lnSpc>
              <a:spcBef>
                <a:spcPts val="1000"/>
              </a:spcBef>
              <a:spcAft>
                <a:spcPts val="0"/>
              </a:spcAft>
              <a:buClr>
                <a:schemeClr val="dk1"/>
              </a:buClr>
              <a:buSzPct val="100000"/>
              <a:buFont typeface="Calibri"/>
              <a:buNone/>
            </a:pPr>
            <a:endParaRPr dirty="0"/>
          </a:p>
        </p:txBody>
      </p:sp>
      <p:sp>
        <p:nvSpPr>
          <p:cNvPr id="4" name="Google Shape;283;p29"/>
          <p:cNvSpPr txBox="1">
            <a:spLocks/>
          </p:cNvSpPr>
          <p:nvPr/>
        </p:nvSpPr>
        <p:spPr>
          <a:xfrm>
            <a:off x="381001" y="5898492"/>
            <a:ext cx="10515600" cy="716581"/>
          </a:xfrm>
          <a:prstGeom prst="rect">
            <a:avLst/>
          </a:prstGeom>
          <a:noFill/>
          <a:ln>
            <a:noFill/>
          </a:ln>
        </p:spPr>
        <p:txBody>
          <a:bodyPr spcFirstLastPara="1" vert="horz" wrap="square" lIns="91425" tIns="45700" rIns="91425" bIns="45700" rtlCol="0" anchor="ctr" anchorCtr="0">
            <a:normAutofit fontScale="25000" lnSpcReduction="20000"/>
          </a:bodyPr>
          <a:lstStyle/>
          <a:p>
            <a:pPr marL="0" marR="0" lvl="0" indent="0" algn="l" defTabSz="914400" rtl="0" eaLnBrk="1" fontAlgn="auto" latinLnBrk="0" hangingPunct="1">
              <a:lnSpc>
                <a:spcPct val="90000"/>
              </a:lnSpc>
              <a:spcBef>
                <a:spcPts val="0"/>
              </a:spcBef>
              <a:spcAft>
                <a:spcPts val="0"/>
              </a:spcAft>
              <a:buClr>
                <a:schemeClr val="dk1"/>
              </a:buClr>
              <a:buSzPct val="100000"/>
              <a:buFont typeface="Calibri"/>
              <a:buNone/>
              <a:tabLst/>
              <a:defRPr/>
            </a:pPr>
            <a:r>
              <a:rPr kumimoji="0" lang="en-US" sz="144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sym typeface="Calibri"/>
              </a:rPr>
              <a:t>7</a:t>
            </a:r>
            <a:r>
              <a:rPr kumimoji="0" lang="en-US" sz="14400" b="1" i="0" u="none" strike="noStrike" kern="1200" cap="none" spc="0" normalizeH="0" baseline="0" noProof="0">
                <a:ln>
                  <a:noFill/>
                </a:ln>
                <a:solidFill>
                  <a:schemeClr val="tx1"/>
                </a:solidFill>
                <a:effectLst/>
                <a:uLnTx/>
                <a:uFillTx/>
                <a:latin typeface="Calibri" pitchFamily="34" charset="0"/>
                <a:ea typeface="Calibri" pitchFamily="34" charset="0"/>
                <a:cs typeface="Calibri" pitchFamily="34" charset="0"/>
                <a:sym typeface="Calibri"/>
              </a:rPr>
              <a:t>. 	</a:t>
            </a:r>
            <a:r>
              <a:rPr lang="en-US" sz="14400" b="1">
                <a:latin typeface="Calibri" pitchFamily="34" charset="0"/>
                <a:ea typeface="Calibri" pitchFamily="34" charset="0"/>
                <a:cs typeface="Calibri" pitchFamily="34" charset="0"/>
                <a:sym typeface="Calibri"/>
              </a:rPr>
              <a:t>Sut y byddech yn cyfrifo’r ystod o set o ddata 	gasglwyd ar waith maes</a:t>
            </a:r>
            <a:r>
              <a:rPr kumimoji="0" lang="en-US" sz="14400" b="1" i="0" u="none" strike="noStrike" kern="1200" cap="none" spc="0" normalizeH="0" baseline="0" noProof="0">
                <a:ln>
                  <a:noFill/>
                </a:ln>
                <a:solidFill>
                  <a:schemeClr val="tx1"/>
                </a:solidFill>
                <a:effectLst/>
                <a:uLnTx/>
                <a:uFillTx/>
                <a:latin typeface="Calibri" pitchFamily="34" charset="0"/>
                <a:ea typeface="Calibri" pitchFamily="34" charset="0"/>
                <a:cs typeface="Calibri" pitchFamily="34" charset="0"/>
                <a:sym typeface="Calibri"/>
              </a:rPr>
              <a:t>? </a:t>
            </a:r>
            <a:br>
              <a:rPr kumimoji="0" lang="en-US" sz="4400" b="1" i="0" u="none" strike="noStrike" kern="1200" cap="none" spc="0" normalizeH="0" baseline="0" noProof="0" dirty="0">
                <a:ln>
                  <a:noFill/>
                </a:ln>
                <a:solidFill>
                  <a:schemeClr val="tx1"/>
                </a:solidFill>
                <a:effectLst/>
                <a:uLnTx/>
                <a:uFillTx/>
                <a:latin typeface="Calibri"/>
                <a:ea typeface="Calibri"/>
                <a:cs typeface="Calibri"/>
                <a:sym typeface="Calibri"/>
              </a:rPr>
            </a:br>
            <a:endParaRPr kumimoji="0" lang="en-US" sz="4400" b="1" i="0" u="none" strike="noStrike" kern="1200" cap="none" spc="0" normalizeH="0" baseline="0" noProof="0" dirty="0">
              <a:ln>
                <a:noFill/>
              </a:ln>
              <a:solidFill>
                <a:schemeClr val="tx1"/>
              </a:solidFill>
              <a:effectLst/>
              <a:uLnTx/>
              <a:uFillTx/>
              <a:latin typeface="Calibri"/>
              <a:ea typeface="Calibri"/>
              <a:cs typeface="Calibri"/>
              <a:sym typeface="Calibri"/>
            </a:endParaRPr>
          </a:p>
        </p:txBody>
      </p:sp>
      <p:sp>
        <p:nvSpPr>
          <p:cNvPr id="5" name="Google Shape;284;p29"/>
          <p:cNvSpPr txBox="1">
            <a:spLocks/>
          </p:cNvSpPr>
          <p:nvPr/>
        </p:nvSpPr>
        <p:spPr>
          <a:xfrm>
            <a:off x="6587358" y="1317706"/>
            <a:ext cx="5331373" cy="4468238"/>
          </a:xfrm>
          <a:prstGeom prst="rect">
            <a:avLst/>
          </a:prstGeom>
          <a:noFill/>
          <a:ln>
            <a:noFill/>
          </a:ln>
        </p:spPr>
        <p:txBody>
          <a:bodyPr spcFirstLastPara="1" vert="horz" wrap="square" lIns="91425" tIns="45700" rIns="91425" bIns="45700" rtlCol="0" anchor="t" anchorCtr="0">
            <a:normAutofit fontScale="92500" lnSpcReduction="10000"/>
          </a:bodyPr>
          <a:lstStyle/>
          <a:p>
            <a:pPr marL="529590" lvl="0" indent="-514350">
              <a:lnSpc>
                <a:spcPct val="90000"/>
              </a:lnSpc>
              <a:buClr>
                <a:srgbClr val="0070C0"/>
              </a:buClr>
              <a:buSzPct val="100000"/>
              <a:buFont typeface="+mj-lt"/>
              <a:buAutoNum type="alphaUcPeriod"/>
              <a:defRPr/>
            </a:pPr>
            <a:r>
              <a:rPr lang="cy-GB" sz="2800" b="1" dirty="0">
                <a:solidFill>
                  <a:srgbClr val="0070C0"/>
                </a:solidFill>
                <a:latin typeface="Calibri" pitchFamily="34" charset="0"/>
                <a:ea typeface="Calibri" pitchFamily="34" charset="0"/>
                <a:cs typeface="Calibri" pitchFamily="34" charset="0"/>
              </a:rPr>
              <a:t>Ychwanegwch y gwerthoedd i gyd at ei gilydd a rhannwch â nifer y gwerthoedd sydd gennych</a:t>
            </a:r>
            <a:endParaRPr kumimoji="0" lang="en-US" sz="2900" b="1" i="0" u="none" strike="noStrike" kern="1200" cap="none" spc="0" normalizeH="0" baseline="0" noProof="0" dirty="0">
              <a:ln>
                <a:noFill/>
              </a:ln>
              <a:solidFill>
                <a:srgbClr val="0070C0"/>
              </a:solidFill>
              <a:effectLst/>
              <a:uLnTx/>
              <a:uFillTx/>
              <a:latin typeface="Calibri" pitchFamily="34" charset="0"/>
              <a:ea typeface="Calibri" pitchFamily="34" charset="0"/>
              <a:cs typeface="Calibri" pitchFamily="34" charset="0"/>
            </a:endParaRPr>
          </a:p>
          <a:p>
            <a:pPr marL="529590" lvl="0" indent="-514350">
              <a:lnSpc>
                <a:spcPct val="90000"/>
              </a:lnSpc>
              <a:spcBef>
                <a:spcPts val="1000"/>
              </a:spcBef>
              <a:buClr>
                <a:srgbClr val="FF0000"/>
              </a:buClr>
              <a:buSzPct val="100000"/>
              <a:buFont typeface="+mj-lt"/>
              <a:buAutoNum type="alphaUcPeriod"/>
              <a:defRPr/>
            </a:pPr>
            <a:r>
              <a:rPr lang="cy-GB" sz="2800" b="1" dirty="0">
                <a:solidFill>
                  <a:srgbClr val="C00000"/>
                </a:solidFill>
                <a:latin typeface="Calibri" pitchFamily="34" charset="0"/>
                <a:ea typeface="Calibri" pitchFamily="34" charset="0"/>
                <a:cs typeface="Calibri" pitchFamily="34" charset="0"/>
              </a:rPr>
              <a:t>Tynnwch y gwerth uchaf oddi wrth y gwerth isaf</a:t>
            </a:r>
            <a:endParaRPr kumimoji="0" lang="en-US" sz="2900" b="1" i="0" u="none" strike="noStrike" kern="1200" cap="none" spc="0" normalizeH="0" baseline="0" noProof="0" dirty="0">
              <a:ln>
                <a:noFill/>
              </a:ln>
              <a:solidFill>
                <a:srgbClr val="C00000"/>
              </a:solidFill>
              <a:effectLst/>
              <a:uLnTx/>
              <a:uFillTx/>
              <a:latin typeface="Calibri" pitchFamily="34" charset="0"/>
              <a:ea typeface="Calibri" pitchFamily="34" charset="0"/>
              <a:cs typeface="Calibri" pitchFamily="34" charset="0"/>
            </a:endParaRPr>
          </a:p>
          <a:p>
            <a:pPr marL="529590" lvl="0" indent="-514350">
              <a:lnSpc>
                <a:spcPct val="90000"/>
              </a:lnSpc>
              <a:spcBef>
                <a:spcPts val="1000"/>
              </a:spcBef>
              <a:buClr>
                <a:srgbClr val="0070C0"/>
              </a:buClr>
              <a:buSzPct val="100000"/>
              <a:buFont typeface="+mj-lt"/>
              <a:buAutoNum type="alphaUcPeriod"/>
              <a:defRPr/>
            </a:pPr>
            <a:r>
              <a:rPr lang="cy-GB" sz="3200" b="1" dirty="0">
                <a:solidFill>
                  <a:srgbClr val="0070C0"/>
                </a:solidFill>
                <a:latin typeface="Calibri" pitchFamily="34" charset="0"/>
                <a:ea typeface="Calibri" pitchFamily="34" charset="0"/>
                <a:cs typeface="Calibri" pitchFamily="34" charset="0"/>
              </a:rPr>
              <a:t>Darganfyddwch y rhif mwyaf aml</a:t>
            </a:r>
            <a:endParaRPr kumimoji="0" lang="en-US" sz="2900" b="1" i="0" u="none" strike="noStrike" kern="1200" cap="none" spc="0" normalizeH="0" baseline="0" noProof="0" dirty="0">
              <a:ln>
                <a:noFill/>
              </a:ln>
              <a:solidFill>
                <a:srgbClr val="0070C0"/>
              </a:solidFill>
              <a:effectLst/>
              <a:uLnTx/>
              <a:uFillTx/>
              <a:latin typeface="Calibri" pitchFamily="34" charset="0"/>
              <a:ea typeface="Calibri" pitchFamily="34" charset="0"/>
              <a:cs typeface="Calibri" pitchFamily="34" charset="0"/>
            </a:endParaRPr>
          </a:p>
          <a:p>
            <a:pPr marL="529590" lvl="0" indent="-514350">
              <a:lnSpc>
                <a:spcPct val="90000"/>
              </a:lnSpc>
              <a:spcBef>
                <a:spcPts val="1000"/>
              </a:spcBef>
              <a:buClr>
                <a:srgbClr val="FF0000"/>
              </a:buClr>
              <a:buSzPct val="100000"/>
              <a:buFont typeface="+mj-lt"/>
              <a:buAutoNum type="alphaUcPeriod"/>
              <a:defRPr/>
            </a:pPr>
            <a:r>
              <a:rPr lang="cy-GB" sz="3200" b="1" dirty="0">
                <a:solidFill>
                  <a:srgbClr val="C00000"/>
                </a:solidFill>
                <a:latin typeface="Calibri" pitchFamily="34" charset="0"/>
                <a:ea typeface="Calibri" pitchFamily="34" charset="0"/>
                <a:cs typeface="Calibri" pitchFamily="34" charset="0"/>
              </a:rPr>
              <a:t>Darganfyddwch y rhif canol o set o werthoedd wedi'u rhoi mewn trefn o'r lleiaf i'r mwyaf</a:t>
            </a:r>
            <a:endParaRPr kumimoji="0" lang="en-US" sz="2800" b="1" i="0" u="none" strike="noStrike" kern="1200" cap="none" spc="0" normalizeH="0" baseline="0" noProof="0" dirty="0">
              <a:ln>
                <a:noFill/>
              </a:ln>
              <a:solidFill>
                <a:srgbClr val="C00000"/>
              </a:solidFill>
              <a:effectLst/>
              <a:uLnTx/>
              <a:uFillTx/>
              <a:latin typeface="Calibri" pitchFamily="34" charset="0"/>
              <a:ea typeface="Calibri" pitchFamily="34" charset="0"/>
              <a:cs typeface="Calibri"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0"/>
          <p:cNvSpPr txBox="1">
            <a:spLocks noGrp="1"/>
          </p:cNvSpPr>
          <p:nvPr>
            <p:ph type="title"/>
          </p:nvPr>
        </p:nvSpPr>
        <p:spPr>
          <a:xfrm>
            <a:off x="838200" y="354494"/>
            <a:ext cx="10515600" cy="1064404"/>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dk1"/>
              </a:buClr>
              <a:buSzPct val="100000"/>
              <a:buFont typeface="Calibri"/>
              <a:buNone/>
            </a:pPr>
            <a:r>
              <a:rPr lang="en-GB" sz="3600" b="1" dirty="0">
                <a:latin typeface="Calibri"/>
                <a:ea typeface="Calibri"/>
                <a:cs typeface="Calibri"/>
                <a:sym typeface="Calibri"/>
              </a:rPr>
              <a:t>8. Which sampling method is shown below?</a:t>
            </a:r>
            <a:endParaRPr lang="en-GB" sz="3600" dirty="0"/>
          </a:p>
        </p:txBody>
      </p:sp>
      <p:sp>
        <p:nvSpPr>
          <p:cNvPr id="290" name="Google Shape;290;p30"/>
          <p:cNvSpPr txBox="1">
            <a:spLocks noGrp="1"/>
          </p:cNvSpPr>
          <p:nvPr>
            <p:ph idx="1"/>
          </p:nvPr>
        </p:nvSpPr>
        <p:spPr>
          <a:xfrm>
            <a:off x="838201" y="1707596"/>
            <a:ext cx="2945524" cy="3763037"/>
          </a:xfrm>
          <a:prstGeom prst="rect">
            <a:avLst/>
          </a:prstGeom>
          <a:noFill/>
          <a:ln>
            <a:noFill/>
          </a:ln>
        </p:spPr>
        <p:txBody>
          <a:bodyPr spcFirstLastPara="1" wrap="square" lIns="91425" tIns="45700" rIns="91425" bIns="45700" anchor="t" anchorCtr="0">
            <a:normAutofit/>
          </a:bodyPr>
          <a:lstStyle/>
          <a:p>
            <a:pPr marL="514350" lvl="0" indent="-514350" algn="l" rtl="0">
              <a:lnSpc>
                <a:spcPct val="150000"/>
              </a:lnSpc>
              <a:spcBef>
                <a:spcPts val="0"/>
              </a:spcBef>
              <a:spcAft>
                <a:spcPts val="0"/>
              </a:spcAft>
              <a:buClr>
                <a:srgbClr val="FF0000"/>
              </a:buClr>
              <a:buSzPts val="3200"/>
              <a:buNone/>
            </a:pPr>
            <a:r>
              <a:rPr lang="en-GB" b="1" dirty="0">
                <a:solidFill>
                  <a:srgbClr val="C00000"/>
                </a:solidFill>
                <a:latin typeface="Calibri" pitchFamily="34" charset="0"/>
                <a:ea typeface="Calibri" pitchFamily="34" charset="0"/>
                <a:cs typeface="Calibri" pitchFamily="34" charset="0"/>
              </a:rPr>
              <a:t>A.  Random</a:t>
            </a:r>
          </a:p>
          <a:p>
            <a:pPr marL="514350" lvl="0" indent="-514350" algn="l" rtl="0">
              <a:lnSpc>
                <a:spcPct val="150000"/>
              </a:lnSpc>
              <a:spcBef>
                <a:spcPts val="1000"/>
              </a:spcBef>
              <a:spcAft>
                <a:spcPts val="0"/>
              </a:spcAft>
              <a:buClr>
                <a:srgbClr val="0070C0"/>
              </a:buClr>
              <a:buSzPts val="3200"/>
              <a:buFont typeface="Calibri"/>
              <a:buAutoNum type="alphaUcPeriod"/>
            </a:pPr>
            <a:r>
              <a:rPr lang="en-GB" b="1" dirty="0">
                <a:solidFill>
                  <a:srgbClr val="0070C0"/>
                </a:solidFill>
                <a:latin typeface="Calibri" pitchFamily="34" charset="0"/>
                <a:ea typeface="Calibri" pitchFamily="34" charset="0"/>
                <a:cs typeface="Calibri" pitchFamily="34" charset="0"/>
              </a:rPr>
              <a:t>Stratified</a:t>
            </a:r>
            <a:endParaRPr lang="en-GB" b="1" dirty="0">
              <a:latin typeface="Calibri" pitchFamily="34" charset="0"/>
              <a:ea typeface="Calibri" pitchFamily="34" charset="0"/>
              <a:cs typeface="Calibri" pitchFamily="34" charset="0"/>
            </a:endParaRPr>
          </a:p>
          <a:p>
            <a:pPr marL="514350" lvl="0" indent="-514350" algn="l" rtl="0">
              <a:lnSpc>
                <a:spcPct val="150000"/>
              </a:lnSpc>
              <a:spcBef>
                <a:spcPts val="1000"/>
              </a:spcBef>
              <a:spcAft>
                <a:spcPts val="0"/>
              </a:spcAft>
              <a:buClr>
                <a:srgbClr val="FF0000"/>
              </a:buClr>
              <a:buSzPts val="3200"/>
              <a:buNone/>
            </a:pPr>
            <a:r>
              <a:rPr lang="en-GB" b="1" dirty="0">
                <a:solidFill>
                  <a:srgbClr val="C00000"/>
                </a:solidFill>
                <a:latin typeface="Calibri" pitchFamily="34" charset="0"/>
                <a:ea typeface="Calibri" pitchFamily="34" charset="0"/>
                <a:cs typeface="Calibri" pitchFamily="34" charset="0"/>
              </a:rPr>
              <a:t>C.  Systematic</a:t>
            </a:r>
          </a:p>
          <a:p>
            <a:pPr marL="514350" lvl="0" indent="-514350" algn="l" rtl="0">
              <a:lnSpc>
                <a:spcPct val="150000"/>
              </a:lnSpc>
              <a:spcBef>
                <a:spcPts val="1000"/>
              </a:spcBef>
              <a:spcAft>
                <a:spcPts val="0"/>
              </a:spcAft>
              <a:buClr>
                <a:srgbClr val="0070C0"/>
              </a:buClr>
              <a:buSzPts val="3200"/>
              <a:buNone/>
            </a:pPr>
            <a:r>
              <a:rPr lang="en-GB" b="1" dirty="0">
                <a:solidFill>
                  <a:srgbClr val="0070C0"/>
                </a:solidFill>
                <a:latin typeface="Calibri" pitchFamily="34" charset="0"/>
                <a:ea typeface="Calibri" pitchFamily="34" charset="0"/>
                <a:cs typeface="Calibri" pitchFamily="34" charset="0"/>
              </a:rPr>
              <a:t>D.  None</a:t>
            </a:r>
            <a:endParaRPr lang="en-GB" b="1" dirty="0">
              <a:latin typeface="Calibri" pitchFamily="34" charset="0"/>
              <a:ea typeface="Calibri" pitchFamily="34" charset="0"/>
              <a:cs typeface="Calibri" pitchFamily="34" charset="0"/>
            </a:endParaRPr>
          </a:p>
        </p:txBody>
      </p:sp>
      <p:pic>
        <p:nvPicPr>
          <p:cNvPr id="3" name="Picture 2" descr="A diagram of a sampling method&#10;&#10;Description automatically generated">
            <a:extLst>
              <a:ext uri="{FF2B5EF4-FFF2-40B4-BE49-F238E27FC236}">
                <a16:creationId xmlns:a16="http://schemas.microsoft.com/office/drawing/2014/main" id="{2B870554-C2CA-3256-33F5-1138670AC987}"/>
              </a:ext>
            </a:extLst>
          </p:cNvPr>
          <p:cNvPicPr>
            <a:picLocks noChangeAspect="1"/>
          </p:cNvPicPr>
          <p:nvPr/>
        </p:nvPicPr>
        <p:blipFill>
          <a:blip r:embed="rId3" cstate="print"/>
          <a:srcRect l="60450" t="23516"/>
          <a:stretch>
            <a:fillRect/>
          </a:stretch>
        </p:blipFill>
        <p:spPr>
          <a:xfrm>
            <a:off x="4035973" y="1793288"/>
            <a:ext cx="3604239" cy="3221289"/>
          </a:xfrm>
          <a:prstGeom prst="rect">
            <a:avLst/>
          </a:prstGeom>
        </p:spPr>
      </p:pic>
      <p:sp>
        <p:nvSpPr>
          <p:cNvPr id="5" name="Google Shape;289;p30"/>
          <p:cNvSpPr txBox="1">
            <a:spLocks/>
          </p:cNvSpPr>
          <p:nvPr/>
        </p:nvSpPr>
        <p:spPr>
          <a:xfrm>
            <a:off x="612228" y="5520328"/>
            <a:ext cx="10515600" cy="1064404"/>
          </a:xfrm>
          <a:prstGeom prst="rect">
            <a:avLst/>
          </a:prstGeom>
          <a:noFill/>
          <a:ln>
            <a:noFill/>
          </a:ln>
        </p:spPr>
        <p:txBody>
          <a:bodyPr spcFirstLastPara="1" vert="horz" wrap="square" lIns="91425" tIns="45700" rIns="91425" bIns="45700" rtlCol="0" anchor="ctr" anchorCtr="0">
            <a:noAutofit/>
          </a:bodyPr>
          <a:lstStyle/>
          <a:p>
            <a:pPr lvl="0">
              <a:lnSpc>
                <a:spcPct val="90000"/>
              </a:lnSpc>
              <a:buClr>
                <a:schemeClr val="dk1"/>
              </a:buClr>
              <a:buSzPct val="100000"/>
              <a:defRPr/>
            </a:pPr>
            <a:r>
              <a:rPr kumimoji="0" lang="en-GB"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sym typeface="Calibri"/>
              </a:rPr>
              <a:t>8. </a:t>
            </a:r>
            <a:r>
              <a:rPr lang="cy-GB" sz="3600" b="1" dirty="0">
                <a:latin typeface="Calibri" pitchFamily="34" charset="0"/>
                <a:ea typeface="Calibri" pitchFamily="34" charset="0"/>
                <a:cs typeface="Calibri" pitchFamily="34" charset="0"/>
              </a:rPr>
              <a:t>Pa ddull samplu a ddangosir uchod?</a:t>
            </a:r>
            <a:endParaRPr kumimoji="0" lang="en-GB"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endParaRPr>
          </a:p>
        </p:txBody>
      </p:sp>
      <p:sp>
        <p:nvSpPr>
          <p:cNvPr id="6" name="Google Shape;290;p30"/>
          <p:cNvSpPr txBox="1">
            <a:spLocks/>
          </p:cNvSpPr>
          <p:nvPr/>
        </p:nvSpPr>
        <p:spPr>
          <a:xfrm>
            <a:off x="8337332" y="1859997"/>
            <a:ext cx="2945524" cy="3480022"/>
          </a:xfrm>
          <a:prstGeom prst="rect">
            <a:avLst/>
          </a:prstGeom>
          <a:noFill/>
          <a:ln>
            <a:noFill/>
          </a:ln>
        </p:spPr>
        <p:txBody>
          <a:bodyPr spcFirstLastPara="1" vert="horz" wrap="square" lIns="91425" tIns="45700" rIns="91425" bIns="45700" rtlCol="0" anchor="t" anchorCtr="0">
            <a:normAutofit/>
          </a:bodyPr>
          <a:lstStyle/>
          <a:p>
            <a:pPr marL="514350" lvl="0" indent="-514350">
              <a:lnSpc>
                <a:spcPct val="150000"/>
              </a:lnSpc>
              <a:buClr>
                <a:srgbClr val="FF0000"/>
              </a:buClr>
              <a:buSzPts val="3200"/>
              <a:defRPr/>
            </a:pPr>
            <a:r>
              <a:rPr lang="cy-GB" sz="2800" b="1" dirty="0">
                <a:solidFill>
                  <a:srgbClr val="C00000"/>
                </a:solidFill>
                <a:latin typeface="Calibri" pitchFamily="34" charset="0"/>
                <a:ea typeface="Calibri" pitchFamily="34" charset="0"/>
                <a:cs typeface="Calibri" pitchFamily="34" charset="0"/>
              </a:rPr>
              <a:t>A.   Ar hap</a:t>
            </a:r>
          </a:p>
          <a:p>
            <a:pPr marL="514350" lvl="0" indent="-514350">
              <a:lnSpc>
                <a:spcPct val="150000"/>
              </a:lnSpc>
              <a:buClr>
                <a:srgbClr val="FF0000"/>
              </a:buClr>
              <a:buSzPts val="3200"/>
              <a:defRPr/>
            </a:pPr>
            <a:r>
              <a:rPr lang="cy-GB" sz="2800" b="1" dirty="0">
                <a:solidFill>
                  <a:srgbClr val="0070C0"/>
                </a:solidFill>
                <a:latin typeface="Calibri" pitchFamily="34" charset="0"/>
                <a:ea typeface="Calibri" pitchFamily="34" charset="0"/>
                <a:cs typeface="Calibri" pitchFamily="34" charset="0"/>
              </a:rPr>
              <a:t>B.   Haenog</a:t>
            </a:r>
          </a:p>
          <a:p>
            <a:pPr marL="514350" lvl="0" indent="-514350">
              <a:lnSpc>
                <a:spcPct val="150000"/>
              </a:lnSpc>
              <a:buClr>
                <a:srgbClr val="FF0000"/>
              </a:buClr>
              <a:buSzPts val="3200"/>
              <a:defRPr/>
            </a:pPr>
            <a:r>
              <a:rPr lang="cy-GB" sz="2800" b="1" dirty="0">
                <a:solidFill>
                  <a:srgbClr val="C00000"/>
                </a:solidFill>
                <a:latin typeface="Calibri" pitchFamily="34" charset="0"/>
                <a:ea typeface="Calibri" pitchFamily="34" charset="0"/>
                <a:cs typeface="Calibri" pitchFamily="34" charset="0"/>
              </a:rPr>
              <a:t>C.  Systematig</a:t>
            </a:r>
          </a:p>
          <a:p>
            <a:pPr marL="514350" lvl="0" indent="-514350">
              <a:lnSpc>
                <a:spcPct val="150000"/>
              </a:lnSpc>
              <a:buClr>
                <a:srgbClr val="FF0000"/>
              </a:buClr>
              <a:buSzPts val="3200"/>
              <a:defRPr/>
            </a:pPr>
            <a:r>
              <a:rPr kumimoji="0" lang="en-GB" sz="2800" b="1" i="0" u="none" strike="noStrike" kern="1200" cap="none" spc="0" normalizeH="0" baseline="0" noProof="0" dirty="0">
                <a:ln>
                  <a:noFill/>
                </a:ln>
                <a:solidFill>
                  <a:srgbClr val="0070C0"/>
                </a:solidFill>
                <a:effectLst/>
                <a:uLnTx/>
                <a:uFillTx/>
                <a:latin typeface="Calibri" pitchFamily="34" charset="0"/>
                <a:ea typeface="Calibri" pitchFamily="34" charset="0"/>
                <a:cs typeface="Calibri" pitchFamily="34" charset="0"/>
              </a:rPr>
              <a:t>D.  Dim</a:t>
            </a:r>
            <a:endParaRPr kumimoji="0" lang="en-GB" sz="28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6095" y="350602"/>
            <a:ext cx="6516757" cy="1325563"/>
          </a:xfrm>
        </p:spPr>
        <p:txBody>
          <a:bodyPr>
            <a:normAutofit fontScale="90000"/>
          </a:bodyPr>
          <a:lstStyle/>
          <a:p>
            <a:pPr algn="ctr">
              <a:lnSpc>
                <a:spcPct val="100000"/>
              </a:lnSpc>
            </a:pPr>
            <a:r>
              <a:rPr lang="en-US" b="1" dirty="0"/>
              <a:t>Round 6</a:t>
            </a:r>
            <a:br>
              <a:rPr lang="en-US" b="1" dirty="0"/>
            </a:br>
            <a:endParaRPr lang="en-US" b="1" dirty="0"/>
          </a:p>
        </p:txBody>
      </p:sp>
      <p:sp>
        <p:nvSpPr>
          <p:cNvPr id="4" name="Title 1"/>
          <p:cNvSpPr txBox="1">
            <a:spLocks/>
          </p:cNvSpPr>
          <p:nvPr/>
        </p:nvSpPr>
        <p:spPr>
          <a:xfrm>
            <a:off x="-301486" y="5261729"/>
            <a:ext cx="10515600" cy="1325563"/>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err="1">
                <a:ln>
                  <a:noFill/>
                </a:ln>
                <a:solidFill>
                  <a:schemeClr val="tx1"/>
                </a:solidFill>
                <a:effectLst/>
                <a:uLnTx/>
                <a:uFillTx/>
                <a:latin typeface="+mj-lt"/>
                <a:ea typeface="+mj-ea"/>
                <a:cs typeface="+mj-cs"/>
              </a:rPr>
              <a:t>Rownd</a:t>
            </a:r>
            <a:r>
              <a:rPr kumimoji="0" lang="en-US" sz="4000" b="1" i="0" u="none" strike="noStrike" kern="1200" cap="none" spc="0" normalizeH="0" baseline="0" noProof="0" dirty="0">
                <a:ln>
                  <a:noFill/>
                </a:ln>
                <a:solidFill>
                  <a:schemeClr val="tx1"/>
                </a:solidFill>
                <a:effectLst/>
                <a:uLnTx/>
                <a:uFillTx/>
                <a:latin typeface="+mj-lt"/>
                <a:ea typeface="+mj-ea"/>
                <a:cs typeface="+mj-cs"/>
              </a:rPr>
              <a:t> 6   </a:t>
            </a:r>
          </a:p>
        </p:txBody>
      </p:sp>
      <p:pic>
        <p:nvPicPr>
          <p:cNvPr id="44034" name="Picture 2" descr="Donate to Sustainable Wales"/>
          <p:cNvPicPr>
            <a:picLocks noChangeAspect="1" noChangeArrowheads="1"/>
          </p:cNvPicPr>
          <p:nvPr/>
        </p:nvPicPr>
        <p:blipFill>
          <a:blip r:embed="rId2" cstate="print"/>
          <a:srcRect/>
          <a:stretch>
            <a:fillRect/>
          </a:stretch>
        </p:blipFill>
        <p:spPr bwMode="auto">
          <a:xfrm>
            <a:off x="1179443" y="1430147"/>
            <a:ext cx="3557800" cy="3557801"/>
          </a:xfrm>
          <a:prstGeom prst="rect">
            <a:avLst/>
          </a:prstGeom>
          <a:noFill/>
        </p:spPr>
      </p:pic>
      <p:sp>
        <p:nvSpPr>
          <p:cNvPr id="6" name="TextBox 5"/>
          <p:cNvSpPr txBox="1"/>
          <p:nvPr/>
        </p:nvSpPr>
        <p:spPr>
          <a:xfrm>
            <a:off x="6433632" y="1404136"/>
            <a:ext cx="5387307" cy="1938992"/>
          </a:xfrm>
          <a:prstGeom prst="rect">
            <a:avLst/>
          </a:prstGeom>
          <a:noFill/>
        </p:spPr>
        <p:txBody>
          <a:bodyPr wrap="square" rtlCol="0">
            <a:spAutoFit/>
          </a:bodyPr>
          <a:lstStyle/>
          <a:p>
            <a:r>
              <a:rPr lang="en-US" sz="4000" b="1" dirty="0"/>
              <a:t>This is an individual round</a:t>
            </a:r>
          </a:p>
          <a:p>
            <a:endParaRPr lang="en-US" sz="4000" b="1" dirty="0"/>
          </a:p>
        </p:txBody>
      </p:sp>
      <p:sp>
        <p:nvSpPr>
          <p:cNvPr id="7" name="Rectangle 6"/>
          <p:cNvSpPr/>
          <p:nvPr/>
        </p:nvSpPr>
        <p:spPr>
          <a:xfrm>
            <a:off x="6771447" y="5127749"/>
            <a:ext cx="4983232" cy="1323439"/>
          </a:xfrm>
          <a:prstGeom prst="rect">
            <a:avLst/>
          </a:prstGeom>
        </p:spPr>
        <p:txBody>
          <a:bodyPr wrap="square">
            <a:spAutoFit/>
          </a:bodyPr>
          <a:lstStyle/>
          <a:p>
            <a:pPr lvl="0"/>
            <a:r>
              <a:rPr lang="en-US" sz="4000" b="1" dirty="0" err="1">
                <a:solidFill>
                  <a:prstClr val="black"/>
                </a:solidFill>
              </a:rPr>
              <a:t>Rownd</a:t>
            </a:r>
            <a:r>
              <a:rPr lang="en-US" sz="4000" b="1" dirty="0">
                <a:solidFill>
                  <a:prstClr val="black"/>
                </a:solidFill>
              </a:rPr>
              <a:t> </a:t>
            </a:r>
            <a:r>
              <a:rPr lang="en-US" sz="4000" b="1" dirty="0" err="1">
                <a:solidFill>
                  <a:prstClr val="black"/>
                </a:solidFill>
              </a:rPr>
              <a:t>unigol</a:t>
            </a:r>
            <a:r>
              <a:rPr lang="en-US" sz="4000" b="1" dirty="0">
                <a:solidFill>
                  <a:prstClr val="black"/>
                </a:solidFill>
              </a:rPr>
              <a:t> </a:t>
            </a:r>
            <a:r>
              <a:rPr lang="en-US" sz="4000" b="1" dirty="0" err="1">
                <a:solidFill>
                  <a:prstClr val="black"/>
                </a:solidFill>
              </a:rPr>
              <a:t>yw</a:t>
            </a:r>
            <a:r>
              <a:rPr lang="en-US" sz="4000" b="1" dirty="0">
                <a:solidFill>
                  <a:prstClr val="black"/>
                </a:solidFill>
              </a:rPr>
              <a:t> </a:t>
            </a:r>
            <a:r>
              <a:rPr lang="en-US" sz="4000" b="1" dirty="0" err="1">
                <a:solidFill>
                  <a:prstClr val="black"/>
                </a:solidFill>
              </a:rPr>
              <a:t>hon</a:t>
            </a:r>
            <a:endParaRPr lang="en-US" sz="4000" b="1" dirty="0">
              <a:solidFill>
                <a:prstClr val="black"/>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951" y="365125"/>
            <a:ext cx="10515600" cy="1211427"/>
          </a:xfrm>
        </p:spPr>
        <p:txBody>
          <a:bodyPr>
            <a:normAutofit/>
          </a:bodyPr>
          <a:lstStyle/>
          <a:p>
            <a:r>
              <a:rPr lang="en-US" sz="3600" b="1" dirty="0">
                <a:latin typeface="Calibri" pitchFamily="34" charset="0"/>
                <a:ea typeface="Calibri" pitchFamily="34" charset="0"/>
                <a:cs typeface="Calibri" pitchFamily="34" charset="0"/>
              </a:rPr>
              <a:t>2. What is this coastal landform called?</a:t>
            </a:r>
          </a:p>
        </p:txBody>
      </p:sp>
      <p:sp>
        <p:nvSpPr>
          <p:cNvPr id="3" name="Title 1"/>
          <p:cNvSpPr txBox="1">
            <a:spLocks/>
          </p:cNvSpPr>
          <p:nvPr/>
        </p:nvSpPr>
        <p:spPr>
          <a:xfrm>
            <a:off x="596462" y="5042228"/>
            <a:ext cx="10515600" cy="1211427"/>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rPr>
              <a:t>2</a:t>
            </a:r>
            <a:r>
              <a:rPr kumimoji="0" lang="en-US" sz="3600" b="1" i="0" u="none" strike="noStrike" kern="1200" cap="none" spc="0" normalizeH="0" baseline="0" noProof="0">
                <a:ln>
                  <a:noFill/>
                </a:ln>
                <a:solidFill>
                  <a:schemeClr val="tx1"/>
                </a:solidFill>
                <a:effectLst/>
                <a:uLnTx/>
                <a:uFillTx/>
                <a:latin typeface="Calibri" pitchFamily="34" charset="0"/>
                <a:ea typeface="Calibri" pitchFamily="34" charset="0"/>
                <a:cs typeface="Calibri" pitchFamily="34" charset="0"/>
              </a:rPr>
              <a:t>. Beth yw enw’r tirffurf arfordirol yma?</a:t>
            </a:r>
            <a:endPar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endParaRPr>
          </a:p>
        </p:txBody>
      </p:sp>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0042" y="1675784"/>
            <a:ext cx="4996738" cy="3227292"/>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274320"/>
            <a:ext cx="10972800" cy="1200329"/>
          </a:xfrm>
          <a:prstGeom prst="rect">
            <a:avLst/>
          </a:prstGeom>
          <a:noFill/>
        </p:spPr>
        <p:txBody>
          <a:bodyPr wrap="square">
            <a:spAutoFit/>
          </a:bodyPr>
          <a:lstStyle/>
          <a:p>
            <a:r>
              <a:rPr sz="3600" b="1" dirty="0">
                <a:latin typeface="Calibri"/>
              </a:rPr>
              <a:t>1. Which option contributed the most to Wales’ </a:t>
            </a:r>
            <a:endParaRPr lang="en-US" sz="3600" b="1" dirty="0">
              <a:latin typeface="Calibri"/>
            </a:endParaRPr>
          </a:p>
          <a:p>
            <a:r>
              <a:rPr lang="en-US" sz="3600" b="1" dirty="0">
                <a:latin typeface="Calibri"/>
              </a:rPr>
              <a:t>     </a:t>
            </a:r>
            <a:r>
              <a:rPr sz="3600" b="1" dirty="0">
                <a:latin typeface="Calibri"/>
              </a:rPr>
              <a:t>renewable energy generation in 2023?</a:t>
            </a:r>
          </a:p>
        </p:txBody>
      </p:sp>
      <p:sp>
        <p:nvSpPr>
          <p:cNvPr id="4" name="TextBox 3"/>
          <p:cNvSpPr txBox="1"/>
          <p:nvPr/>
        </p:nvSpPr>
        <p:spPr>
          <a:xfrm>
            <a:off x="609600" y="5303520"/>
            <a:ext cx="10972800" cy="1200329"/>
          </a:xfrm>
          <a:prstGeom prst="rect">
            <a:avLst/>
          </a:prstGeom>
          <a:noFill/>
        </p:spPr>
        <p:txBody>
          <a:bodyPr wrap="square">
            <a:spAutoFit/>
          </a:bodyPr>
          <a:lstStyle/>
          <a:p>
            <a:r>
              <a:rPr sz="3600" b="1" dirty="0">
                <a:latin typeface="Calibri"/>
              </a:rPr>
              <a:t>1. Pa un </a:t>
            </a:r>
            <a:r>
              <a:rPr sz="3600" b="1" dirty="0" err="1">
                <a:latin typeface="Calibri"/>
              </a:rPr>
              <a:t>o’r</a:t>
            </a:r>
            <a:r>
              <a:rPr sz="3600" b="1" dirty="0">
                <a:latin typeface="Calibri"/>
              </a:rPr>
              <a:t> </a:t>
            </a:r>
            <a:r>
              <a:rPr sz="3600" b="1" dirty="0" err="1">
                <a:latin typeface="Calibri"/>
              </a:rPr>
              <a:t>opsiynau</a:t>
            </a:r>
            <a:r>
              <a:rPr sz="3600" b="1" dirty="0">
                <a:latin typeface="Calibri"/>
              </a:rPr>
              <a:t> a </a:t>
            </a:r>
            <a:r>
              <a:rPr sz="3600" b="1" dirty="0" err="1">
                <a:latin typeface="Calibri"/>
              </a:rPr>
              <a:t>gyfrannodd</a:t>
            </a:r>
            <a:r>
              <a:rPr sz="3600" b="1" dirty="0">
                <a:latin typeface="Calibri"/>
              </a:rPr>
              <a:t> </a:t>
            </a:r>
            <a:r>
              <a:rPr sz="3600" b="1" dirty="0" err="1">
                <a:latin typeface="Calibri"/>
              </a:rPr>
              <a:t>fwyaf</a:t>
            </a:r>
            <a:r>
              <a:rPr sz="3600" b="1" dirty="0">
                <a:latin typeface="Calibri"/>
              </a:rPr>
              <a:t> at </a:t>
            </a:r>
            <a:r>
              <a:rPr sz="3600" b="1" dirty="0" err="1">
                <a:latin typeface="Calibri"/>
              </a:rPr>
              <a:t>gynhyrchu</a:t>
            </a:r>
            <a:r>
              <a:rPr sz="3600" b="1" dirty="0">
                <a:latin typeface="Calibri"/>
              </a:rPr>
              <a:t> </a:t>
            </a:r>
            <a:endParaRPr lang="en-US" sz="3600" b="1" dirty="0">
              <a:latin typeface="Calibri"/>
            </a:endParaRPr>
          </a:p>
          <a:p>
            <a:r>
              <a:rPr lang="en-US" sz="3600" b="1" dirty="0">
                <a:latin typeface="Calibri"/>
              </a:rPr>
              <a:t>    </a:t>
            </a:r>
            <a:r>
              <a:rPr sz="3600" b="1" dirty="0" err="1">
                <a:latin typeface="Calibri"/>
              </a:rPr>
              <a:t>ynni</a:t>
            </a:r>
            <a:r>
              <a:rPr sz="3600" b="1" dirty="0">
                <a:latin typeface="Calibri"/>
              </a:rPr>
              <a:t> </a:t>
            </a:r>
            <a:r>
              <a:rPr sz="3600" b="1" dirty="0" err="1">
                <a:latin typeface="Calibri"/>
              </a:rPr>
              <a:t>adnewyddadwy</a:t>
            </a:r>
            <a:r>
              <a:rPr sz="3600" b="1" dirty="0">
                <a:latin typeface="Calibri"/>
              </a:rPr>
              <a:t> Cymru </a:t>
            </a:r>
            <a:r>
              <a:rPr sz="3600" b="1" dirty="0" err="1">
                <a:latin typeface="Calibri"/>
              </a:rPr>
              <a:t>yn</a:t>
            </a:r>
            <a:r>
              <a:rPr sz="3600" b="1" dirty="0">
                <a:latin typeface="Calibri"/>
              </a:rPr>
              <a:t> 2023?</a:t>
            </a:r>
          </a:p>
        </p:txBody>
      </p:sp>
      <p:sp>
        <p:nvSpPr>
          <p:cNvPr id="5" name="TextBox 4"/>
          <p:cNvSpPr txBox="1"/>
          <p:nvPr/>
        </p:nvSpPr>
        <p:spPr>
          <a:xfrm>
            <a:off x="432207" y="1695952"/>
            <a:ext cx="2626938" cy="2954655"/>
          </a:xfrm>
          <a:prstGeom prst="rect">
            <a:avLst/>
          </a:prstGeom>
          <a:noFill/>
        </p:spPr>
        <p:txBody>
          <a:bodyPr wrap="none">
            <a:spAutoFit/>
          </a:bodyPr>
          <a:lstStyle/>
          <a:p>
            <a:endParaRPr dirty="0"/>
          </a:p>
          <a:p>
            <a:pPr>
              <a:lnSpc>
                <a:spcPct val="150000"/>
              </a:lnSpc>
            </a:pPr>
            <a:r>
              <a:rPr sz="2800" b="1" dirty="0">
                <a:solidFill>
                  <a:srgbClr val="FF0000"/>
                </a:solidFill>
                <a:latin typeface="Calibri"/>
              </a:rPr>
              <a:t>A)</a:t>
            </a:r>
            <a:r>
              <a:rPr sz="2800" b="1" dirty="0">
                <a:latin typeface="Calibri"/>
              </a:rPr>
              <a:t> </a:t>
            </a:r>
            <a:r>
              <a:rPr lang="en-US" sz="2800" b="1" dirty="0">
                <a:latin typeface="Calibri"/>
              </a:rPr>
              <a:t>  </a:t>
            </a:r>
            <a:r>
              <a:rPr sz="2800" b="1" dirty="0">
                <a:solidFill>
                  <a:srgbClr val="FF0000"/>
                </a:solidFill>
                <a:latin typeface="Calibri"/>
              </a:rPr>
              <a:t>Solar power</a:t>
            </a:r>
          </a:p>
          <a:p>
            <a:pPr>
              <a:lnSpc>
                <a:spcPct val="150000"/>
              </a:lnSpc>
            </a:pPr>
            <a:r>
              <a:rPr sz="2800" b="1" dirty="0">
                <a:solidFill>
                  <a:srgbClr val="0070C0"/>
                </a:solidFill>
                <a:latin typeface="Calibri"/>
              </a:rPr>
              <a:t>B) </a:t>
            </a:r>
            <a:r>
              <a:rPr lang="en-US" sz="2800" b="1" dirty="0">
                <a:solidFill>
                  <a:srgbClr val="0070C0"/>
                </a:solidFill>
                <a:latin typeface="Calibri"/>
              </a:rPr>
              <a:t>  </a:t>
            </a:r>
            <a:r>
              <a:rPr sz="2800" b="1" dirty="0">
                <a:solidFill>
                  <a:srgbClr val="0070C0"/>
                </a:solidFill>
                <a:latin typeface="Calibri"/>
              </a:rPr>
              <a:t>Biomass</a:t>
            </a:r>
          </a:p>
          <a:p>
            <a:pPr>
              <a:lnSpc>
                <a:spcPct val="150000"/>
              </a:lnSpc>
            </a:pPr>
            <a:r>
              <a:rPr sz="2800" b="1" dirty="0">
                <a:solidFill>
                  <a:srgbClr val="FF0000"/>
                </a:solidFill>
                <a:latin typeface="Calibri"/>
              </a:rPr>
              <a:t>C) </a:t>
            </a:r>
            <a:r>
              <a:rPr lang="en-US" sz="2800" b="1" dirty="0">
                <a:solidFill>
                  <a:srgbClr val="FF0000"/>
                </a:solidFill>
                <a:latin typeface="Calibri"/>
              </a:rPr>
              <a:t>  </a:t>
            </a:r>
            <a:r>
              <a:rPr sz="2800" b="1" dirty="0">
                <a:solidFill>
                  <a:srgbClr val="FF0000"/>
                </a:solidFill>
                <a:latin typeface="Calibri"/>
              </a:rPr>
              <a:t>Wind power</a:t>
            </a:r>
          </a:p>
          <a:p>
            <a:pPr>
              <a:lnSpc>
                <a:spcPct val="150000"/>
              </a:lnSpc>
            </a:pPr>
            <a:r>
              <a:rPr sz="2800" b="1" dirty="0">
                <a:solidFill>
                  <a:srgbClr val="0070C0"/>
                </a:solidFill>
                <a:latin typeface="Calibri"/>
              </a:rPr>
              <a:t>D) </a:t>
            </a:r>
            <a:r>
              <a:rPr lang="en-US" sz="2800" b="1" dirty="0">
                <a:solidFill>
                  <a:srgbClr val="0070C0"/>
                </a:solidFill>
                <a:latin typeface="Calibri"/>
              </a:rPr>
              <a:t>  </a:t>
            </a:r>
            <a:r>
              <a:rPr sz="2800" b="1" dirty="0">
                <a:solidFill>
                  <a:srgbClr val="0070C0"/>
                </a:solidFill>
                <a:latin typeface="Calibri"/>
              </a:rPr>
              <a:t>Hydropower</a:t>
            </a:r>
          </a:p>
        </p:txBody>
      </p:sp>
      <p:sp>
        <p:nvSpPr>
          <p:cNvPr id="6" name="TextBox 5"/>
          <p:cNvSpPr txBox="1"/>
          <p:nvPr/>
        </p:nvSpPr>
        <p:spPr>
          <a:xfrm>
            <a:off x="3771675" y="1709180"/>
            <a:ext cx="2380203" cy="2954655"/>
          </a:xfrm>
          <a:prstGeom prst="rect">
            <a:avLst/>
          </a:prstGeom>
          <a:noFill/>
        </p:spPr>
        <p:txBody>
          <a:bodyPr wrap="none">
            <a:spAutoFit/>
          </a:bodyPr>
          <a:lstStyle/>
          <a:p>
            <a:endParaRPr dirty="0"/>
          </a:p>
          <a:p>
            <a:pPr>
              <a:lnSpc>
                <a:spcPct val="150000"/>
              </a:lnSpc>
            </a:pPr>
            <a:r>
              <a:rPr sz="2800" b="1" dirty="0">
                <a:solidFill>
                  <a:srgbClr val="FF0000"/>
                </a:solidFill>
                <a:latin typeface="Calibri"/>
              </a:rPr>
              <a:t>A) </a:t>
            </a:r>
            <a:r>
              <a:rPr lang="en-US" sz="2800" b="1" dirty="0">
                <a:solidFill>
                  <a:srgbClr val="FF0000"/>
                </a:solidFill>
                <a:latin typeface="Calibri"/>
              </a:rPr>
              <a:t>  </a:t>
            </a:r>
            <a:r>
              <a:rPr sz="2800" b="1" dirty="0" err="1">
                <a:solidFill>
                  <a:srgbClr val="FF0000"/>
                </a:solidFill>
                <a:latin typeface="Calibri"/>
              </a:rPr>
              <a:t>Pŵer</a:t>
            </a:r>
            <a:r>
              <a:rPr sz="2800" b="1" dirty="0">
                <a:solidFill>
                  <a:srgbClr val="FF0000"/>
                </a:solidFill>
                <a:latin typeface="Calibri"/>
              </a:rPr>
              <a:t> solar</a:t>
            </a:r>
          </a:p>
          <a:p>
            <a:pPr>
              <a:lnSpc>
                <a:spcPct val="150000"/>
              </a:lnSpc>
            </a:pPr>
            <a:r>
              <a:rPr sz="2800" b="1" dirty="0">
                <a:solidFill>
                  <a:srgbClr val="0070C0"/>
                </a:solidFill>
                <a:latin typeface="Calibri"/>
              </a:rPr>
              <a:t>B)</a:t>
            </a:r>
            <a:r>
              <a:rPr lang="en-US" sz="2800" b="1" dirty="0">
                <a:solidFill>
                  <a:srgbClr val="0070C0"/>
                </a:solidFill>
                <a:latin typeface="Calibri"/>
              </a:rPr>
              <a:t> </a:t>
            </a:r>
            <a:r>
              <a:rPr sz="2800" b="1" dirty="0">
                <a:solidFill>
                  <a:srgbClr val="0070C0"/>
                </a:solidFill>
                <a:latin typeface="Calibri"/>
              </a:rPr>
              <a:t> </a:t>
            </a:r>
            <a:r>
              <a:rPr sz="2800" b="1" dirty="0" err="1">
                <a:solidFill>
                  <a:srgbClr val="0070C0"/>
                </a:solidFill>
                <a:latin typeface="Calibri"/>
              </a:rPr>
              <a:t>Biomas</a:t>
            </a:r>
            <a:endParaRPr sz="2800" b="1" dirty="0">
              <a:solidFill>
                <a:srgbClr val="0070C0"/>
              </a:solidFill>
              <a:latin typeface="Calibri"/>
            </a:endParaRPr>
          </a:p>
          <a:p>
            <a:pPr>
              <a:lnSpc>
                <a:spcPct val="150000"/>
              </a:lnSpc>
            </a:pPr>
            <a:r>
              <a:rPr sz="2800" b="1" dirty="0">
                <a:solidFill>
                  <a:srgbClr val="FF0000"/>
                </a:solidFill>
                <a:latin typeface="Calibri"/>
              </a:rPr>
              <a:t>C)</a:t>
            </a:r>
            <a:r>
              <a:rPr lang="en-US" sz="2800" b="1" dirty="0">
                <a:solidFill>
                  <a:srgbClr val="FF0000"/>
                </a:solidFill>
                <a:latin typeface="Calibri"/>
              </a:rPr>
              <a:t>  </a:t>
            </a:r>
            <a:r>
              <a:rPr sz="2800" b="1" dirty="0">
                <a:solidFill>
                  <a:srgbClr val="FF0000"/>
                </a:solidFill>
                <a:latin typeface="Calibri"/>
              </a:rPr>
              <a:t> </a:t>
            </a:r>
            <a:r>
              <a:rPr sz="2800" b="1" dirty="0" err="1">
                <a:solidFill>
                  <a:srgbClr val="FF0000"/>
                </a:solidFill>
                <a:latin typeface="Calibri"/>
              </a:rPr>
              <a:t>Ynni</a:t>
            </a:r>
            <a:r>
              <a:rPr sz="2800" b="1" dirty="0">
                <a:solidFill>
                  <a:srgbClr val="FF0000"/>
                </a:solidFill>
                <a:latin typeface="Calibri"/>
              </a:rPr>
              <a:t> </a:t>
            </a:r>
            <a:r>
              <a:rPr sz="2800" b="1" dirty="0" err="1">
                <a:solidFill>
                  <a:srgbClr val="FF0000"/>
                </a:solidFill>
                <a:latin typeface="Calibri"/>
              </a:rPr>
              <a:t>gwynt</a:t>
            </a:r>
            <a:endParaRPr sz="2800" b="1" dirty="0">
              <a:solidFill>
                <a:srgbClr val="FF0000"/>
              </a:solidFill>
              <a:latin typeface="Calibri"/>
            </a:endParaRPr>
          </a:p>
          <a:p>
            <a:pPr>
              <a:lnSpc>
                <a:spcPct val="150000"/>
              </a:lnSpc>
            </a:pPr>
            <a:r>
              <a:rPr sz="2800" b="1" dirty="0">
                <a:solidFill>
                  <a:srgbClr val="0070C0"/>
                </a:solidFill>
                <a:latin typeface="Calibri"/>
              </a:rPr>
              <a:t>D)</a:t>
            </a:r>
            <a:r>
              <a:rPr lang="en-US" sz="2800" b="1" dirty="0">
                <a:solidFill>
                  <a:srgbClr val="0070C0"/>
                </a:solidFill>
                <a:latin typeface="Calibri"/>
              </a:rPr>
              <a:t>  </a:t>
            </a:r>
            <a:r>
              <a:rPr sz="2800" b="1" dirty="0">
                <a:solidFill>
                  <a:srgbClr val="0070C0"/>
                </a:solidFill>
                <a:latin typeface="Calibri"/>
              </a:rPr>
              <a:t> </a:t>
            </a:r>
            <a:r>
              <a:rPr sz="2800" b="1" dirty="0" err="1">
                <a:solidFill>
                  <a:srgbClr val="0070C0"/>
                </a:solidFill>
                <a:latin typeface="Calibri"/>
              </a:rPr>
              <a:t>Ynni</a:t>
            </a:r>
            <a:r>
              <a:rPr sz="2800" b="1" dirty="0">
                <a:solidFill>
                  <a:srgbClr val="0070C0"/>
                </a:solidFill>
                <a:latin typeface="Calibri"/>
              </a:rPr>
              <a:t> </a:t>
            </a:r>
            <a:r>
              <a:rPr sz="2800" b="1" dirty="0" err="1">
                <a:solidFill>
                  <a:srgbClr val="0070C0"/>
                </a:solidFill>
                <a:latin typeface="Calibri"/>
              </a:rPr>
              <a:t>dŵr</a:t>
            </a:r>
            <a:endParaRPr sz="2800" b="1" dirty="0">
              <a:solidFill>
                <a:srgbClr val="0070C0"/>
              </a:solidFill>
              <a:latin typeface="Calibri"/>
            </a:endParaRPr>
          </a:p>
        </p:txBody>
      </p:sp>
      <p:pic>
        <p:nvPicPr>
          <p:cNvPr id="3" name="Picture 4" descr="Free Ai Generated Solar System illustration and picture">
            <a:extLst>
              <a:ext uri="{FF2B5EF4-FFF2-40B4-BE49-F238E27FC236}">
                <a16:creationId xmlns:a16="http://schemas.microsoft.com/office/drawing/2014/main" id="{3C66E96A-2A75-32F2-6B52-895741017DC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8740" b="12832"/>
          <a:stretch/>
        </p:blipFill>
        <p:spPr bwMode="auto">
          <a:xfrm>
            <a:off x="6490000" y="3529072"/>
            <a:ext cx="2183352" cy="13737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098B48D4-27EC-5E42-D04B-97A48D6259BE}"/>
              </a:ext>
            </a:extLst>
          </p:cNvPr>
          <p:cNvPicPr>
            <a:picLocks noChangeAspect="1"/>
          </p:cNvPicPr>
          <p:nvPr/>
        </p:nvPicPr>
        <p:blipFill>
          <a:blip r:embed="rId3" cstate="print"/>
          <a:stretch>
            <a:fillRect/>
          </a:stretch>
        </p:blipFill>
        <p:spPr>
          <a:xfrm>
            <a:off x="8908966" y="3227058"/>
            <a:ext cx="2929918" cy="1644488"/>
          </a:xfrm>
          <a:prstGeom prst="rect">
            <a:avLst/>
          </a:prstGeom>
          <a:ln>
            <a:solidFill>
              <a:srgbClr val="0070C0"/>
            </a:solidFill>
          </a:ln>
        </p:spPr>
      </p:pic>
      <p:pic>
        <p:nvPicPr>
          <p:cNvPr id="8" name="Picture 8" descr="reservoir and dam at Elen Valley,Wales reservoir on the Elen Valley .Wales hydroelectric power uk stock pictures, royalty-free photos &amp; images">
            <a:extLst>
              <a:ext uri="{FF2B5EF4-FFF2-40B4-BE49-F238E27FC236}">
                <a16:creationId xmlns:a16="http://schemas.microsoft.com/office/drawing/2014/main" id="{3D6CA539-2DDB-7876-26E5-011219FD89C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77352" y="1511236"/>
            <a:ext cx="3705703" cy="1454520"/>
          </a:xfrm>
          <a:prstGeom prst="rect">
            <a:avLst/>
          </a:prstGeom>
          <a:noFill/>
          <a:ln>
            <a:solidFill>
              <a:srgbClr val="0070C0"/>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480974"/>
            <a:ext cx="11582400" cy="1200329"/>
          </a:xfrm>
          <a:prstGeom prst="rect">
            <a:avLst/>
          </a:prstGeom>
          <a:noFill/>
        </p:spPr>
        <p:txBody>
          <a:bodyPr wrap="square">
            <a:spAutoFit/>
          </a:bodyPr>
          <a:lstStyle/>
          <a:p>
            <a:r>
              <a:rPr sz="3600" b="1" dirty="0">
                <a:latin typeface="Calibri"/>
              </a:rPr>
              <a:t>2. What percentage of Wales’ rivers and lakes currently </a:t>
            </a:r>
            <a:endParaRPr lang="en-US" sz="3600" b="1" dirty="0">
              <a:latin typeface="Calibri"/>
            </a:endParaRPr>
          </a:p>
          <a:p>
            <a:r>
              <a:rPr lang="en-US" sz="3600" b="1" dirty="0">
                <a:latin typeface="Calibri"/>
              </a:rPr>
              <a:t>    </a:t>
            </a:r>
            <a:r>
              <a:rPr sz="3600" b="1" dirty="0">
                <a:latin typeface="Calibri"/>
              </a:rPr>
              <a:t>fail to meet good ecological standards due to pollution?</a:t>
            </a:r>
          </a:p>
        </p:txBody>
      </p:sp>
      <p:sp>
        <p:nvSpPr>
          <p:cNvPr id="4" name="TextBox 3"/>
          <p:cNvSpPr txBox="1"/>
          <p:nvPr/>
        </p:nvSpPr>
        <p:spPr>
          <a:xfrm>
            <a:off x="546538" y="5152464"/>
            <a:ext cx="10972800" cy="1200329"/>
          </a:xfrm>
          <a:prstGeom prst="rect">
            <a:avLst/>
          </a:prstGeom>
          <a:noFill/>
        </p:spPr>
        <p:txBody>
          <a:bodyPr wrap="square">
            <a:spAutoFit/>
          </a:bodyPr>
          <a:lstStyle/>
          <a:p>
            <a:r>
              <a:rPr sz="3600" b="1" dirty="0">
                <a:latin typeface="Calibri"/>
              </a:rPr>
              <a:t>2. Pa </a:t>
            </a:r>
            <a:r>
              <a:rPr sz="3600" b="1" dirty="0" err="1">
                <a:latin typeface="Calibri"/>
              </a:rPr>
              <a:t>ganran</a:t>
            </a:r>
            <a:r>
              <a:rPr sz="3600" b="1" dirty="0">
                <a:latin typeface="Calibri"/>
              </a:rPr>
              <a:t> o </a:t>
            </a:r>
            <a:r>
              <a:rPr sz="3600" b="1" dirty="0" err="1">
                <a:latin typeface="Calibri"/>
              </a:rPr>
              <a:t>afonydd</a:t>
            </a:r>
            <a:r>
              <a:rPr sz="3600" b="1" dirty="0">
                <a:latin typeface="Calibri"/>
              </a:rPr>
              <a:t> a </a:t>
            </a:r>
            <a:r>
              <a:rPr sz="3600" b="1" dirty="0" err="1">
                <a:latin typeface="Calibri"/>
              </a:rPr>
              <a:t>llynnoedd</a:t>
            </a:r>
            <a:r>
              <a:rPr sz="3600" b="1" dirty="0">
                <a:latin typeface="Calibri"/>
              </a:rPr>
              <a:t> Cymru </a:t>
            </a:r>
            <a:r>
              <a:rPr sz="3600" b="1" dirty="0" err="1">
                <a:latin typeface="Calibri"/>
              </a:rPr>
              <a:t>sy’n</a:t>
            </a:r>
            <a:r>
              <a:rPr sz="3600" b="1" dirty="0">
                <a:latin typeface="Calibri"/>
              </a:rPr>
              <a:t> </a:t>
            </a:r>
            <a:r>
              <a:rPr sz="3600" b="1" dirty="0" err="1">
                <a:latin typeface="Calibri"/>
              </a:rPr>
              <a:t>methu</a:t>
            </a:r>
            <a:r>
              <a:rPr sz="3600" b="1" dirty="0">
                <a:latin typeface="Calibri"/>
              </a:rPr>
              <a:t> </a:t>
            </a:r>
            <a:endParaRPr lang="en-US" sz="3600" b="1" dirty="0">
              <a:latin typeface="Calibri"/>
            </a:endParaRPr>
          </a:p>
          <a:p>
            <a:r>
              <a:rPr lang="en-US" sz="3600" b="1" dirty="0">
                <a:latin typeface="Calibri"/>
              </a:rPr>
              <a:t>    </a:t>
            </a:r>
            <a:r>
              <a:rPr sz="3600" b="1" dirty="0" err="1">
                <a:latin typeface="Calibri"/>
              </a:rPr>
              <a:t>cyrraedd</a:t>
            </a:r>
            <a:r>
              <a:rPr sz="3600" b="1" dirty="0">
                <a:latin typeface="Calibri"/>
              </a:rPr>
              <a:t> </a:t>
            </a:r>
            <a:r>
              <a:rPr sz="3600" b="1" dirty="0" err="1">
                <a:latin typeface="Calibri"/>
              </a:rPr>
              <a:t>safonau</a:t>
            </a:r>
            <a:r>
              <a:rPr sz="3600" b="1" dirty="0">
                <a:latin typeface="Calibri"/>
              </a:rPr>
              <a:t> </a:t>
            </a:r>
            <a:r>
              <a:rPr sz="3600" b="1" dirty="0" err="1">
                <a:latin typeface="Calibri"/>
              </a:rPr>
              <a:t>ecolegol</a:t>
            </a:r>
            <a:r>
              <a:rPr sz="3600" b="1" dirty="0">
                <a:latin typeface="Calibri"/>
              </a:rPr>
              <a:t> da </a:t>
            </a:r>
            <a:r>
              <a:rPr sz="3600" b="1" dirty="0" err="1">
                <a:latin typeface="Calibri"/>
              </a:rPr>
              <a:t>oherwydd</a:t>
            </a:r>
            <a:r>
              <a:rPr sz="3600" b="1" dirty="0">
                <a:latin typeface="Calibri"/>
              </a:rPr>
              <a:t> </a:t>
            </a:r>
            <a:r>
              <a:rPr sz="3600" b="1" dirty="0" err="1">
                <a:latin typeface="Calibri"/>
              </a:rPr>
              <a:t>llygredd</a:t>
            </a:r>
            <a:r>
              <a:rPr sz="3600" b="1" dirty="0">
                <a:latin typeface="Calibri"/>
              </a:rPr>
              <a:t>?</a:t>
            </a:r>
          </a:p>
        </p:txBody>
      </p:sp>
      <p:sp>
        <p:nvSpPr>
          <p:cNvPr id="5" name="TextBox 4"/>
          <p:cNvSpPr txBox="1"/>
          <p:nvPr/>
        </p:nvSpPr>
        <p:spPr>
          <a:xfrm>
            <a:off x="911191" y="1875237"/>
            <a:ext cx="2304975" cy="2954655"/>
          </a:xfrm>
          <a:prstGeom prst="rect">
            <a:avLst/>
          </a:prstGeom>
          <a:noFill/>
        </p:spPr>
        <p:txBody>
          <a:bodyPr wrap="square">
            <a:spAutoFit/>
          </a:bodyPr>
          <a:lstStyle/>
          <a:p>
            <a:endParaRPr dirty="0"/>
          </a:p>
          <a:p>
            <a:pPr>
              <a:lnSpc>
                <a:spcPct val="150000"/>
              </a:lnSpc>
            </a:pPr>
            <a:r>
              <a:rPr sz="2800" b="1" dirty="0">
                <a:solidFill>
                  <a:srgbClr val="FF0000"/>
                </a:solidFill>
                <a:latin typeface="Calibri"/>
              </a:rPr>
              <a:t>A) </a:t>
            </a:r>
            <a:r>
              <a:rPr lang="en-US" sz="2800" b="1" dirty="0">
                <a:solidFill>
                  <a:srgbClr val="FF0000"/>
                </a:solidFill>
                <a:latin typeface="Calibri"/>
              </a:rPr>
              <a:t>  </a:t>
            </a:r>
            <a:r>
              <a:rPr sz="2800" b="1" dirty="0">
                <a:solidFill>
                  <a:srgbClr val="FF0000"/>
                </a:solidFill>
                <a:latin typeface="Calibri"/>
              </a:rPr>
              <a:t>20%</a:t>
            </a:r>
          </a:p>
          <a:p>
            <a:pPr>
              <a:lnSpc>
                <a:spcPct val="150000"/>
              </a:lnSpc>
            </a:pPr>
            <a:r>
              <a:rPr sz="2800" b="1" dirty="0">
                <a:solidFill>
                  <a:srgbClr val="0070C0"/>
                </a:solidFill>
                <a:latin typeface="Calibri"/>
              </a:rPr>
              <a:t>B)</a:t>
            </a:r>
            <a:r>
              <a:rPr lang="en-US" sz="2800" b="1" dirty="0">
                <a:solidFill>
                  <a:srgbClr val="0070C0"/>
                </a:solidFill>
                <a:latin typeface="Calibri"/>
              </a:rPr>
              <a:t>  </a:t>
            </a:r>
            <a:r>
              <a:rPr sz="2800" b="1" dirty="0">
                <a:solidFill>
                  <a:srgbClr val="0070C0"/>
                </a:solidFill>
                <a:latin typeface="Calibri"/>
              </a:rPr>
              <a:t> 40%</a:t>
            </a:r>
          </a:p>
          <a:p>
            <a:pPr>
              <a:lnSpc>
                <a:spcPct val="150000"/>
              </a:lnSpc>
            </a:pPr>
            <a:r>
              <a:rPr sz="2800" b="1" dirty="0">
                <a:solidFill>
                  <a:srgbClr val="FF0000"/>
                </a:solidFill>
                <a:latin typeface="Calibri"/>
              </a:rPr>
              <a:t>C) </a:t>
            </a:r>
            <a:r>
              <a:rPr lang="en-US" sz="2800" b="1" dirty="0">
                <a:solidFill>
                  <a:srgbClr val="FF0000"/>
                </a:solidFill>
                <a:latin typeface="Calibri"/>
              </a:rPr>
              <a:t>  50</a:t>
            </a:r>
            <a:r>
              <a:rPr sz="2800" b="1" dirty="0">
                <a:solidFill>
                  <a:srgbClr val="FF0000"/>
                </a:solidFill>
                <a:latin typeface="Calibri"/>
              </a:rPr>
              <a:t>%</a:t>
            </a:r>
          </a:p>
          <a:p>
            <a:pPr>
              <a:lnSpc>
                <a:spcPct val="150000"/>
              </a:lnSpc>
            </a:pPr>
            <a:r>
              <a:rPr sz="2800" b="1" dirty="0">
                <a:solidFill>
                  <a:srgbClr val="0070C0"/>
                </a:solidFill>
                <a:latin typeface="Calibri"/>
              </a:rPr>
              <a:t>D)</a:t>
            </a:r>
            <a:r>
              <a:rPr lang="en-US" sz="2800" b="1" dirty="0">
                <a:solidFill>
                  <a:srgbClr val="0070C0"/>
                </a:solidFill>
                <a:latin typeface="Calibri"/>
              </a:rPr>
              <a:t>  </a:t>
            </a:r>
            <a:r>
              <a:rPr sz="2800" b="1" dirty="0">
                <a:solidFill>
                  <a:srgbClr val="0070C0"/>
                </a:solidFill>
                <a:latin typeface="Calibri"/>
              </a:rPr>
              <a:t> </a:t>
            </a:r>
            <a:r>
              <a:rPr lang="en-US" sz="2800" b="1" dirty="0">
                <a:solidFill>
                  <a:srgbClr val="0070C0"/>
                </a:solidFill>
                <a:latin typeface="Calibri"/>
              </a:rPr>
              <a:t>6</a:t>
            </a:r>
            <a:r>
              <a:rPr sz="2800" b="1" dirty="0">
                <a:solidFill>
                  <a:srgbClr val="0070C0"/>
                </a:solidFill>
                <a:latin typeface="Calibri"/>
              </a:rPr>
              <a:t>0%</a:t>
            </a:r>
          </a:p>
        </p:txBody>
      </p:sp>
      <p:pic>
        <p:nvPicPr>
          <p:cNvPr id="3" name="Picture 2" descr="Scientists team collect water samples for analysis and research on water quality, environment with saving earth. Scientists team collect water samples for analysis and research on water quality, environment with saving earth. testing river water stock pictures, royalty-free photos &amp; images">
            <a:extLst>
              <a:ext uri="{FF2B5EF4-FFF2-40B4-BE49-F238E27FC236}">
                <a16:creationId xmlns:a16="http://schemas.microsoft.com/office/drawing/2014/main" id="{F748B848-C7B8-3078-4873-E1466D26984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67283" y="1973551"/>
            <a:ext cx="5441731" cy="272086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1" y="274320"/>
            <a:ext cx="10972800" cy="1200329"/>
          </a:xfrm>
          <a:prstGeom prst="rect">
            <a:avLst/>
          </a:prstGeom>
          <a:noFill/>
        </p:spPr>
        <p:txBody>
          <a:bodyPr wrap="square">
            <a:spAutoFit/>
          </a:bodyPr>
          <a:lstStyle/>
          <a:p>
            <a:r>
              <a:rPr sz="3600" b="1" dirty="0">
                <a:latin typeface="Calibri"/>
              </a:rPr>
              <a:t>3. What is the Welsh Government target for</a:t>
            </a:r>
            <a:r>
              <a:rPr lang="en-US" sz="3600" b="1" dirty="0">
                <a:latin typeface="Calibri"/>
              </a:rPr>
              <a:t>                    </a:t>
            </a:r>
          </a:p>
          <a:p>
            <a:r>
              <a:rPr lang="en-US" sz="3600" b="1" dirty="0">
                <a:latin typeface="Calibri"/>
              </a:rPr>
              <a:t>    </a:t>
            </a:r>
            <a:r>
              <a:rPr sz="3600" b="1" dirty="0">
                <a:latin typeface="Calibri"/>
              </a:rPr>
              <a:t>carbon</a:t>
            </a:r>
            <a:r>
              <a:rPr lang="en-US" sz="3600" b="1" dirty="0">
                <a:latin typeface="Calibri"/>
              </a:rPr>
              <a:t> </a:t>
            </a:r>
            <a:r>
              <a:rPr sz="3600" b="1" dirty="0">
                <a:latin typeface="Calibri"/>
              </a:rPr>
              <a:t>neutrali</a:t>
            </a:r>
            <a:r>
              <a:rPr lang="en-US" sz="3600" b="1" dirty="0">
                <a:latin typeface="Calibri"/>
              </a:rPr>
              <a:t>ty </a:t>
            </a:r>
            <a:r>
              <a:rPr sz="3600" b="1" dirty="0">
                <a:latin typeface="Calibri"/>
              </a:rPr>
              <a:t>by 2050?</a:t>
            </a:r>
          </a:p>
        </p:txBody>
      </p:sp>
      <p:sp>
        <p:nvSpPr>
          <p:cNvPr id="4" name="TextBox 3"/>
          <p:cNvSpPr txBox="1"/>
          <p:nvPr/>
        </p:nvSpPr>
        <p:spPr>
          <a:xfrm>
            <a:off x="609600" y="5319300"/>
            <a:ext cx="10972801" cy="1200329"/>
          </a:xfrm>
          <a:prstGeom prst="rect">
            <a:avLst/>
          </a:prstGeom>
          <a:noFill/>
        </p:spPr>
        <p:txBody>
          <a:bodyPr wrap="square">
            <a:spAutoFit/>
          </a:bodyPr>
          <a:lstStyle/>
          <a:p>
            <a:r>
              <a:rPr sz="3600" b="1" dirty="0">
                <a:latin typeface="Calibri"/>
              </a:rPr>
              <a:t>3. Beth </a:t>
            </a:r>
            <a:r>
              <a:rPr sz="3600" b="1" dirty="0" err="1">
                <a:latin typeface="Calibri"/>
              </a:rPr>
              <a:t>yw</a:t>
            </a:r>
            <a:r>
              <a:rPr sz="3600" b="1" dirty="0">
                <a:latin typeface="Calibri"/>
              </a:rPr>
              <a:t> </a:t>
            </a:r>
            <a:r>
              <a:rPr sz="3600" b="1" dirty="0" err="1">
                <a:latin typeface="Calibri"/>
              </a:rPr>
              <a:t>targed</a:t>
            </a:r>
            <a:r>
              <a:rPr sz="3600" b="1" dirty="0">
                <a:latin typeface="Calibri"/>
              </a:rPr>
              <a:t> </a:t>
            </a:r>
            <a:r>
              <a:rPr sz="3600" b="1" dirty="0" err="1">
                <a:latin typeface="Calibri"/>
              </a:rPr>
              <a:t>Llywodraeth</a:t>
            </a:r>
            <a:r>
              <a:rPr sz="3600" b="1" dirty="0">
                <a:latin typeface="Calibri"/>
              </a:rPr>
              <a:t> Cymru </a:t>
            </a:r>
            <a:r>
              <a:rPr sz="3600" b="1" dirty="0" err="1">
                <a:latin typeface="Calibri"/>
              </a:rPr>
              <a:t>ar</a:t>
            </a:r>
            <a:r>
              <a:rPr sz="3600" b="1" dirty="0">
                <a:latin typeface="Calibri"/>
              </a:rPr>
              <a:t> </a:t>
            </a:r>
            <a:r>
              <a:rPr sz="3600" b="1" dirty="0" err="1">
                <a:latin typeface="Calibri"/>
              </a:rPr>
              <a:t>gyfer</a:t>
            </a:r>
            <a:r>
              <a:rPr sz="3600" b="1" dirty="0">
                <a:latin typeface="Calibri"/>
              </a:rPr>
              <a:t> </a:t>
            </a:r>
            <a:endParaRPr lang="en-US" sz="3600" b="1" dirty="0">
              <a:latin typeface="Calibri"/>
            </a:endParaRPr>
          </a:p>
          <a:p>
            <a:r>
              <a:rPr lang="en-US" sz="3600" b="1" dirty="0">
                <a:latin typeface="Calibri"/>
              </a:rPr>
              <a:t>    </a:t>
            </a:r>
            <a:r>
              <a:rPr sz="3600" b="1" dirty="0" err="1">
                <a:latin typeface="Calibri"/>
              </a:rPr>
              <a:t>niwtraliaeth</a:t>
            </a:r>
            <a:r>
              <a:rPr sz="3600" b="1" dirty="0">
                <a:latin typeface="Calibri"/>
              </a:rPr>
              <a:t> </a:t>
            </a:r>
            <a:r>
              <a:rPr sz="3600" b="1" dirty="0" err="1">
                <a:latin typeface="Calibri"/>
              </a:rPr>
              <a:t>garbon</a:t>
            </a:r>
            <a:r>
              <a:rPr sz="3600" b="1" dirty="0">
                <a:latin typeface="Calibri"/>
              </a:rPr>
              <a:t> </a:t>
            </a:r>
            <a:r>
              <a:rPr sz="3600" b="1" dirty="0" err="1">
                <a:latin typeface="Calibri"/>
              </a:rPr>
              <a:t>erbyn</a:t>
            </a:r>
            <a:r>
              <a:rPr sz="3600" b="1" dirty="0">
                <a:latin typeface="Calibri"/>
              </a:rPr>
              <a:t> 2050?</a:t>
            </a:r>
          </a:p>
        </p:txBody>
      </p:sp>
      <p:sp>
        <p:nvSpPr>
          <p:cNvPr id="5" name="TextBox 4"/>
          <p:cNvSpPr txBox="1"/>
          <p:nvPr/>
        </p:nvSpPr>
        <p:spPr>
          <a:xfrm>
            <a:off x="467096" y="1813034"/>
            <a:ext cx="4731552" cy="2954655"/>
          </a:xfrm>
          <a:prstGeom prst="rect">
            <a:avLst/>
          </a:prstGeom>
          <a:noFill/>
        </p:spPr>
        <p:txBody>
          <a:bodyPr wrap="square">
            <a:spAutoFit/>
          </a:bodyPr>
          <a:lstStyle/>
          <a:p>
            <a:endParaRPr dirty="0"/>
          </a:p>
          <a:p>
            <a:pPr>
              <a:lnSpc>
                <a:spcPct val="150000"/>
              </a:lnSpc>
            </a:pPr>
            <a:r>
              <a:rPr sz="2800" b="1" dirty="0">
                <a:solidFill>
                  <a:srgbClr val="FF0000"/>
                </a:solidFill>
                <a:latin typeface="Calibri"/>
              </a:rPr>
              <a:t>A)</a:t>
            </a:r>
            <a:r>
              <a:rPr lang="en-US" sz="2800" b="1" dirty="0">
                <a:solidFill>
                  <a:srgbClr val="FF0000"/>
                </a:solidFill>
                <a:latin typeface="Calibri"/>
              </a:rPr>
              <a:t> </a:t>
            </a:r>
            <a:r>
              <a:rPr sz="2800" b="1" dirty="0">
                <a:solidFill>
                  <a:srgbClr val="FF0000"/>
                </a:solidFill>
                <a:latin typeface="Calibri"/>
              </a:rPr>
              <a:t> 50% reduction in emissions</a:t>
            </a:r>
          </a:p>
          <a:p>
            <a:pPr>
              <a:lnSpc>
                <a:spcPct val="150000"/>
              </a:lnSpc>
            </a:pPr>
            <a:r>
              <a:rPr sz="2800" b="1" dirty="0">
                <a:solidFill>
                  <a:srgbClr val="0070C0"/>
                </a:solidFill>
                <a:latin typeface="Calibri"/>
              </a:rPr>
              <a:t>B) </a:t>
            </a:r>
            <a:r>
              <a:rPr lang="en-US" sz="2800" b="1" dirty="0">
                <a:solidFill>
                  <a:srgbClr val="0070C0"/>
                </a:solidFill>
                <a:latin typeface="Calibri"/>
              </a:rPr>
              <a:t> </a:t>
            </a:r>
            <a:r>
              <a:rPr sz="2800" b="1" dirty="0">
                <a:solidFill>
                  <a:srgbClr val="0070C0"/>
                </a:solidFill>
                <a:latin typeface="Calibri"/>
              </a:rPr>
              <a:t>Net zero emissions</a:t>
            </a:r>
          </a:p>
          <a:p>
            <a:pPr>
              <a:lnSpc>
                <a:spcPct val="150000"/>
              </a:lnSpc>
            </a:pPr>
            <a:r>
              <a:rPr sz="2800" b="1" dirty="0">
                <a:solidFill>
                  <a:srgbClr val="FF0000"/>
                </a:solidFill>
                <a:latin typeface="Calibri"/>
              </a:rPr>
              <a:t>C) </a:t>
            </a:r>
            <a:r>
              <a:rPr lang="en-US" sz="2800" b="1" dirty="0">
                <a:solidFill>
                  <a:srgbClr val="FF0000"/>
                </a:solidFill>
                <a:latin typeface="Calibri"/>
              </a:rPr>
              <a:t> </a:t>
            </a:r>
            <a:r>
              <a:rPr sz="2800" b="1" dirty="0">
                <a:solidFill>
                  <a:srgbClr val="FF0000"/>
                </a:solidFill>
                <a:latin typeface="Calibri"/>
              </a:rPr>
              <a:t>75% reduction in emissions</a:t>
            </a:r>
          </a:p>
          <a:p>
            <a:pPr>
              <a:lnSpc>
                <a:spcPct val="150000"/>
              </a:lnSpc>
            </a:pPr>
            <a:r>
              <a:rPr sz="2800" b="1" dirty="0">
                <a:solidFill>
                  <a:srgbClr val="0070C0"/>
                </a:solidFill>
                <a:latin typeface="Calibri"/>
              </a:rPr>
              <a:t>D) </a:t>
            </a:r>
            <a:r>
              <a:rPr lang="en-US" sz="2800" b="1" dirty="0">
                <a:solidFill>
                  <a:srgbClr val="0070C0"/>
                </a:solidFill>
                <a:latin typeface="Calibri"/>
              </a:rPr>
              <a:t> </a:t>
            </a:r>
            <a:r>
              <a:rPr sz="2800" b="1" dirty="0">
                <a:solidFill>
                  <a:srgbClr val="0070C0"/>
                </a:solidFill>
                <a:latin typeface="Calibri"/>
              </a:rPr>
              <a:t>Carbon neutrality by 2040</a:t>
            </a:r>
          </a:p>
        </p:txBody>
      </p:sp>
      <p:sp>
        <p:nvSpPr>
          <p:cNvPr id="6" name="TextBox 5"/>
          <p:cNvSpPr txBox="1"/>
          <p:nvPr/>
        </p:nvSpPr>
        <p:spPr>
          <a:xfrm>
            <a:off x="6201525" y="1813034"/>
            <a:ext cx="5912837" cy="2954655"/>
          </a:xfrm>
          <a:prstGeom prst="rect">
            <a:avLst/>
          </a:prstGeom>
          <a:noFill/>
        </p:spPr>
        <p:txBody>
          <a:bodyPr wrap="none">
            <a:spAutoFit/>
          </a:bodyPr>
          <a:lstStyle/>
          <a:p>
            <a:endParaRPr dirty="0"/>
          </a:p>
          <a:p>
            <a:pPr>
              <a:lnSpc>
                <a:spcPct val="150000"/>
              </a:lnSpc>
            </a:pPr>
            <a:r>
              <a:rPr sz="2800" b="1" dirty="0">
                <a:solidFill>
                  <a:srgbClr val="FF0000"/>
                </a:solidFill>
                <a:latin typeface="Calibri"/>
              </a:rPr>
              <a:t>A) </a:t>
            </a:r>
            <a:r>
              <a:rPr lang="en-US" sz="2800" b="1" dirty="0">
                <a:solidFill>
                  <a:srgbClr val="FF0000"/>
                </a:solidFill>
                <a:latin typeface="Calibri"/>
              </a:rPr>
              <a:t> </a:t>
            </a:r>
            <a:r>
              <a:rPr sz="2800" b="1" dirty="0" err="1">
                <a:solidFill>
                  <a:srgbClr val="FF0000"/>
                </a:solidFill>
                <a:latin typeface="Calibri"/>
              </a:rPr>
              <a:t>Gostyngiad</a:t>
            </a:r>
            <a:r>
              <a:rPr sz="2800" b="1" dirty="0">
                <a:solidFill>
                  <a:srgbClr val="FF0000"/>
                </a:solidFill>
                <a:latin typeface="Calibri"/>
              </a:rPr>
              <a:t> o 50% </a:t>
            </a:r>
            <a:r>
              <a:rPr sz="2800" b="1" dirty="0" err="1">
                <a:solidFill>
                  <a:srgbClr val="FF0000"/>
                </a:solidFill>
                <a:latin typeface="Calibri"/>
              </a:rPr>
              <a:t>mewn</a:t>
            </a:r>
            <a:r>
              <a:rPr sz="2800" b="1" dirty="0">
                <a:solidFill>
                  <a:srgbClr val="FF0000"/>
                </a:solidFill>
                <a:latin typeface="Calibri"/>
              </a:rPr>
              <a:t> </a:t>
            </a:r>
            <a:r>
              <a:rPr sz="2800" b="1" dirty="0" err="1">
                <a:solidFill>
                  <a:srgbClr val="FF0000"/>
                </a:solidFill>
                <a:latin typeface="Calibri"/>
              </a:rPr>
              <a:t>allyriadau</a:t>
            </a:r>
            <a:endParaRPr sz="2800" b="1" dirty="0">
              <a:solidFill>
                <a:srgbClr val="FF0000"/>
              </a:solidFill>
              <a:latin typeface="Calibri"/>
            </a:endParaRPr>
          </a:p>
          <a:p>
            <a:pPr>
              <a:lnSpc>
                <a:spcPct val="150000"/>
              </a:lnSpc>
            </a:pPr>
            <a:r>
              <a:rPr sz="2800" b="1" dirty="0">
                <a:solidFill>
                  <a:srgbClr val="0070C0"/>
                </a:solidFill>
                <a:latin typeface="Calibri"/>
              </a:rPr>
              <a:t>B) </a:t>
            </a:r>
            <a:r>
              <a:rPr lang="en-US" sz="2800" b="1" dirty="0">
                <a:solidFill>
                  <a:srgbClr val="0070C0"/>
                </a:solidFill>
                <a:latin typeface="Calibri"/>
              </a:rPr>
              <a:t> </a:t>
            </a:r>
            <a:r>
              <a:rPr sz="2800" b="1" dirty="0" err="1">
                <a:solidFill>
                  <a:srgbClr val="0070C0"/>
                </a:solidFill>
                <a:latin typeface="Calibri"/>
              </a:rPr>
              <a:t>Allyriadau</a:t>
            </a:r>
            <a:r>
              <a:rPr sz="2800" b="1" dirty="0">
                <a:solidFill>
                  <a:srgbClr val="0070C0"/>
                </a:solidFill>
                <a:latin typeface="Calibri"/>
              </a:rPr>
              <a:t> </a:t>
            </a:r>
            <a:r>
              <a:rPr sz="2800" b="1" dirty="0" err="1">
                <a:solidFill>
                  <a:srgbClr val="0070C0"/>
                </a:solidFill>
                <a:latin typeface="Calibri"/>
              </a:rPr>
              <a:t>sero</a:t>
            </a:r>
            <a:r>
              <a:rPr sz="2800" b="1" dirty="0">
                <a:solidFill>
                  <a:srgbClr val="0070C0"/>
                </a:solidFill>
                <a:latin typeface="Calibri"/>
              </a:rPr>
              <a:t> net</a:t>
            </a:r>
          </a:p>
          <a:p>
            <a:pPr>
              <a:lnSpc>
                <a:spcPct val="150000"/>
              </a:lnSpc>
            </a:pPr>
            <a:r>
              <a:rPr sz="2800" b="1" dirty="0">
                <a:solidFill>
                  <a:srgbClr val="FF0000"/>
                </a:solidFill>
                <a:latin typeface="Calibri"/>
              </a:rPr>
              <a:t>C) </a:t>
            </a:r>
            <a:r>
              <a:rPr lang="en-US" sz="2800" b="1" dirty="0">
                <a:solidFill>
                  <a:srgbClr val="FF0000"/>
                </a:solidFill>
                <a:latin typeface="Calibri"/>
              </a:rPr>
              <a:t> </a:t>
            </a:r>
            <a:r>
              <a:rPr sz="2800" b="1" dirty="0" err="1">
                <a:solidFill>
                  <a:srgbClr val="FF0000"/>
                </a:solidFill>
                <a:latin typeface="Calibri"/>
              </a:rPr>
              <a:t>Gostyngiad</a:t>
            </a:r>
            <a:r>
              <a:rPr sz="2800" b="1" dirty="0">
                <a:solidFill>
                  <a:srgbClr val="FF0000"/>
                </a:solidFill>
                <a:latin typeface="Calibri"/>
              </a:rPr>
              <a:t> o 75% </a:t>
            </a:r>
            <a:r>
              <a:rPr sz="2800" b="1" dirty="0" err="1">
                <a:solidFill>
                  <a:srgbClr val="FF0000"/>
                </a:solidFill>
                <a:latin typeface="Calibri"/>
              </a:rPr>
              <a:t>mewn</a:t>
            </a:r>
            <a:r>
              <a:rPr sz="2800" b="1" dirty="0">
                <a:solidFill>
                  <a:srgbClr val="FF0000"/>
                </a:solidFill>
                <a:latin typeface="Calibri"/>
              </a:rPr>
              <a:t> </a:t>
            </a:r>
            <a:r>
              <a:rPr sz="2800" b="1" dirty="0" err="1">
                <a:solidFill>
                  <a:srgbClr val="FF0000"/>
                </a:solidFill>
                <a:latin typeface="Calibri"/>
              </a:rPr>
              <a:t>allyriadau</a:t>
            </a:r>
            <a:endParaRPr sz="2800" b="1" dirty="0">
              <a:solidFill>
                <a:srgbClr val="FF0000"/>
              </a:solidFill>
              <a:latin typeface="Calibri"/>
            </a:endParaRPr>
          </a:p>
          <a:p>
            <a:pPr>
              <a:lnSpc>
                <a:spcPct val="150000"/>
              </a:lnSpc>
            </a:pPr>
            <a:r>
              <a:rPr sz="2800" b="1" dirty="0">
                <a:solidFill>
                  <a:srgbClr val="0070C0"/>
                </a:solidFill>
                <a:latin typeface="Calibri"/>
              </a:rPr>
              <a:t>D) </a:t>
            </a:r>
            <a:r>
              <a:rPr lang="en-US" sz="2800" b="1" dirty="0">
                <a:solidFill>
                  <a:srgbClr val="0070C0"/>
                </a:solidFill>
                <a:latin typeface="Calibri"/>
              </a:rPr>
              <a:t> </a:t>
            </a:r>
            <a:r>
              <a:rPr sz="2800" b="1" dirty="0" err="1">
                <a:solidFill>
                  <a:srgbClr val="0070C0"/>
                </a:solidFill>
                <a:latin typeface="Calibri"/>
              </a:rPr>
              <a:t>Niwtraliaeth</a:t>
            </a:r>
            <a:r>
              <a:rPr sz="2800" b="1" dirty="0">
                <a:solidFill>
                  <a:srgbClr val="0070C0"/>
                </a:solidFill>
                <a:latin typeface="Calibri"/>
              </a:rPr>
              <a:t> </a:t>
            </a:r>
            <a:r>
              <a:rPr sz="2800" b="1" dirty="0" err="1">
                <a:solidFill>
                  <a:srgbClr val="0070C0"/>
                </a:solidFill>
                <a:latin typeface="Calibri"/>
              </a:rPr>
              <a:t>garbon</a:t>
            </a:r>
            <a:r>
              <a:rPr sz="2800" b="1" dirty="0">
                <a:solidFill>
                  <a:srgbClr val="0070C0"/>
                </a:solidFill>
                <a:latin typeface="Calibri"/>
              </a:rPr>
              <a:t> </a:t>
            </a:r>
            <a:r>
              <a:rPr sz="2800" b="1" dirty="0" err="1">
                <a:solidFill>
                  <a:srgbClr val="0070C0"/>
                </a:solidFill>
                <a:latin typeface="Calibri"/>
              </a:rPr>
              <a:t>erbyn</a:t>
            </a:r>
            <a:r>
              <a:rPr sz="2800" b="1" dirty="0">
                <a:solidFill>
                  <a:srgbClr val="0070C0"/>
                </a:solidFill>
                <a:latin typeface="Calibri"/>
              </a:rPr>
              <a:t> 2040</a:t>
            </a:r>
          </a:p>
        </p:txBody>
      </p:sp>
      <p:sp>
        <p:nvSpPr>
          <p:cNvPr id="7170" name="AutoShape 2" descr="Welsh Gov Logo Transparent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172" name="AutoShape 4" descr="Welsh Governmen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174" name="AutoShape 6" descr="Welsh Governmen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176" name="Picture 8" descr="Toolkits | Visit Wales Brand Hub"/>
          <p:cNvPicPr>
            <a:picLocks noChangeAspect="1" noChangeArrowheads="1"/>
          </p:cNvPicPr>
          <p:nvPr/>
        </p:nvPicPr>
        <p:blipFill>
          <a:blip r:embed="rId2" cstate="print"/>
          <a:srcRect/>
          <a:stretch>
            <a:fillRect/>
          </a:stretch>
        </p:blipFill>
        <p:spPr bwMode="auto">
          <a:xfrm>
            <a:off x="9348952" y="315311"/>
            <a:ext cx="2309867" cy="1849734"/>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274320"/>
            <a:ext cx="10972800" cy="1200329"/>
          </a:xfrm>
          <a:prstGeom prst="rect">
            <a:avLst/>
          </a:prstGeom>
          <a:noFill/>
        </p:spPr>
        <p:txBody>
          <a:bodyPr wrap="square">
            <a:spAutoFit/>
          </a:bodyPr>
          <a:lstStyle/>
          <a:p>
            <a:r>
              <a:rPr sz="3600" b="1" dirty="0">
                <a:latin typeface="Calibri"/>
              </a:rPr>
              <a:t>4. What is the most significant source of greenhouse gas </a:t>
            </a:r>
            <a:endParaRPr lang="en-US" sz="3600" b="1" dirty="0">
              <a:latin typeface="Calibri"/>
            </a:endParaRPr>
          </a:p>
          <a:p>
            <a:r>
              <a:rPr lang="en-US" sz="3600" b="1" dirty="0">
                <a:latin typeface="Calibri"/>
              </a:rPr>
              <a:t>    </a:t>
            </a:r>
            <a:r>
              <a:rPr sz="3600" b="1" dirty="0">
                <a:latin typeface="Calibri"/>
              </a:rPr>
              <a:t>emissions in Wales?</a:t>
            </a:r>
          </a:p>
        </p:txBody>
      </p:sp>
      <p:sp>
        <p:nvSpPr>
          <p:cNvPr id="4" name="TextBox 3"/>
          <p:cNvSpPr txBox="1"/>
          <p:nvPr/>
        </p:nvSpPr>
        <p:spPr>
          <a:xfrm>
            <a:off x="515006" y="5272561"/>
            <a:ext cx="10972800" cy="1200329"/>
          </a:xfrm>
          <a:prstGeom prst="rect">
            <a:avLst/>
          </a:prstGeom>
          <a:noFill/>
        </p:spPr>
        <p:txBody>
          <a:bodyPr wrap="square">
            <a:spAutoFit/>
          </a:bodyPr>
          <a:lstStyle/>
          <a:p>
            <a:r>
              <a:rPr sz="3600" b="1" dirty="0">
                <a:latin typeface="Calibri"/>
              </a:rPr>
              <a:t>4. Beth </a:t>
            </a:r>
            <a:r>
              <a:rPr sz="3600" b="1" dirty="0" err="1">
                <a:latin typeface="Calibri"/>
              </a:rPr>
              <a:t>yw’r</a:t>
            </a:r>
            <a:r>
              <a:rPr sz="3600" b="1" dirty="0">
                <a:latin typeface="Calibri"/>
              </a:rPr>
              <a:t> </a:t>
            </a:r>
            <a:r>
              <a:rPr sz="3600" b="1" dirty="0" err="1">
                <a:latin typeface="Calibri"/>
              </a:rPr>
              <a:t>ffynhonnell</a:t>
            </a:r>
            <a:r>
              <a:rPr sz="3600" b="1" dirty="0">
                <a:latin typeface="Calibri"/>
              </a:rPr>
              <a:t> </a:t>
            </a:r>
            <a:r>
              <a:rPr sz="3600" b="1" dirty="0" err="1">
                <a:latin typeface="Calibri"/>
              </a:rPr>
              <a:t>bwysicaf</a:t>
            </a:r>
            <a:r>
              <a:rPr sz="3600" b="1" dirty="0">
                <a:latin typeface="Calibri"/>
              </a:rPr>
              <a:t> o </a:t>
            </a:r>
            <a:r>
              <a:rPr sz="3600" b="1" dirty="0" err="1">
                <a:latin typeface="Calibri"/>
              </a:rPr>
              <a:t>allyriadau</a:t>
            </a:r>
            <a:r>
              <a:rPr sz="3600" b="1" dirty="0">
                <a:latin typeface="Calibri"/>
              </a:rPr>
              <a:t> </a:t>
            </a:r>
            <a:r>
              <a:rPr sz="3600" b="1" dirty="0" err="1">
                <a:latin typeface="Calibri"/>
              </a:rPr>
              <a:t>nwyon</a:t>
            </a:r>
            <a:r>
              <a:rPr sz="3600" b="1" dirty="0">
                <a:latin typeface="Calibri"/>
              </a:rPr>
              <a:t> </a:t>
            </a:r>
            <a:r>
              <a:rPr sz="3600" b="1" dirty="0" err="1">
                <a:latin typeface="Calibri"/>
              </a:rPr>
              <a:t>tŷ</a:t>
            </a:r>
            <a:r>
              <a:rPr sz="3600" b="1" dirty="0">
                <a:latin typeface="Calibri"/>
              </a:rPr>
              <a:t> </a:t>
            </a:r>
            <a:endParaRPr lang="en-US" sz="3600" b="1" dirty="0">
              <a:latin typeface="Calibri"/>
            </a:endParaRPr>
          </a:p>
          <a:p>
            <a:r>
              <a:rPr lang="en-US" sz="3600" b="1" dirty="0">
                <a:latin typeface="Calibri"/>
              </a:rPr>
              <a:t>    </a:t>
            </a:r>
            <a:r>
              <a:rPr sz="3600" b="1" dirty="0" err="1">
                <a:latin typeface="Calibri"/>
              </a:rPr>
              <a:t>gwydr</a:t>
            </a:r>
            <a:r>
              <a:rPr sz="3600" b="1" dirty="0">
                <a:latin typeface="Calibri"/>
              </a:rPr>
              <a:t> </a:t>
            </a:r>
            <a:r>
              <a:rPr sz="3600" b="1" dirty="0" err="1">
                <a:latin typeface="Calibri"/>
              </a:rPr>
              <a:t>yng</a:t>
            </a:r>
            <a:r>
              <a:rPr sz="3600" b="1" dirty="0">
                <a:latin typeface="Calibri"/>
              </a:rPr>
              <a:t> </a:t>
            </a:r>
            <a:r>
              <a:rPr sz="3600" b="1" dirty="0" err="1">
                <a:latin typeface="Calibri"/>
              </a:rPr>
              <a:t>Nghymru</a:t>
            </a:r>
            <a:r>
              <a:rPr sz="3600" b="1" dirty="0">
                <a:latin typeface="Calibri"/>
              </a:rPr>
              <a:t>?</a:t>
            </a:r>
          </a:p>
        </p:txBody>
      </p:sp>
      <p:sp>
        <p:nvSpPr>
          <p:cNvPr id="5" name="TextBox 4"/>
          <p:cNvSpPr txBox="1"/>
          <p:nvPr/>
        </p:nvSpPr>
        <p:spPr>
          <a:xfrm>
            <a:off x="878383" y="1772044"/>
            <a:ext cx="3830151" cy="2677656"/>
          </a:xfrm>
          <a:prstGeom prst="rect">
            <a:avLst/>
          </a:prstGeom>
          <a:noFill/>
        </p:spPr>
        <p:txBody>
          <a:bodyPr wrap="none">
            <a:spAutoFit/>
          </a:bodyPr>
          <a:lstStyle/>
          <a:p>
            <a:pPr>
              <a:lnSpc>
                <a:spcPct val="150000"/>
              </a:lnSpc>
            </a:pPr>
            <a:r>
              <a:rPr sz="2800" b="1" dirty="0">
                <a:solidFill>
                  <a:srgbClr val="FF0000"/>
                </a:solidFill>
                <a:latin typeface="Calibri"/>
              </a:rPr>
              <a:t>A)</a:t>
            </a:r>
            <a:r>
              <a:rPr lang="en-US" sz="2800" b="1" dirty="0">
                <a:solidFill>
                  <a:srgbClr val="FF0000"/>
                </a:solidFill>
                <a:latin typeface="Calibri"/>
              </a:rPr>
              <a:t>   Energy supply sector</a:t>
            </a:r>
            <a:endParaRPr sz="2800" b="1" dirty="0">
              <a:solidFill>
                <a:srgbClr val="FF0000"/>
              </a:solidFill>
              <a:latin typeface="Calibri"/>
            </a:endParaRPr>
          </a:p>
          <a:p>
            <a:pPr>
              <a:lnSpc>
                <a:spcPct val="150000"/>
              </a:lnSpc>
            </a:pPr>
            <a:r>
              <a:rPr sz="2800" b="1" dirty="0">
                <a:solidFill>
                  <a:srgbClr val="0070C0"/>
                </a:solidFill>
                <a:latin typeface="Calibri"/>
              </a:rPr>
              <a:t>B) </a:t>
            </a:r>
            <a:r>
              <a:rPr lang="en-US" sz="2800" b="1" dirty="0">
                <a:solidFill>
                  <a:srgbClr val="0070C0"/>
                </a:solidFill>
                <a:latin typeface="Calibri"/>
              </a:rPr>
              <a:t>  </a:t>
            </a:r>
            <a:r>
              <a:rPr sz="2800" b="1" dirty="0">
                <a:solidFill>
                  <a:srgbClr val="0070C0"/>
                </a:solidFill>
                <a:latin typeface="Calibri"/>
              </a:rPr>
              <a:t>Transport</a:t>
            </a:r>
          </a:p>
          <a:p>
            <a:pPr>
              <a:lnSpc>
                <a:spcPct val="150000"/>
              </a:lnSpc>
            </a:pPr>
            <a:r>
              <a:rPr sz="2800" b="1" dirty="0">
                <a:solidFill>
                  <a:srgbClr val="FF0000"/>
                </a:solidFill>
                <a:latin typeface="Calibri"/>
              </a:rPr>
              <a:t>C)</a:t>
            </a:r>
            <a:r>
              <a:rPr lang="en-US" sz="2800" b="1" dirty="0">
                <a:solidFill>
                  <a:srgbClr val="FF0000"/>
                </a:solidFill>
                <a:latin typeface="Calibri"/>
              </a:rPr>
              <a:t>   Agriculture</a:t>
            </a:r>
            <a:endParaRPr sz="2800" b="1" dirty="0">
              <a:solidFill>
                <a:srgbClr val="FF0000"/>
              </a:solidFill>
              <a:latin typeface="Calibri"/>
            </a:endParaRPr>
          </a:p>
          <a:p>
            <a:pPr>
              <a:lnSpc>
                <a:spcPct val="150000"/>
              </a:lnSpc>
            </a:pPr>
            <a:r>
              <a:rPr sz="2800" b="1" dirty="0">
                <a:solidFill>
                  <a:srgbClr val="0070C0"/>
                </a:solidFill>
                <a:latin typeface="Calibri"/>
              </a:rPr>
              <a:t>D) </a:t>
            </a:r>
            <a:r>
              <a:rPr lang="en-US" sz="2800" b="1" dirty="0">
                <a:solidFill>
                  <a:srgbClr val="0070C0"/>
                </a:solidFill>
                <a:latin typeface="Calibri"/>
              </a:rPr>
              <a:t>  </a:t>
            </a:r>
            <a:r>
              <a:rPr sz="2800" b="1" dirty="0">
                <a:solidFill>
                  <a:srgbClr val="0070C0"/>
                </a:solidFill>
                <a:latin typeface="Calibri"/>
              </a:rPr>
              <a:t>Residential heating</a:t>
            </a:r>
          </a:p>
        </p:txBody>
      </p:sp>
      <p:sp>
        <p:nvSpPr>
          <p:cNvPr id="6" name="TextBox 5"/>
          <p:cNvSpPr txBox="1"/>
          <p:nvPr/>
        </p:nvSpPr>
        <p:spPr>
          <a:xfrm>
            <a:off x="8130520" y="1751824"/>
            <a:ext cx="4039439" cy="2677656"/>
          </a:xfrm>
          <a:prstGeom prst="rect">
            <a:avLst/>
          </a:prstGeom>
          <a:noFill/>
        </p:spPr>
        <p:txBody>
          <a:bodyPr wrap="none">
            <a:spAutoFit/>
          </a:bodyPr>
          <a:lstStyle/>
          <a:p>
            <a:pPr>
              <a:lnSpc>
                <a:spcPct val="150000"/>
              </a:lnSpc>
            </a:pPr>
            <a:r>
              <a:rPr sz="2800" b="1" dirty="0">
                <a:solidFill>
                  <a:srgbClr val="FF0000"/>
                </a:solidFill>
                <a:latin typeface="Calibri"/>
              </a:rPr>
              <a:t>A) </a:t>
            </a:r>
            <a:r>
              <a:rPr lang="en-US" sz="2800" b="1" dirty="0">
                <a:solidFill>
                  <a:srgbClr val="FF0000"/>
                </a:solidFill>
                <a:latin typeface="Calibri"/>
              </a:rPr>
              <a:t>  Sector </a:t>
            </a:r>
            <a:r>
              <a:rPr lang="en-US" sz="2800" b="1" dirty="0" err="1">
                <a:solidFill>
                  <a:srgbClr val="FF0000"/>
                </a:solidFill>
                <a:latin typeface="Calibri"/>
              </a:rPr>
              <a:t>cyflenwad</a:t>
            </a:r>
            <a:r>
              <a:rPr lang="en-US" sz="2800" b="1" dirty="0">
                <a:solidFill>
                  <a:srgbClr val="FF0000"/>
                </a:solidFill>
                <a:latin typeface="Calibri"/>
              </a:rPr>
              <a:t> </a:t>
            </a:r>
            <a:r>
              <a:rPr lang="en-US" sz="2800" b="1" dirty="0" err="1">
                <a:solidFill>
                  <a:srgbClr val="FF0000"/>
                </a:solidFill>
                <a:latin typeface="Calibri"/>
              </a:rPr>
              <a:t>ynni</a:t>
            </a:r>
            <a:endParaRPr sz="2800" b="1" dirty="0">
              <a:solidFill>
                <a:srgbClr val="FF0000"/>
              </a:solidFill>
              <a:latin typeface="Calibri"/>
            </a:endParaRPr>
          </a:p>
          <a:p>
            <a:pPr>
              <a:lnSpc>
                <a:spcPct val="150000"/>
              </a:lnSpc>
            </a:pPr>
            <a:r>
              <a:rPr sz="2800" b="1" dirty="0">
                <a:solidFill>
                  <a:srgbClr val="0070C0"/>
                </a:solidFill>
                <a:latin typeface="Calibri"/>
              </a:rPr>
              <a:t>B) </a:t>
            </a:r>
            <a:r>
              <a:rPr lang="en-US" sz="2800" b="1" dirty="0">
                <a:solidFill>
                  <a:srgbClr val="0070C0"/>
                </a:solidFill>
                <a:latin typeface="Calibri"/>
              </a:rPr>
              <a:t>  </a:t>
            </a:r>
            <a:r>
              <a:rPr sz="2800" b="1" dirty="0" err="1">
                <a:solidFill>
                  <a:srgbClr val="0070C0"/>
                </a:solidFill>
                <a:latin typeface="Calibri"/>
              </a:rPr>
              <a:t>Trafnidiaeth</a:t>
            </a:r>
            <a:endParaRPr sz="2800" b="1" dirty="0">
              <a:solidFill>
                <a:srgbClr val="0070C0"/>
              </a:solidFill>
              <a:latin typeface="Calibri"/>
            </a:endParaRPr>
          </a:p>
          <a:p>
            <a:pPr>
              <a:lnSpc>
                <a:spcPct val="150000"/>
              </a:lnSpc>
            </a:pPr>
            <a:r>
              <a:rPr sz="2800" b="1" dirty="0">
                <a:solidFill>
                  <a:srgbClr val="FF0000"/>
                </a:solidFill>
                <a:latin typeface="Calibri"/>
              </a:rPr>
              <a:t>C)</a:t>
            </a:r>
            <a:r>
              <a:rPr lang="en-US" sz="2800" b="1" dirty="0">
                <a:solidFill>
                  <a:srgbClr val="FF0000"/>
                </a:solidFill>
                <a:latin typeface="Calibri"/>
              </a:rPr>
              <a:t>   </a:t>
            </a:r>
            <a:r>
              <a:rPr lang="en-US" sz="2800" b="1" dirty="0" err="1">
                <a:solidFill>
                  <a:srgbClr val="FF0000"/>
                </a:solidFill>
                <a:latin typeface="Calibri"/>
              </a:rPr>
              <a:t>Amaethyddiaeth</a:t>
            </a:r>
            <a:endParaRPr sz="2800" b="1" dirty="0">
              <a:solidFill>
                <a:srgbClr val="FF0000"/>
              </a:solidFill>
              <a:latin typeface="Calibri"/>
            </a:endParaRPr>
          </a:p>
          <a:p>
            <a:pPr>
              <a:lnSpc>
                <a:spcPct val="150000"/>
              </a:lnSpc>
            </a:pPr>
            <a:r>
              <a:rPr sz="2800" b="1" dirty="0">
                <a:solidFill>
                  <a:srgbClr val="0070C0"/>
                </a:solidFill>
                <a:latin typeface="Calibri"/>
              </a:rPr>
              <a:t>D) </a:t>
            </a:r>
            <a:r>
              <a:rPr lang="en-US" sz="2800" b="1" dirty="0">
                <a:solidFill>
                  <a:srgbClr val="0070C0"/>
                </a:solidFill>
                <a:latin typeface="Calibri"/>
              </a:rPr>
              <a:t>  </a:t>
            </a:r>
            <a:r>
              <a:rPr sz="2800" b="1" dirty="0" err="1">
                <a:solidFill>
                  <a:srgbClr val="0070C0"/>
                </a:solidFill>
                <a:latin typeface="Calibri"/>
              </a:rPr>
              <a:t>Gwresogi</a:t>
            </a:r>
            <a:r>
              <a:rPr sz="2800" b="1" dirty="0">
                <a:solidFill>
                  <a:srgbClr val="0070C0"/>
                </a:solidFill>
                <a:latin typeface="Calibri"/>
              </a:rPr>
              <a:t> </a:t>
            </a:r>
            <a:r>
              <a:rPr sz="2800" b="1" dirty="0" err="1">
                <a:solidFill>
                  <a:srgbClr val="0070C0"/>
                </a:solidFill>
                <a:latin typeface="Calibri"/>
              </a:rPr>
              <a:t>preswyl</a:t>
            </a:r>
            <a:endParaRPr sz="2800" b="1" dirty="0">
              <a:solidFill>
                <a:srgbClr val="0070C0"/>
              </a:solidFill>
              <a:latin typeface="Calibri"/>
            </a:endParaRPr>
          </a:p>
        </p:txBody>
      </p:sp>
      <p:sp>
        <p:nvSpPr>
          <p:cNvPr id="6146" name="AutoShape 2" descr="Explained: Greenhouse gases | MIT New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148" name="AutoShape 4" descr="Explained: Greenhouse gases | MIT News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152" name="Picture 8" descr="Response to UK Government consultation: Integrating Greenhouse Gas Removals  in the UK Emissions Trading Scheme - Grantham Research Institute on climate  change and the environment"/>
          <p:cNvPicPr>
            <a:picLocks noChangeAspect="1" noChangeArrowheads="1"/>
          </p:cNvPicPr>
          <p:nvPr/>
        </p:nvPicPr>
        <p:blipFill>
          <a:blip r:embed="rId3" cstate="print"/>
          <a:srcRect/>
          <a:stretch>
            <a:fillRect/>
          </a:stretch>
        </p:blipFill>
        <p:spPr bwMode="auto">
          <a:xfrm>
            <a:off x="4888733" y="2112578"/>
            <a:ext cx="2981434" cy="1677057"/>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1" y="274320"/>
            <a:ext cx="10972800" cy="646331"/>
          </a:xfrm>
          <a:prstGeom prst="rect">
            <a:avLst/>
          </a:prstGeom>
          <a:noFill/>
        </p:spPr>
        <p:txBody>
          <a:bodyPr wrap="square">
            <a:spAutoFit/>
          </a:bodyPr>
          <a:lstStyle/>
          <a:p>
            <a:r>
              <a:rPr sz="3600" b="1" dirty="0">
                <a:latin typeface="Calibri"/>
              </a:rPr>
              <a:t>5. Why are red</a:t>
            </a:r>
            <a:r>
              <a:rPr lang="en-US" sz="3600" b="1" dirty="0">
                <a:latin typeface="Calibri"/>
              </a:rPr>
              <a:t> </a:t>
            </a:r>
            <a:r>
              <a:rPr sz="3600" b="1" dirty="0">
                <a:latin typeface="Calibri"/>
              </a:rPr>
              <a:t>squirrels declining in Wales?</a:t>
            </a:r>
          </a:p>
        </p:txBody>
      </p:sp>
      <p:sp>
        <p:nvSpPr>
          <p:cNvPr id="4" name="TextBox 3"/>
          <p:cNvSpPr txBox="1"/>
          <p:nvPr/>
        </p:nvSpPr>
        <p:spPr>
          <a:xfrm>
            <a:off x="609601" y="5463434"/>
            <a:ext cx="10972801" cy="646331"/>
          </a:xfrm>
          <a:prstGeom prst="rect">
            <a:avLst/>
          </a:prstGeom>
          <a:noFill/>
        </p:spPr>
        <p:txBody>
          <a:bodyPr wrap="square">
            <a:spAutoFit/>
          </a:bodyPr>
          <a:lstStyle/>
          <a:p>
            <a:r>
              <a:rPr sz="3600" b="1" dirty="0">
                <a:latin typeface="Calibri"/>
              </a:rPr>
              <a:t>5.</a:t>
            </a:r>
            <a:r>
              <a:rPr lang="en-US" sz="3600" b="1" dirty="0">
                <a:latin typeface="Calibri"/>
              </a:rPr>
              <a:t>  Pam </a:t>
            </a:r>
            <a:r>
              <a:rPr lang="en-US" sz="3600" b="1" dirty="0" err="1">
                <a:latin typeface="Calibri"/>
              </a:rPr>
              <a:t>fod</a:t>
            </a:r>
            <a:r>
              <a:rPr lang="en-US" sz="3600" b="1" dirty="0">
                <a:latin typeface="Calibri"/>
              </a:rPr>
              <a:t> </a:t>
            </a:r>
            <a:r>
              <a:rPr lang="en-US" sz="3600" b="1" dirty="0" err="1">
                <a:latin typeface="Calibri"/>
              </a:rPr>
              <a:t>gwiwerod</a:t>
            </a:r>
            <a:r>
              <a:rPr lang="en-US" sz="3600" b="1" dirty="0">
                <a:latin typeface="Calibri"/>
              </a:rPr>
              <a:t> </a:t>
            </a:r>
            <a:r>
              <a:rPr lang="en-US" sz="3600" b="1" dirty="0" err="1">
                <a:latin typeface="Calibri"/>
              </a:rPr>
              <a:t>coch</a:t>
            </a:r>
            <a:r>
              <a:rPr lang="en-US" sz="3600" b="1" dirty="0">
                <a:latin typeface="Calibri"/>
              </a:rPr>
              <a:t> </a:t>
            </a:r>
            <a:r>
              <a:rPr lang="en-US" sz="3600" b="1" err="1">
                <a:latin typeface="Calibri"/>
              </a:rPr>
              <a:t>yn</a:t>
            </a:r>
            <a:r>
              <a:rPr lang="en-US" sz="3600" b="1">
                <a:latin typeface="Calibri"/>
              </a:rPr>
              <a:t> prinhau yng </a:t>
            </a:r>
            <a:r>
              <a:rPr lang="en-US" sz="3600" b="1" dirty="0" err="1">
                <a:latin typeface="Calibri"/>
              </a:rPr>
              <a:t>Nghymru</a:t>
            </a:r>
            <a:r>
              <a:rPr lang="en-US" sz="3600" b="1" dirty="0">
                <a:latin typeface="Calibri"/>
              </a:rPr>
              <a:t>?     </a:t>
            </a:r>
            <a:r>
              <a:rPr sz="3600" b="1" dirty="0">
                <a:latin typeface="Calibri"/>
              </a:rPr>
              <a:t> </a:t>
            </a:r>
          </a:p>
        </p:txBody>
      </p:sp>
      <p:sp>
        <p:nvSpPr>
          <p:cNvPr id="5" name="TextBox 4"/>
          <p:cNvSpPr txBox="1"/>
          <p:nvPr/>
        </p:nvSpPr>
        <p:spPr>
          <a:xfrm>
            <a:off x="243881" y="1043886"/>
            <a:ext cx="4508310" cy="3970318"/>
          </a:xfrm>
          <a:prstGeom prst="rect">
            <a:avLst/>
          </a:prstGeom>
          <a:noFill/>
        </p:spPr>
        <p:txBody>
          <a:bodyPr wrap="square">
            <a:spAutoFit/>
          </a:bodyPr>
          <a:lstStyle/>
          <a:p>
            <a:r>
              <a:rPr sz="2800" b="1" dirty="0">
                <a:solidFill>
                  <a:srgbClr val="FF0000"/>
                </a:solidFill>
                <a:latin typeface="Calibri"/>
              </a:rPr>
              <a:t>A)</a:t>
            </a:r>
            <a:r>
              <a:rPr lang="en-US" sz="2800" b="1" dirty="0">
                <a:solidFill>
                  <a:srgbClr val="FF0000"/>
                </a:solidFill>
                <a:latin typeface="Calibri"/>
              </a:rPr>
              <a:t> </a:t>
            </a:r>
            <a:r>
              <a:rPr sz="2800" b="1" dirty="0">
                <a:solidFill>
                  <a:srgbClr val="FF0000"/>
                </a:solidFill>
                <a:latin typeface="Calibri"/>
              </a:rPr>
              <a:t> Increased predation by </a:t>
            </a:r>
            <a:endParaRPr lang="en-US" sz="2800" b="1" dirty="0">
              <a:solidFill>
                <a:srgbClr val="FF0000"/>
              </a:solidFill>
              <a:latin typeface="Calibri"/>
            </a:endParaRPr>
          </a:p>
          <a:p>
            <a:r>
              <a:rPr lang="en-US" sz="2800" b="1" dirty="0">
                <a:solidFill>
                  <a:srgbClr val="FF0000"/>
                </a:solidFill>
                <a:latin typeface="Calibri"/>
              </a:rPr>
              <a:t>      </a:t>
            </a:r>
            <a:r>
              <a:rPr sz="2800" b="1" dirty="0">
                <a:solidFill>
                  <a:srgbClr val="FF0000"/>
                </a:solidFill>
                <a:latin typeface="Calibri"/>
              </a:rPr>
              <a:t>birds</a:t>
            </a:r>
            <a:endParaRPr lang="en-US" sz="2800" b="1" dirty="0">
              <a:solidFill>
                <a:srgbClr val="FF0000"/>
              </a:solidFill>
              <a:latin typeface="Calibri"/>
            </a:endParaRPr>
          </a:p>
          <a:p>
            <a:endParaRPr lang="en-US" sz="2800" b="1" dirty="0">
              <a:solidFill>
                <a:srgbClr val="FF0000"/>
              </a:solidFill>
              <a:latin typeface="Calibri"/>
            </a:endParaRPr>
          </a:p>
          <a:p>
            <a:r>
              <a:rPr sz="2800" b="1" dirty="0">
                <a:solidFill>
                  <a:srgbClr val="0070C0"/>
                </a:solidFill>
                <a:latin typeface="Calibri"/>
              </a:rPr>
              <a:t>B) </a:t>
            </a:r>
            <a:r>
              <a:rPr lang="en-US" sz="2800" b="1" dirty="0">
                <a:solidFill>
                  <a:srgbClr val="0070C0"/>
                </a:solidFill>
                <a:latin typeface="Calibri"/>
              </a:rPr>
              <a:t> Competition and disease   </a:t>
            </a:r>
          </a:p>
          <a:p>
            <a:r>
              <a:rPr lang="en-US" sz="2800" b="1" dirty="0">
                <a:solidFill>
                  <a:srgbClr val="0070C0"/>
                </a:solidFill>
                <a:latin typeface="Calibri"/>
              </a:rPr>
              <a:t>      from grey squirrels</a:t>
            </a:r>
          </a:p>
          <a:p>
            <a:endParaRPr lang="en-US" sz="2800" b="1" dirty="0">
              <a:solidFill>
                <a:srgbClr val="0070C0"/>
              </a:solidFill>
              <a:latin typeface="Calibri"/>
            </a:endParaRPr>
          </a:p>
          <a:p>
            <a:r>
              <a:rPr sz="2800" b="1" dirty="0">
                <a:solidFill>
                  <a:srgbClr val="FF0000"/>
                </a:solidFill>
                <a:latin typeface="Calibri"/>
              </a:rPr>
              <a:t>C) </a:t>
            </a:r>
            <a:r>
              <a:rPr lang="en-US" sz="2800" b="1" dirty="0">
                <a:solidFill>
                  <a:srgbClr val="FF0000"/>
                </a:solidFill>
                <a:latin typeface="Calibri"/>
              </a:rPr>
              <a:t> Climate change</a:t>
            </a:r>
          </a:p>
          <a:p>
            <a:endParaRPr lang="en-US" sz="2800" b="1" dirty="0">
              <a:solidFill>
                <a:srgbClr val="FF0000"/>
              </a:solidFill>
              <a:latin typeface="Calibri"/>
            </a:endParaRPr>
          </a:p>
          <a:p>
            <a:r>
              <a:rPr sz="2800" b="1" dirty="0">
                <a:solidFill>
                  <a:srgbClr val="0070C0"/>
                </a:solidFill>
                <a:latin typeface="Calibri"/>
              </a:rPr>
              <a:t>D)</a:t>
            </a:r>
            <a:r>
              <a:rPr lang="en-US" sz="2800" b="1" dirty="0">
                <a:solidFill>
                  <a:srgbClr val="0070C0"/>
                </a:solidFill>
                <a:latin typeface="Calibri"/>
              </a:rPr>
              <a:t> </a:t>
            </a:r>
            <a:r>
              <a:rPr sz="2800" b="1" dirty="0">
                <a:solidFill>
                  <a:srgbClr val="0070C0"/>
                </a:solidFill>
                <a:latin typeface="Calibri"/>
              </a:rPr>
              <a:t> Lack of food sources</a:t>
            </a:r>
          </a:p>
        </p:txBody>
      </p:sp>
      <p:sp>
        <p:nvSpPr>
          <p:cNvPr id="6" name="TextBox 5"/>
          <p:cNvSpPr txBox="1"/>
          <p:nvPr/>
        </p:nvSpPr>
        <p:spPr>
          <a:xfrm>
            <a:off x="7050157" y="1056331"/>
            <a:ext cx="4775726" cy="4401205"/>
          </a:xfrm>
          <a:prstGeom prst="rect">
            <a:avLst/>
          </a:prstGeom>
          <a:noFill/>
        </p:spPr>
        <p:txBody>
          <a:bodyPr wrap="square">
            <a:spAutoFit/>
          </a:bodyPr>
          <a:lstStyle/>
          <a:p>
            <a:r>
              <a:rPr sz="2800" b="1" dirty="0">
                <a:solidFill>
                  <a:srgbClr val="FF0000"/>
                </a:solidFill>
                <a:latin typeface="Calibri"/>
              </a:rPr>
              <a:t>A) </a:t>
            </a:r>
            <a:r>
              <a:rPr lang="en-US" sz="2800" b="1" dirty="0">
                <a:solidFill>
                  <a:srgbClr val="FF0000"/>
                </a:solidFill>
                <a:latin typeface="Calibri"/>
              </a:rPr>
              <a:t> </a:t>
            </a:r>
            <a:r>
              <a:rPr sz="2800" b="1" dirty="0" err="1">
                <a:solidFill>
                  <a:srgbClr val="FF0000"/>
                </a:solidFill>
                <a:latin typeface="Calibri"/>
              </a:rPr>
              <a:t>Ysglyfaethiad</a:t>
            </a:r>
            <a:r>
              <a:rPr sz="2800" b="1" dirty="0">
                <a:solidFill>
                  <a:srgbClr val="FF0000"/>
                </a:solidFill>
                <a:latin typeface="Calibri"/>
              </a:rPr>
              <a:t> </a:t>
            </a:r>
            <a:r>
              <a:rPr sz="2800" b="1" dirty="0" err="1">
                <a:solidFill>
                  <a:srgbClr val="FF0000"/>
                </a:solidFill>
                <a:latin typeface="Calibri"/>
              </a:rPr>
              <a:t>cynyddol</a:t>
            </a:r>
            <a:r>
              <a:rPr sz="2800" b="1" dirty="0">
                <a:solidFill>
                  <a:srgbClr val="FF0000"/>
                </a:solidFill>
                <a:latin typeface="Calibri"/>
              </a:rPr>
              <a:t> </a:t>
            </a:r>
            <a:endParaRPr lang="en-US" sz="2800" b="1" dirty="0">
              <a:solidFill>
                <a:srgbClr val="FF0000"/>
              </a:solidFill>
              <a:latin typeface="Calibri"/>
            </a:endParaRPr>
          </a:p>
          <a:p>
            <a:r>
              <a:rPr lang="en-US" sz="2800" b="1" dirty="0">
                <a:solidFill>
                  <a:srgbClr val="FF0000"/>
                </a:solidFill>
                <a:latin typeface="Calibri"/>
              </a:rPr>
              <a:t>      </a:t>
            </a:r>
            <a:r>
              <a:rPr sz="2800" b="1" dirty="0" err="1">
                <a:solidFill>
                  <a:srgbClr val="FF0000"/>
                </a:solidFill>
                <a:latin typeface="Calibri"/>
              </a:rPr>
              <a:t>gan</a:t>
            </a:r>
            <a:r>
              <a:rPr sz="2800" b="1" dirty="0">
                <a:solidFill>
                  <a:srgbClr val="FF0000"/>
                </a:solidFill>
                <a:latin typeface="Calibri"/>
              </a:rPr>
              <a:t> </a:t>
            </a:r>
            <a:r>
              <a:rPr sz="2800" b="1" dirty="0" err="1">
                <a:solidFill>
                  <a:srgbClr val="FF0000"/>
                </a:solidFill>
                <a:latin typeface="Calibri"/>
              </a:rPr>
              <a:t>adar</a:t>
            </a:r>
            <a:endParaRPr lang="en-US" sz="2800" b="1" dirty="0">
              <a:solidFill>
                <a:srgbClr val="FF0000"/>
              </a:solidFill>
              <a:latin typeface="Calibri"/>
            </a:endParaRPr>
          </a:p>
          <a:p>
            <a:endParaRPr lang="en-US" sz="2800" b="1" dirty="0">
              <a:solidFill>
                <a:srgbClr val="FF0000"/>
              </a:solidFill>
              <a:latin typeface="Calibri"/>
            </a:endParaRPr>
          </a:p>
          <a:p>
            <a:r>
              <a:rPr sz="2800" b="1" dirty="0">
                <a:solidFill>
                  <a:srgbClr val="0070C0"/>
                </a:solidFill>
                <a:latin typeface="Calibri"/>
              </a:rPr>
              <a:t>B) </a:t>
            </a:r>
            <a:r>
              <a:rPr lang="en-US" sz="2800" b="1" dirty="0" err="1">
                <a:solidFill>
                  <a:srgbClr val="0070C0"/>
                </a:solidFill>
                <a:latin typeface="Calibri"/>
              </a:rPr>
              <a:t>Cystadleuaeth</a:t>
            </a:r>
            <a:r>
              <a:rPr lang="en-US" sz="2800" b="1" dirty="0">
                <a:solidFill>
                  <a:srgbClr val="0070C0"/>
                </a:solidFill>
                <a:latin typeface="Calibri"/>
              </a:rPr>
              <a:t> a </a:t>
            </a:r>
          </a:p>
          <a:p>
            <a:r>
              <a:rPr lang="en-US" sz="2800" b="1" dirty="0">
                <a:solidFill>
                  <a:srgbClr val="0070C0"/>
                </a:solidFill>
                <a:latin typeface="Calibri"/>
              </a:rPr>
              <a:t>      </a:t>
            </a:r>
            <a:r>
              <a:rPr lang="en-US" sz="2800" b="1" dirty="0" err="1">
                <a:solidFill>
                  <a:srgbClr val="0070C0"/>
                </a:solidFill>
                <a:latin typeface="Calibri"/>
              </a:rPr>
              <a:t>chlefydau</a:t>
            </a:r>
            <a:r>
              <a:rPr lang="en-US" sz="2800" b="1" dirty="0">
                <a:solidFill>
                  <a:srgbClr val="0070C0"/>
                </a:solidFill>
                <a:latin typeface="Calibri"/>
              </a:rPr>
              <a:t> </a:t>
            </a:r>
            <a:r>
              <a:rPr lang="en-US" sz="2800" b="1" dirty="0" err="1">
                <a:solidFill>
                  <a:srgbClr val="0070C0"/>
                </a:solidFill>
                <a:latin typeface="Calibri"/>
              </a:rPr>
              <a:t>gan</a:t>
            </a:r>
            <a:r>
              <a:rPr lang="en-US" sz="2800" b="1" dirty="0">
                <a:solidFill>
                  <a:srgbClr val="0070C0"/>
                </a:solidFill>
                <a:latin typeface="Calibri"/>
              </a:rPr>
              <a:t> </a:t>
            </a:r>
            <a:r>
              <a:rPr lang="en-US" sz="2800" b="1" dirty="0" err="1">
                <a:solidFill>
                  <a:srgbClr val="0070C0"/>
                </a:solidFill>
                <a:latin typeface="Calibri"/>
              </a:rPr>
              <a:t>wiwerod</a:t>
            </a:r>
            <a:r>
              <a:rPr lang="en-US" sz="2800" b="1" dirty="0">
                <a:solidFill>
                  <a:srgbClr val="0070C0"/>
                </a:solidFill>
                <a:latin typeface="Calibri"/>
              </a:rPr>
              <a:t> </a:t>
            </a:r>
            <a:r>
              <a:rPr lang="en-US" sz="2800" b="1" dirty="0" err="1">
                <a:solidFill>
                  <a:srgbClr val="0070C0"/>
                </a:solidFill>
                <a:latin typeface="Calibri"/>
              </a:rPr>
              <a:t>llwyd</a:t>
            </a:r>
            <a:endParaRPr lang="en-US" sz="2800" b="1" dirty="0">
              <a:solidFill>
                <a:srgbClr val="0070C0"/>
              </a:solidFill>
              <a:latin typeface="Calibri"/>
            </a:endParaRPr>
          </a:p>
          <a:p>
            <a:endParaRPr lang="en-US" sz="2800" b="1" dirty="0">
              <a:solidFill>
                <a:srgbClr val="0070C0"/>
              </a:solidFill>
              <a:latin typeface="Calibri"/>
            </a:endParaRPr>
          </a:p>
          <a:p>
            <a:r>
              <a:rPr sz="2800" b="1" dirty="0">
                <a:solidFill>
                  <a:srgbClr val="FF0000"/>
                </a:solidFill>
                <a:latin typeface="Calibri"/>
              </a:rPr>
              <a:t>C) </a:t>
            </a:r>
            <a:r>
              <a:rPr lang="en-US" sz="2800" b="1" dirty="0" err="1">
                <a:solidFill>
                  <a:srgbClr val="FF0000"/>
                </a:solidFill>
                <a:latin typeface="Calibri"/>
              </a:rPr>
              <a:t>Newid</a:t>
            </a:r>
            <a:r>
              <a:rPr lang="en-US" sz="2800" b="1" dirty="0">
                <a:solidFill>
                  <a:srgbClr val="FF0000"/>
                </a:solidFill>
                <a:latin typeface="Calibri"/>
              </a:rPr>
              <a:t> </a:t>
            </a:r>
            <a:r>
              <a:rPr lang="en-US" sz="2800" b="1" dirty="0" err="1">
                <a:solidFill>
                  <a:srgbClr val="FF0000"/>
                </a:solidFill>
                <a:latin typeface="Calibri"/>
              </a:rPr>
              <a:t>hinsawdd</a:t>
            </a:r>
            <a:endParaRPr lang="en-US" sz="2800" b="1" dirty="0">
              <a:solidFill>
                <a:srgbClr val="FF0000"/>
              </a:solidFill>
              <a:latin typeface="Calibri"/>
            </a:endParaRPr>
          </a:p>
          <a:p>
            <a:endParaRPr lang="en-US" sz="2800" b="1" dirty="0">
              <a:solidFill>
                <a:srgbClr val="FF0000"/>
              </a:solidFill>
              <a:latin typeface="Calibri"/>
            </a:endParaRPr>
          </a:p>
          <a:p>
            <a:r>
              <a:rPr sz="2800" b="1" dirty="0">
                <a:solidFill>
                  <a:srgbClr val="0070C0"/>
                </a:solidFill>
                <a:latin typeface="Calibri"/>
              </a:rPr>
              <a:t>D) </a:t>
            </a:r>
            <a:r>
              <a:rPr lang="en-US" sz="2800" b="1" dirty="0">
                <a:solidFill>
                  <a:srgbClr val="0070C0"/>
                </a:solidFill>
                <a:latin typeface="Calibri"/>
              </a:rPr>
              <a:t> </a:t>
            </a:r>
            <a:r>
              <a:rPr sz="2800" b="1" dirty="0" err="1">
                <a:solidFill>
                  <a:srgbClr val="0070C0"/>
                </a:solidFill>
                <a:latin typeface="Calibri"/>
              </a:rPr>
              <a:t>Diffyg</a:t>
            </a:r>
            <a:r>
              <a:rPr sz="2800" b="1" dirty="0">
                <a:solidFill>
                  <a:srgbClr val="0070C0"/>
                </a:solidFill>
                <a:latin typeface="Calibri"/>
              </a:rPr>
              <a:t> </a:t>
            </a:r>
            <a:r>
              <a:rPr sz="2800" b="1" dirty="0" err="1">
                <a:solidFill>
                  <a:srgbClr val="0070C0"/>
                </a:solidFill>
                <a:latin typeface="Calibri"/>
              </a:rPr>
              <a:t>ffynonellau</a:t>
            </a:r>
            <a:r>
              <a:rPr sz="2800" b="1" dirty="0">
                <a:solidFill>
                  <a:srgbClr val="0070C0"/>
                </a:solidFill>
                <a:latin typeface="Calibri"/>
              </a:rPr>
              <a:t> </a:t>
            </a:r>
            <a:r>
              <a:rPr sz="2800" b="1" dirty="0" err="1">
                <a:solidFill>
                  <a:srgbClr val="0070C0"/>
                </a:solidFill>
                <a:latin typeface="Calibri"/>
              </a:rPr>
              <a:t>bwyd</a:t>
            </a:r>
            <a:endParaRPr sz="2800" b="1" dirty="0">
              <a:solidFill>
                <a:srgbClr val="0070C0"/>
              </a:solidFill>
              <a:latin typeface="Calibri"/>
            </a:endParaRPr>
          </a:p>
        </p:txBody>
      </p:sp>
      <p:pic>
        <p:nvPicPr>
          <p:cNvPr id="5122" name="Picture 2" descr="File:Red Squirrel - Lazienki.JPG"/>
          <p:cNvPicPr>
            <a:picLocks noChangeAspect="1" noChangeArrowheads="1"/>
          </p:cNvPicPr>
          <p:nvPr/>
        </p:nvPicPr>
        <p:blipFill>
          <a:blip r:embed="rId3" cstate="print"/>
          <a:srcRect/>
          <a:stretch>
            <a:fillRect/>
          </a:stretch>
        </p:blipFill>
        <p:spPr bwMode="auto">
          <a:xfrm>
            <a:off x="4191342" y="3271257"/>
            <a:ext cx="2687129" cy="2146904"/>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3444" y="380649"/>
            <a:ext cx="10229723" cy="646331"/>
          </a:xfrm>
          <a:prstGeom prst="rect">
            <a:avLst/>
          </a:prstGeom>
          <a:noFill/>
        </p:spPr>
        <p:txBody>
          <a:bodyPr wrap="none">
            <a:spAutoFit/>
          </a:bodyPr>
          <a:lstStyle/>
          <a:p>
            <a:r>
              <a:rPr lang="en-US" sz="3600" b="1" dirty="0">
                <a:latin typeface="Calibri"/>
              </a:rPr>
              <a:t>6</a:t>
            </a:r>
            <a:r>
              <a:rPr sz="3600" b="1" dirty="0">
                <a:latin typeface="Calibri"/>
              </a:rPr>
              <a:t>. Why is it important to protect </a:t>
            </a:r>
            <a:r>
              <a:rPr sz="3600" b="1" dirty="0" err="1">
                <a:latin typeface="Calibri"/>
              </a:rPr>
              <a:t>Wales'</a:t>
            </a:r>
            <a:r>
              <a:rPr sz="3600" b="1" dirty="0">
                <a:latin typeface="Calibri"/>
              </a:rPr>
              <a:t> peat bogs?</a:t>
            </a:r>
          </a:p>
        </p:txBody>
      </p:sp>
      <p:sp>
        <p:nvSpPr>
          <p:cNvPr id="4" name="TextBox 3"/>
          <p:cNvSpPr txBox="1"/>
          <p:nvPr/>
        </p:nvSpPr>
        <p:spPr>
          <a:xfrm>
            <a:off x="340335" y="5750139"/>
            <a:ext cx="10191381" cy="646331"/>
          </a:xfrm>
          <a:prstGeom prst="rect">
            <a:avLst/>
          </a:prstGeom>
          <a:noFill/>
        </p:spPr>
        <p:txBody>
          <a:bodyPr wrap="none">
            <a:spAutoFit/>
          </a:bodyPr>
          <a:lstStyle/>
          <a:p>
            <a:pPr algn="ctr"/>
            <a:r>
              <a:rPr lang="en-US" sz="3600" b="1" dirty="0">
                <a:latin typeface="Calibri"/>
              </a:rPr>
              <a:t>6</a:t>
            </a:r>
            <a:r>
              <a:rPr sz="3600" b="1" dirty="0">
                <a:latin typeface="Calibri"/>
              </a:rPr>
              <a:t>. Pam </a:t>
            </a:r>
            <a:r>
              <a:rPr sz="3600" b="1" dirty="0" err="1">
                <a:latin typeface="Calibri"/>
              </a:rPr>
              <a:t>mae’n</a:t>
            </a:r>
            <a:r>
              <a:rPr sz="3600" b="1" dirty="0">
                <a:latin typeface="Calibri"/>
              </a:rPr>
              <a:t> </a:t>
            </a:r>
            <a:r>
              <a:rPr sz="3600" b="1" dirty="0" err="1">
                <a:latin typeface="Calibri"/>
              </a:rPr>
              <a:t>bwysig</a:t>
            </a:r>
            <a:r>
              <a:rPr sz="3600" b="1" dirty="0">
                <a:latin typeface="Calibri"/>
              </a:rPr>
              <a:t> </a:t>
            </a:r>
            <a:r>
              <a:rPr sz="3600" b="1" dirty="0" err="1">
                <a:latin typeface="Calibri"/>
              </a:rPr>
              <a:t>diogelu</a:t>
            </a:r>
            <a:r>
              <a:rPr sz="3600" b="1" dirty="0">
                <a:latin typeface="Calibri"/>
              </a:rPr>
              <a:t> </a:t>
            </a:r>
            <a:r>
              <a:rPr sz="3600" b="1" dirty="0" err="1">
                <a:latin typeface="Calibri"/>
              </a:rPr>
              <a:t>corsydd</a:t>
            </a:r>
            <a:r>
              <a:rPr sz="3600" b="1" dirty="0">
                <a:latin typeface="Calibri"/>
              </a:rPr>
              <a:t> </a:t>
            </a:r>
            <a:r>
              <a:rPr sz="3600" b="1" dirty="0" err="1">
                <a:latin typeface="Calibri"/>
              </a:rPr>
              <a:t>mawn</a:t>
            </a:r>
            <a:r>
              <a:rPr sz="3600" b="1" dirty="0">
                <a:latin typeface="Calibri"/>
              </a:rPr>
              <a:t> Cymru?</a:t>
            </a:r>
          </a:p>
        </p:txBody>
      </p:sp>
      <p:sp>
        <p:nvSpPr>
          <p:cNvPr id="5" name="TextBox 4"/>
          <p:cNvSpPr txBox="1"/>
          <p:nvPr/>
        </p:nvSpPr>
        <p:spPr>
          <a:xfrm>
            <a:off x="445828" y="1175073"/>
            <a:ext cx="7556812" cy="2246769"/>
          </a:xfrm>
          <a:prstGeom prst="rect">
            <a:avLst/>
          </a:prstGeom>
          <a:noFill/>
        </p:spPr>
        <p:txBody>
          <a:bodyPr wrap="none">
            <a:spAutoFit/>
          </a:bodyPr>
          <a:lstStyle/>
          <a:p>
            <a:r>
              <a:rPr sz="2800" dirty="0">
                <a:solidFill>
                  <a:srgbClr val="FF0000"/>
                </a:solidFill>
                <a:latin typeface="Calibri"/>
              </a:rPr>
              <a:t>A</a:t>
            </a:r>
            <a:r>
              <a:rPr sz="2800" b="1" dirty="0">
                <a:solidFill>
                  <a:srgbClr val="FF0000"/>
                </a:solidFill>
                <a:latin typeface="Calibri"/>
              </a:rPr>
              <a:t>)</a:t>
            </a:r>
            <a:r>
              <a:rPr lang="en-US" sz="2800" b="1" dirty="0">
                <a:solidFill>
                  <a:srgbClr val="FF0000"/>
                </a:solidFill>
                <a:latin typeface="Calibri"/>
              </a:rPr>
              <a:t>  P</a:t>
            </a:r>
            <a:r>
              <a:rPr sz="2800" b="1" dirty="0">
                <a:solidFill>
                  <a:srgbClr val="FF0000"/>
                </a:solidFill>
                <a:latin typeface="Calibri"/>
              </a:rPr>
              <a:t>opular tourist attractions</a:t>
            </a:r>
          </a:p>
          <a:p>
            <a:r>
              <a:rPr sz="2800" b="1" dirty="0">
                <a:solidFill>
                  <a:srgbClr val="0070C0"/>
                </a:solidFill>
                <a:latin typeface="Calibri"/>
              </a:rPr>
              <a:t>B) </a:t>
            </a:r>
            <a:r>
              <a:rPr lang="en-US" sz="2800" b="1" dirty="0">
                <a:solidFill>
                  <a:srgbClr val="0070C0"/>
                </a:solidFill>
                <a:latin typeface="Calibri"/>
              </a:rPr>
              <a:t> U</a:t>
            </a:r>
            <a:r>
              <a:rPr sz="2800" b="1" dirty="0">
                <a:solidFill>
                  <a:srgbClr val="0070C0"/>
                </a:solidFill>
                <a:latin typeface="Calibri"/>
              </a:rPr>
              <a:t>sed for agriculture</a:t>
            </a:r>
          </a:p>
          <a:p>
            <a:r>
              <a:rPr sz="2800" b="1" dirty="0">
                <a:solidFill>
                  <a:srgbClr val="FF0000"/>
                </a:solidFill>
                <a:latin typeface="Calibri"/>
              </a:rPr>
              <a:t>C) </a:t>
            </a:r>
            <a:r>
              <a:rPr lang="en-US" sz="2800" b="1" dirty="0">
                <a:solidFill>
                  <a:srgbClr val="FF0000"/>
                </a:solidFill>
                <a:latin typeface="Calibri"/>
              </a:rPr>
              <a:t> </a:t>
            </a:r>
            <a:r>
              <a:rPr lang="en-GB" sz="2800" b="1" dirty="0">
                <a:solidFill>
                  <a:srgbClr val="FF0000"/>
                </a:solidFill>
                <a:latin typeface="Calibri"/>
              </a:rPr>
              <a:t>R</a:t>
            </a:r>
            <a:r>
              <a:rPr lang="en-GB" sz="2800" b="1" dirty="0">
                <a:solidFill>
                  <a:srgbClr val="FF0000"/>
                </a:solidFill>
              </a:rPr>
              <a:t>educe soil erosion</a:t>
            </a:r>
            <a:endParaRPr lang="en-GB" sz="2800" b="1" dirty="0">
              <a:solidFill>
                <a:srgbClr val="FF0000"/>
              </a:solidFill>
              <a:latin typeface="Calibri"/>
            </a:endParaRPr>
          </a:p>
          <a:p>
            <a:r>
              <a:rPr sz="2800" b="1" dirty="0">
                <a:solidFill>
                  <a:srgbClr val="0070C0"/>
                </a:solidFill>
                <a:latin typeface="Calibri"/>
              </a:rPr>
              <a:t>D)</a:t>
            </a:r>
            <a:r>
              <a:rPr lang="en-US" sz="2800" b="1" dirty="0">
                <a:solidFill>
                  <a:srgbClr val="0070C0"/>
                </a:solidFill>
                <a:latin typeface="Calibri"/>
              </a:rPr>
              <a:t>  Efficient carbon sinks and support biodiversity</a:t>
            </a:r>
          </a:p>
          <a:p>
            <a:endParaRPr sz="2800" b="1" dirty="0">
              <a:solidFill>
                <a:srgbClr val="0070C0"/>
              </a:solidFill>
              <a:latin typeface="Calibri"/>
            </a:endParaRPr>
          </a:p>
        </p:txBody>
      </p:sp>
      <p:sp>
        <p:nvSpPr>
          <p:cNvPr id="6" name="TextBox 5"/>
          <p:cNvSpPr txBox="1"/>
          <p:nvPr/>
        </p:nvSpPr>
        <p:spPr>
          <a:xfrm>
            <a:off x="445828" y="3867045"/>
            <a:ext cx="8425218" cy="1815882"/>
          </a:xfrm>
          <a:prstGeom prst="rect">
            <a:avLst/>
          </a:prstGeom>
          <a:noFill/>
        </p:spPr>
        <p:txBody>
          <a:bodyPr wrap="square">
            <a:spAutoFit/>
          </a:bodyPr>
          <a:lstStyle/>
          <a:p>
            <a:r>
              <a:rPr sz="2800" b="1" dirty="0">
                <a:solidFill>
                  <a:srgbClr val="FF0000"/>
                </a:solidFill>
                <a:latin typeface="Calibri"/>
              </a:rPr>
              <a:t>A) </a:t>
            </a:r>
            <a:r>
              <a:rPr lang="en-US" sz="2800" b="1" dirty="0">
                <a:solidFill>
                  <a:srgbClr val="FF0000"/>
                </a:solidFill>
                <a:latin typeface="Calibri"/>
              </a:rPr>
              <a:t> </a:t>
            </a:r>
            <a:r>
              <a:rPr lang="en-US" sz="2800" b="1" dirty="0" err="1">
                <a:solidFill>
                  <a:srgbClr val="FF0000"/>
                </a:solidFill>
                <a:latin typeface="Calibri"/>
              </a:rPr>
              <a:t>A</a:t>
            </a:r>
            <a:r>
              <a:rPr sz="2800" b="1" dirty="0" err="1">
                <a:solidFill>
                  <a:srgbClr val="FF0000"/>
                </a:solidFill>
                <a:latin typeface="Calibri"/>
              </a:rPr>
              <a:t>tyniadau</a:t>
            </a:r>
            <a:r>
              <a:rPr sz="2800" b="1" dirty="0">
                <a:solidFill>
                  <a:srgbClr val="FF0000"/>
                </a:solidFill>
                <a:latin typeface="Calibri"/>
              </a:rPr>
              <a:t> </a:t>
            </a:r>
            <a:r>
              <a:rPr sz="2800" b="1" dirty="0" err="1">
                <a:solidFill>
                  <a:srgbClr val="FF0000"/>
                </a:solidFill>
                <a:latin typeface="Calibri"/>
              </a:rPr>
              <a:t>twristaidd</a:t>
            </a:r>
            <a:r>
              <a:rPr sz="2800" b="1" dirty="0">
                <a:solidFill>
                  <a:srgbClr val="FF0000"/>
                </a:solidFill>
                <a:latin typeface="Calibri"/>
              </a:rPr>
              <a:t> </a:t>
            </a:r>
            <a:r>
              <a:rPr sz="2800" b="1" dirty="0" err="1">
                <a:solidFill>
                  <a:srgbClr val="FF0000"/>
                </a:solidFill>
                <a:latin typeface="Calibri"/>
              </a:rPr>
              <a:t>poblogaidd</a:t>
            </a:r>
            <a:endParaRPr sz="2800" b="1" dirty="0">
              <a:solidFill>
                <a:srgbClr val="FF0000"/>
              </a:solidFill>
              <a:latin typeface="Calibri"/>
            </a:endParaRPr>
          </a:p>
          <a:p>
            <a:r>
              <a:rPr sz="2800" b="1" dirty="0">
                <a:solidFill>
                  <a:srgbClr val="0070C0"/>
                </a:solidFill>
                <a:latin typeface="Calibri"/>
              </a:rPr>
              <a:t>B) </a:t>
            </a:r>
            <a:r>
              <a:rPr lang="en-US" sz="2800" b="1" dirty="0">
                <a:solidFill>
                  <a:srgbClr val="0070C0"/>
                </a:solidFill>
                <a:latin typeface="Calibri"/>
              </a:rPr>
              <a:t> </a:t>
            </a:r>
            <a:r>
              <a:rPr lang="en-US" sz="2800" b="1" dirty="0" err="1">
                <a:solidFill>
                  <a:srgbClr val="0070C0"/>
                </a:solidFill>
                <a:latin typeface="Calibri"/>
              </a:rPr>
              <a:t>C</a:t>
            </a:r>
            <a:r>
              <a:rPr sz="2800" b="1" dirty="0" err="1">
                <a:solidFill>
                  <a:srgbClr val="0070C0"/>
                </a:solidFill>
                <a:latin typeface="Calibri"/>
              </a:rPr>
              <a:t>ael</a:t>
            </a:r>
            <a:r>
              <a:rPr sz="2800" b="1" dirty="0">
                <a:solidFill>
                  <a:srgbClr val="0070C0"/>
                </a:solidFill>
                <a:latin typeface="Calibri"/>
              </a:rPr>
              <a:t> </a:t>
            </a:r>
            <a:r>
              <a:rPr sz="2800" b="1" dirty="0" err="1">
                <a:solidFill>
                  <a:srgbClr val="0070C0"/>
                </a:solidFill>
                <a:latin typeface="Calibri"/>
              </a:rPr>
              <a:t>eu</a:t>
            </a:r>
            <a:r>
              <a:rPr sz="2800" b="1" dirty="0">
                <a:solidFill>
                  <a:srgbClr val="0070C0"/>
                </a:solidFill>
                <a:latin typeface="Calibri"/>
              </a:rPr>
              <a:t> </a:t>
            </a:r>
            <a:r>
              <a:rPr sz="2800" b="1" dirty="0" err="1">
                <a:solidFill>
                  <a:srgbClr val="0070C0"/>
                </a:solidFill>
                <a:latin typeface="Calibri"/>
              </a:rPr>
              <a:t>defnyddio</a:t>
            </a:r>
            <a:r>
              <a:rPr sz="2800" b="1" dirty="0">
                <a:solidFill>
                  <a:srgbClr val="0070C0"/>
                </a:solidFill>
                <a:latin typeface="Calibri"/>
              </a:rPr>
              <a:t> </a:t>
            </a:r>
            <a:r>
              <a:rPr sz="2800" b="1" dirty="0" err="1">
                <a:solidFill>
                  <a:srgbClr val="0070C0"/>
                </a:solidFill>
                <a:latin typeface="Calibri"/>
              </a:rPr>
              <a:t>ar</a:t>
            </a:r>
            <a:r>
              <a:rPr sz="2800" b="1" dirty="0">
                <a:solidFill>
                  <a:srgbClr val="0070C0"/>
                </a:solidFill>
                <a:latin typeface="Calibri"/>
              </a:rPr>
              <a:t> </a:t>
            </a:r>
            <a:r>
              <a:rPr sz="2800" b="1" dirty="0" err="1">
                <a:solidFill>
                  <a:srgbClr val="0070C0"/>
                </a:solidFill>
                <a:latin typeface="Calibri"/>
              </a:rPr>
              <a:t>gyfer</a:t>
            </a:r>
            <a:r>
              <a:rPr sz="2800" b="1" dirty="0">
                <a:solidFill>
                  <a:srgbClr val="0070C0"/>
                </a:solidFill>
                <a:latin typeface="Calibri"/>
              </a:rPr>
              <a:t> </a:t>
            </a:r>
            <a:r>
              <a:rPr sz="2800" b="1" dirty="0" err="1">
                <a:solidFill>
                  <a:srgbClr val="0070C0"/>
                </a:solidFill>
                <a:latin typeface="Calibri"/>
              </a:rPr>
              <a:t>amaethyddiaeth</a:t>
            </a:r>
            <a:endParaRPr sz="2800" b="1" dirty="0">
              <a:solidFill>
                <a:srgbClr val="0070C0"/>
              </a:solidFill>
              <a:latin typeface="Calibri"/>
            </a:endParaRPr>
          </a:p>
          <a:p>
            <a:r>
              <a:rPr sz="2800" b="1" dirty="0">
                <a:solidFill>
                  <a:srgbClr val="FF0000"/>
                </a:solidFill>
                <a:latin typeface="Calibri"/>
              </a:rPr>
              <a:t>C)</a:t>
            </a:r>
            <a:r>
              <a:rPr lang="en-US" sz="2800" b="1" dirty="0">
                <a:solidFill>
                  <a:srgbClr val="FF0000"/>
                </a:solidFill>
                <a:latin typeface="Calibri"/>
              </a:rPr>
              <a:t> H</a:t>
            </a:r>
            <a:r>
              <a:rPr lang="en-GB" sz="2800" b="1" dirty="0" err="1">
                <a:solidFill>
                  <a:srgbClr val="FF0000"/>
                </a:solidFill>
              </a:rPr>
              <a:t>elpu</a:t>
            </a:r>
            <a:r>
              <a:rPr lang="en-GB" sz="2800" b="1" dirty="0">
                <a:solidFill>
                  <a:srgbClr val="FF0000"/>
                </a:solidFill>
              </a:rPr>
              <a:t> </a:t>
            </a:r>
            <a:r>
              <a:rPr lang="en-GB" sz="2800" b="1" dirty="0" err="1">
                <a:solidFill>
                  <a:srgbClr val="FF0000"/>
                </a:solidFill>
              </a:rPr>
              <a:t>i</a:t>
            </a:r>
            <a:r>
              <a:rPr lang="en-GB" sz="2800" b="1" dirty="0">
                <a:solidFill>
                  <a:srgbClr val="FF0000"/>
                </a:solidFill>
              </a:rPr>
              <a:t> </a:t>
            </a:r>
            <a:r>
              <a:rPr lang="en-GB" sz="2800" b="1" dirty="0" err="1">
                <a:solidFill>
                  <a:srgbClr val="FF0000"/>
                </a:solidFill>
              </a:rPr>
              <a:t>leihau</a:t>
            </a:r>
            <a:r>
              <a:rPr lang="en-GB" sz="2800" b="1" dirty="0">
                <a:solidFill>
                  <a:srgbClr val="FF0000"/>
                </a:solidFill>
              </a:rPr>
              <a:t> </a:t>
            </a:r>
            <a:r>
              <a:rPr lang="en-GB" sz="2800" b="1" dirty="0" err="1">
                <a:solidFill>
                  <a:srgbClr val="FF0000"/>
                </a:solidFill>
              </a:rPr>
              <a:t>erydiad</a:t>
            </a:r>
            <a:r>
              <a:rPr lang="en-GB" sz="2800" b="1" dirty="0">
                <a:solidFill>
                  <a:srgbClr val="FF0000"/>
                </a:solidFill>
              </a:rPr>
              <a:t> </a:t>
            </a:r>
            <a:r>
              <a:rPr lang="en-GB" sz="2800" b="1" dirty="0" err="1">
                <a:solidFill>
                  <a:srgbClr val="FF0000"/>
                </a:solidFill>
              </a:rPr>
              <a:t>pridd</a:t>
            </a:r>
            <a:endParaRPr sz="2800" b="1" dirty="0">
              <a:solidFill>
                <a:srgbClr val="FF0000"/>
              </a:solidFill>
              <a:latin typeface="Calibri"/>
            </a:endParaRPr>
          </a:p>
          <a:p>
            <a:r>
              <a:rPr sz="2800" b="1" dirty="0">
                <a:solidFill>
                  <a:srgbClr val="0070C0"/>
                </a:solidFill>
                <a:latin typeface="Calibri"/>
              </a:rPr>
              <a:t>D</a:t>
            </a:r>
            <a:r>
              <a:rPr lang="en-US" sz="2800" b="1" dirty="0">
                <a:solidFill>
                  <a:srgbClr val="0070C0"/>
                </a:solidFill>
                <a:latin typeface="Calibri"/>
              </a:rPr>
              <a:t>) </a:t>
            </a:r>
            <a:r>
              <a:rPr lang="en-US" sz="2800" b="1" dirty="0" err="1">
                <a:solidFill>
                  <a:srgbClr val="0070C0"/>
                </a:solidFill>
                <a:latin typeface="Calibri"/>
              </a:rPr>
              <a:t>Sinc</a:t>
            </a:r>
            <a:r>
              <a:rPr lang="en-US" sz="2800" b="1" dirty="0">
                <a:solidFill>
                  <a:srgbClr val="0070C0"/>
                </a:solidFill>
                <a:latin typeface="Calibri"/>
              </a:rPr>
              <a:t> carbon </a:t>
            </a:r>
            <a:r>
              <a:rPr lang="en-US" sz="2800" b="1" dirty="0" err="1">
                <a:solidFill>
                  <a:srgbClr val="0070C0"/>
                </a:solidFill>
                <a:latin typeface="Calibri"/>
              </a:rPr>
              <a:t>effeithlon</a:t>
            </a:r>
            <a:r>
              <a:rPr lang="en-US" sz="2800" b="1" dirty="0">
                <a:solidFill>
                  <a:srgbClr val="0070C0"/>
                </a:solidFill>
                <a:latin typeface="Calibri"/>
              </a:rPr>
              <a:t> ac </a:t>
            </a:r>
            <a:r>
              <a:rPr lang="en-US" sz="2800" b="1" dirty="0" err="1">
                <a:solidFill>
                  <a:srgbClr val="0070C0"/>
                </a:solidFill>
                <a:latin typeface="Calibri"/>
              </a:rPr>
              <a:t>yn</a:t>
            </a:r>
            <a:r>
              <a:rPr lang="en-US" sz="2800" b="1" dirty="0">
                <a:solidFill>
                  <a:srgbClr val="0070C0"/>
                </a:solidFill>
                <a:latin typeface="Calibri"/>
              </a:rPr>
              <a:t> </a:t>
            </a:r>
            <a:r>
              <a:rPr lang="en-US" sz="2800" b="1" err="1">
                <a:solidFill>
                  <a:srgbClr val="0070C0"/>
                </a:solidFill>
                <a:latin typeface="Calibri"/>
              </a:rPr>
              <a:t>cefnogi</a:t>
            </a:r>
            <a:r>
              <a:rPr lang="en-US" sz="2800" b="1">
                <a:solidFill>
                  <a:srgbClr val="0070C0"/>
                </a:solidFill>
                <a:latin typeface="Calibri"/>
              </a:rPr>
              <a:t> bioamrywiaeth</a:t>
            </a:r>
            <a:endParaRPr sz="2800" b="1" dirty="0">
              <a:solidFill>
                <a:srgbClr val="FF0000"/>
              </a:solidFill>
              <a:latin typeface="Calibri"/>
            </a:endParaRPr>
          </a:p>
        </p:txBody>
      </p:sp>
      <p:pic>
        <p:nvPicPr>
          <p:cNvPr id="3074" name="Picture 2" descr="File:Peat Bog In Donegal (135475641).jpeg"/>
          <p:cNvPicPr>
            <a:picLocks noChangeAspect="1" noChangeArrowheads="1"/>
          </p:cNvPicPr>
          <p:nvPr/>
        </p:nvPicPr>
        <p:blipFill>
          <a:blip r:embed="rId3" cstate="print"/>
          <a:srcRect/>
          <a:stretch>
            <a:fillRect/>
          </a:stretch>
        </p:blipFill>
        <p:spPr bwMode="auto">
          <a:xfrm>
            <a:off x="9026620" y="1160060"/>
            <a:ext cx="2828459" cy="4231375"/>
          </a:xfrm>
          <a:prstGeom prst="rect">
            <a:avLst/>
          </a:prstGeo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1" y="245943"/>
            <a:ext cx="10854047" cy="1077218"/>
          </a:xfrm>
          <a:prstGeom prst="rect">
            <a:avLst/>
          </a:prstGeom>
          <a:noFill/>
        </p:spPr>
        <p:txBody>
          <a:bodyPr wrap="square">
            <a:spAutoFit/>
          </a:bodyPr>
          <a:lstStyle/>
          <a:p>
            <a:r>
              <a:rPr lang="en-US" sz="3200" b="1" dirty="0">
                <a:latin typeface="Calibri"/>
              </a:rPr>
              <a:t>7</a:t>
            </a:r>
            <a:r>
              <a:rPr sz="3200" b="1" dirty="0">
                <a:latin typeface="Calibri"/>
              </a:rPr>
              <a:t>. What is the Welsh Government’s target for reducing </a:t>
            </a:r>
            <a:endParaRPr lang="en-US" sz="3200" b="1" dirty="0">
              <a:latin typeface="Calibri"/>
            </a:endParaRPr>
          </a:p>
          <a:p>
            <a:r>
              <a:rPr lang="en-US" sz="3200" b="1" dirty="0">
                <a:latin typeface="Calibri"/>
              </a:rPr>
              <a:t>      </a:t>
            </a:r>
            <a:r>
              <a:rPr sz="3200" b="1" dirty="0">
                <a:latin typeface="Calibri"/>
              </a:rPr>
              <a:t>single-use plastic consumption in Wales by 2025?</a:t>
            </a:r>
          </a:p>
        </p:txBody>
      </p:sp>
      <p:sp>
        <p:nvSpPr>
          <p:cNvPr id="4" name="TextBox 3"/>
          <p:cNvSpPr txBox="1"/>
          <p:nvPr/>
        </p:nvSpPr>
        <p:spPr>
          <a:xfrm>
            <a:off x="336644" y="5372272"/>
            <a:ext cx="10645891" cy="1077218"/>
          </a:xfrm>
          <a:prstGeom prst="rect">
            <a:avLst/>
          </a:prstGeom>
          <a:noFill/>
        </p:spPr>
        <p:txBody>
          <a:bodyPr wrap="square">
            <a:spAutoFit/>
          </a:bodyPr>
          <a:lstStyle/>
          <a:p>
            <a:r>
              <a:rPr lang="en-US" sz="3200" b="1" dirty="0">
                <a:latin typeface="Calibri"/>
              </a:rPr>
              <a:t>7</a:t>
            </a:r>
            <a:r>
              <a:rPr sz="3200" b="1" dirty="0">
                <a:latin typeface="Calibri"/>
              </a:rPr>
              <a:t>. Beth </a:t>
            </a:r>
            <a:r>
              <a:rPr sz="3200" b="1" dirty="0" err="1">
                <a:latin typeface="Calibri"/>
              </a:rPr>
              <a:t>yw</a:t>
            </a:r>
            <a:r>
              <a:rPr sz="3200" b="1" dirty="0">
                <a:latin typeface="Calibri"/>
              </a:rPr>
              <a:t> </a:t>
            </a:r>
            <a:r>
              <a:rPr sz="3200" b="1" dirty="0" err="1">
                <a:latin typeface="Calibri"/>
              </a:rPr>
              <a:t>targed</a:t>
            </a:r>
            <a:r>
              <a:rPr sz="3200" b="1" dirty="0">
                <a:latin typeface="Calibri"/>
              </a:rPr>
              <a:t> </a:t>
            </a:r>
            <a:r>
              <a:rPr sz="3200" b="1" dirty="0" err="1">
                <a:latin typeface="Calibri"/>
              </a:rPr>
              <a:t>Llywodraeth</a:t>
            </a:r>
            <a:r>
              <a:rPr sz="3200" b="1" dirty="0">
                <a:latin typeface="Calibri"/>
              </a:rPr>
              <a:t> Cymru </a:t>
            </a:r>
            <a:r>
              <a:rPr sz="3200" b="1" dirty="0" err="1">
                <a:latin typeface="Calibri"/>
              </a:rPr>
              <a:t>ar</a:t>
            </a:r>
            <a:r>
              <a:rPr sz="3200" b="1" dirty="0">
                <a:latin typeface="Calibri"/>
              </a:rPr>
              <a:t> </a:t>
            </a:r>
            <a:r>
              <a:rPr sz="3200" b="1" dirty="0" err="1">
                <a:latin typeface="Calibri"/>
              </a:rPr>
              <a:t>gyfer</a:t>
            </a:r>
            <a:r>
              <a:rPr sz="3200" b="1" dirty="0">
                <a:latin typeface="Calibri"/>
              </a:rPr>
              <a:t> </a:t>
            </a:r>
            <a:r>
              <a:rPr sz="3200" b="1" dirty="0" err="1">
                <a:latin typeface="Calibri"/>
              </a:rPr>
              <a:t>lleihau</a:t>
            </a:r>
            <a:r>
              <a:rPr sz="3200" b="1" dirty="0">
                <a:latin typeface="Calibri"/>
              </a:rPr>
              <a:t> </a:t>
            </a:r>
            <a:endParaRPr lang="en-US" sz="3200" b="1" dirty="0">
              <a:latin typeface="Calibri"/>
            </a:endParaRPr>
          </a:p>
          <a:p>
            <a:r>
              <a:rPr lang="en-US" sz="3200" b="1" dirty="0">
                <a:latin typeface="Calibri"/>
              </a:rPr>
              <a:t>      </a:t>
            </a:r>
            <a:r>
              <a:rPr sz="3200" b="1" dirty="0" err="1">
                <a:latin typeface="Calibri"/>
              </a:rPr>
              <a:t>defnydd</a:t>
            </a:r>
            <a:r>
              <a:rPr sz="3200" b="1" dirty="0">
                <a:latin typeface="Calibri"/>
              </a:rPr>
              <a:t> </a:t>
            </a:r>
            <a:r>
              <a:rPr sz="3200" b="1" dirty="0" err="1">
                <a:latin typeface="Calibri"/>
              </a:rPr>
              <a:t>plastig</a:t>
            </a:r>
            <a:r>
              <a:rPr sz="3200" b="1" dirty="0">
                <a:latin typeface="Calibri"/>
              </a:rPr>
              <a:t> </a:t>
            </a:r>
            <a:r>
              <a:rPr sz="3200" b="1" dirty="0" err="1">
                <a:latin typeface="Calibri"/>
              </a:rPr>
              <a:t>untro</a:t>
            </a:r>
            <a:r>
              <a:rPr sz="3200" b="1" dirty="0">
                <a:latin typeface="Calibri"/>
              </a:rPr>
              <a:t> </a:t>
            </a:r>
            <a:r>
              <a:rPr sz="3200" b="1" dirty="0" err="1">
                <a:latin typeface="Calibri"/>
              </a:rPr>
              <a:t>erbyn</a:t>
            </a:r>
            <a:r>
              <a:rPr sz="3200" b="1" dirty="0">
                <a:latin typeface="Calibri"/>
              </a:rPr>
              <a:t> 2025?</a:t>
            </a:r>
          </a:p>
        </p:txBody>
      </p:sp>
      <p:sp>
        <p:nvSpPr>
          <p:cNvPr id="5" name="TextBox 4"/>
          <p:cNvSpPr txBox="1"/>
          <p:nvPr/>
        </p:nvSpPr>
        <p:spPr>
          <a:xfrm>
            <a:off x="615732" y="1449159"/>
            <a:ext cx="4952556" cy="1938992"/>
          </a:xfrm>
          <a:prstGeom prst="rect">
            <a:avLst/>
          </a:prstGeom>
          <a:noFill/>
        </p:spPr>
        <p:txBody>
          <a:bodyPr wrap="square">
            <a:spAutoFit/>
          </a:bodyPr>
          <a:lstStyle/>
          <a:p>
            <a:r>
              <a:rPr sz="2400" b="1" dirty="0">
                <a:solidFill>
                  <a:srgbClr val="FF0000"/>
                </a:solidFill>
                <a:latin typeface="Calibri"/>
              </a:rPr>
              <a:t>A) Ban all plastic products</a:t>
            </a:r>
          </a:p>
          <a:p>
            <a:r>
              <a:rPr sz="2400" b="1" dirty="0">
                <a:solidFill>
                  <a:srgbClr val="0070C0"/>
                </a:solidFill>
                <a:latin typeface="Calibri"/>
              </a:rPr>
              <a:t>B) Reduce plastic use by 50%</a:t>
            </a:r>
          </a:p>
          <a:p>
            <a:r>
              <a:rPr sz="2400" b="1" dirty="0">
                <a:solidFill>
                  <a:srgbClr val="FF0000"/>
                </a:solidFill>
                <a:latin typeface="Calibri"/>
              </a:rPr>
              <a:t>C) Phase out unnecessary single-use </a:t>
            </a:r>
            <a:endParaRPr lang="en-US" sz="2400" b="1" dirty="0">
              <a:solidFill>
                <a:srgbClr val="FF0000"/>
              </a:solidFill>
              <a:latin typeface="Calibri"/>
            </a:endParaRPr>
          </a:p>
          <a:p>
            <a:r>
              <a:rPr lang="en-US" sz="2400" b="1" dirty="0">
                <a:solidFill>
                  <a:srgbClr val="FF0000"/>
                </a:solidFill>
                <a:latin typeface="Calibri"/>
              </a:rPr>
              <a:t>     </a:t>
            </a:r>
            <a:r>
              <a:rPr sz="2400" b="1" dirty="0">
                <a:solidFill>
                  <a:srgbClr val="FF0000"/>
                </a:solidFill>
                <a:latin typeface="Calibri"/>
              </a:rPr>
              <a:t>items, especially</a:t>
            </a:r>
            <a:r>
              <a:rPr lang="en-US" sz="2400" b="1" dirty="0">
                <a:solidFill>
                  <a:srgbClr val="FF0000"/>
                </a:solidFill>
                <a:latin typeface="Calibri"/>
              </a:rPr>
              <a:t> </a:t>
            </a:r>
            <a:r>
              <a:rPr sz="2400" b="1" dirty="0">
                <a:solidFill>
                  <a:srgbClr val="FF0000"/>
                </a:solidFill>
                <a:latin typeface="Calibri"/>
              </a:rPr>
              <a:t>plastic</a:t>
            </a:r>
          </a:p>
          <a:p>
            <a:r>
              <a:rPr sz="2400" b="1" dirty="0">
                <a:solidFill>
                  <a:srgbClr val="0070C0"/>
                </a:solidFill>
                <a:latin typeface="Calibri"/>
              </a:rPr>
              <a:t>D) Implement a plastic tax</a:t>
            </a:r>
          </a:p>
        </p:txBody>
      </p:sp>
      <p:sp>
        <p:nvSpPr>
          <p:cNvPr id="6" name="TextBox 5"/>
          <p:cNvSpPr txBox="1"/>
          <p:nvPr/>
        </p:nvSpPr>
        <p:spPr>
          <a:xfrm>
            <a:off x="765857" y="3646616"/>
            <a:ext cx="5594000" cy="1569660"/>
          </a:xfrm>
          <a:prstGeom prst="rect">
            <a:avLst/>
          </a:prstGeom>
          <a:noFill/>
        </p:spPr>
        <p:txBody>
          <a:bodyPr wrap="square">
            <a:spAutoFit/>
          </a:bodyPr>
          <a:lstStyle/>
          <a:p>
            <a:r>
              <a:rPr sz="2400" b="1" dirty="0">
                <a:solidFill>
                  <a:srgbClr val="FF0000"/>
                </a:solidFill>
                <a:latin typeface="Calibri"/>
              </a:rPr>
              <a:t>A) </a:t>
            </a:r>
            <a:r>
              <a:rPr sz="2400" b="1" dirty="0" err="1">
                <a:solidFill>
                  <a:srgbClr val="FF0000"/>
                </a:solidFill>
                <a:latin typeface="Calibri"/>
              </a:rPr>
              <a:t>Gwahardd</a:t>
            </a:r>
            <a:r>
              <a:rPr sz="2400" b="1" dirty="0">
                <a:solidFill>
                  <a:srgbClr val="FF0000"/>
                </a:solidFill>
                <a:latin typeface="Calibri"/>
              </a:rPr>
              <a:t> </a:t>
            </a:r>
            <a:r>
              <a:rPr sz="2400" b="1" dirty="0" err="1">
                <a:solidFill>
                  <a:srgbClr val="FF0000"/>
                </a:solidFill>
                <a:latin typeface="Calibri"/>
              </a:rPr>
              <a:t>pob</a:t>
            </a:r>
            <a:r>
              <a:rPr sz="2400" b="1" dirty="0">
                <a:solidFill>
                  <a:srgbClr val="FF0000"/>
                </a:solidFill>
                <a:latin typeface="Calibri"/>
              </a:rPr>
              <a:t> </a:t>
            </a:r>
            <a:r>
              <a:rPr sz="2400" b="1" dirty="0" err="1">
                <a:solidFill>
                  <a:srgbClr val="FF0000"/>
                </a:solidFill>
                <a:latin typeface="Calibri"/>
              </a:rPr>
              <a:t>cynnyrch</a:t>
            </a:r>
            <a:r>
              <a:rPr sz="2400" b="1" dirty="0">
                <a:solidFill>
                  <a:srgbClr val="FF0000"/>
                </a:solidFill>
                <a:latin typeface="Calibri"/>
              </a:rPr>
              <a:t> </a:t>
            </a:r>
            <a:r>
              <a:rPr sz="2400" b="1" dirty="0" err="1">
                <a:solidFill>
                  <a:srgbClr val="FF0000"/>
                </a:solidFill>
                <a:latin typeface="Calibri"/>
              </a:rPr>
              <a:t>plastig</a:t>
            </a:r>
            <a:endParaRPr sz="2400" b="1" dirty="0">
              <a:solidFill>
                <a:srgbClr val="FF0000"/>
              </a:solidFill>
              <a:latin typeface="Calibri"/>
            </a:endParaRPr>
          </a:p>
          <a:p>
            <a:r>
              <a:rPr sz="2400" b="1" dirty="0">
                <a:solidFill>
                  <a:srgbClr val="0070C0"/>
                </a:solidFill>
                <a:latin typeface="Calibri"/>
              </a:rPr>
              <a:t>B) </a:t>
            </a:r>
            <a:r>
              <a:rPr sz="2400" b="1" dirty="0" err="1">
                <a:solidFill>
                  <a:srgbClr val="0070C0"/>
                </a:solidFill>
                <a:latin typeface="Calibri"/>
              </a:rPr>
              <a:t>Lleihau</a:t>
            </a:r>
            <a:r>
              <a:rPr sz="2400" b="1" dirty="0">
                <a:solidFill>
                  <a:srgbClr val="0070C0"/>
                </a:solidFill>
                <a:latin typeface="Calibri"/>
              </a:rPr>
              <a:t> </a:t>
            </a:r>
            <a:r>
              <a:rPr sz="2400" b="1" dirty="0" err="1">
                <a:solidFill>
                  <a:srgbClr val="0070C0"/>
                </a:solidFill>
                <a:latin typeface="Calibri"/>
              </a:rPr>
              <a:t>defnydd</a:t>
            </a:r>
            <a:r>
              <a:rPr sz="2400" b="1" dirty="0">
                <a:solidFill>
                  <a:srgbClr val="0070C0"/>
                </a:solidFill>
                <a:latin typeface="Calibri"/>
              </a:rPr>
              <a:t> </a:t>
            </a:r>
            <a:r>
              <a:rPr sz="2400" b="1" dirty="0" err="1">
                <a:solidFill>
                  <a:srgbClr val="0070C0"/>
                </a:solidFill>
                <a:latin typeface="Calibri"/>
              </a:rPr>
              <a:t>plastig</a:t>
            </a:r>
            <a:r>
              <a:rPr sz="2400" b="1" dirty="0">
                <a:solidFill>
                  <a:srgbClr val="0070C0"/>
                </a:solidFill>
                <a:latin typeface="Calibri"/>
              </a:rPr>
              <a:t> 50%</a:t>
            </a:r>
          </a:p>
          <a:p>
            <a:r>
              <a:rPr sz="2400" b="1" dirty="0">
                <a:solidFill>
                  <a:srgbClr val="FF0000"/>
                </a:solidFill>
                <a:latin typeface="Calibri"/>
              </a:rPr>
              <a:t>C) </a:t>
            </a:r>
            <a:r>
              <a:rPr sz="2400" b="1" dirty="0" err="1">
                <a:solidFill>
                  <a:srgbClr val="FF0000"/>
                </a:solidFill>
                <a:latin typeface="Calibri"/>
              </a:rPr>
              <a:t>Diddymu</a:t>
            </a:r>
            <a:r>
              <a:rPr sz="2400" b="1" dirty="0">
                <a:solidFill>
                  <a:srgbClr val="FF0000"/>
                </a:solidFill>
                <a:latin typeface="Calibri"/>
              </a:rPr>
              <a:t> </a:t>
            </a:r>
            <a:r>
              <a:rPr sz="2400" b="1" dirty="0" err="1">
                <a:solidFill>
                  <a:srgbClr val="FF0000"/>
                </a:solidFill>
                <a:latin typeface="Calibri"/>
              </a:rPr>
              <a:t>eitemau</a:t>
            </a:r>
            <a:r>
              <a:rPr sz="2400" b="1" dirty="0">
                <a:solidFill>
                  <a:srgbClr val="FF0000"/>
                </a:solidFill>
                <a:latin typeface="Calibri"/>
              </a:rPr>
              <a:t> </a:t>
            </a:r>
            <a:r>
              <a:rPr sz="2400" b="1" dirty="0" err="1">
                <a:solidFill>
                  <a:srgbClr val="FF0000"/>
                </a:solidFill>
                <a:latin typeface="Calibri"/>
              </a:rPr>
              <a:t>plastig</a:t>
            </a:r>
            <a:r>
              <a:rPr sz="2400" b="1" dirty="0">
                <a:solidFill>
                  <a:srgbClr val="FF0000"/>
                </a:solidFill>
                <a:latin typeface="Calibri"/>
              </a:rPr>
              <a:t> </a:t>
            </a:r>
            <a:r>
              <a:rPr sz="2400" b="1" dirty="0" err="1">
                <a:solidFill>
                  <a:srgbClr val="FF0000"/>
                </a:solidFill>
                <a:latin typeface="Calibri"/>
              </a:rPr>
              <a:t>untro</a:t>
            </a:r>
            <a:r>
              <a:rPr sz="2400" b="1" dirty="0">
                <a:solidFill>
                  <a:srgbClr val="FF0000"/>
                </a:solidFill>
                <a:latin typeface="Calibri"/>
              </a:rPr>
              <a:t> </a:t>
            </a:r>
            <a:r>
              <a:rPr sz="2400" b="1" dirty="0" err="1">
                <a:solidFill>
                  <a:srgbClr val="FF0000"/>
                </a:solidFill>
                <a:latin typeface="Calibri"/>
              </a:rPr>
              <a:t>diangen</a:t>
            </a:r>
            <a:endParaRPr sz="2400" b="1" dirty="0">
              <a:solidFill>
                <a:srgbClr val="FF0000"/>
              </a:solidFill>
              <a:latin typeface="Calibri"/>
            </a:endParaRPr>
          </a:p>
          <a:p>
            <a:r>
              <a:rPr sz="2400" b="1" dirty="0">
                <a:solidFill>
                  <a:srgbClr val="0070C0"/>
                </a:solidFill>
                <a:latin typeface="Calibri"/>
              </a:rPr>
              <a:t>D) </a:t>
            </a:r>
            <a:r>
              <a:rPr sz="2400" b="1" dirty="0" err="1">
                <a:solidFill>
                  <a:srgbClr val="0070C0"/>
                </a:solidFill>
                <a:latin typeface="Calibri"/>
              </a:rPr>
              <a:t>Gweithredu</a:t>
            </a:r>
            <a:r>
              <a:rPr sz="2400" b="1" dirty="0">
                <a:solidFill>
                  <a:srgbClr val="0070C0"/>
                </a:solidFill>
                <a:latin typeface="Calibri"/>
              </a:rPr>
              <a:t> </a:t>
            </a:r>
            <a:r>
              <a:rPr sz="2400" b="1" dirty="0" err="1">
                <a:solidFill>
                  <a:srgbClr val="0070C0"/>
                </a:solidFill>
                <a:latin typeface="Calibri"/>
              </a:rPr>
              <a:t>treth</a:t>
            </a:r>
            <a:r>
              <a:rPr sz="2400" b="1" dirty="0">
                <a:solidFill>
                  <a:srgbClr val="0070C0"/>
                </a:solidFill>
                <a:latin typeface="Calibri"/>
              </a:rPr>
              <a:t> </a:t>
            </a:r>
            <a:r>
              <a:rPr sz="2400" b="1" dirty="0" err="1">
                <a:solidFill>
                  <a:srgbClr val="0070C0"/>
                </a:solidFill>
                <a:latin typeface="Calibri"/>
              </a:rPr>
              <a:t>plastig</a:t>
            </a:r>
            <a:endParaRPr sz="2400" b="1" dirty="0">
              <a:solidFill>
                <a:srgbClr val="0070C0"/>
              </a:solidFill>
              <a:latin typeface="Calibri"/>
            </a:endParaRPr>
          </a:p>
        </p:txBody>
      </p:sp>
      <p:pic>
        <p:nvPicPr>
          <p:cNvPr id="1026" name="Picture 2" descr="Litter on Pembrey Beach"/>
          <p:cNvPicPr>
            <a:picLocks noChangeAspect="1" noChangeArrowheads="1"/>
          </p:cNvPicPr>
          <p:nvPr/>
        </p:nvPicPr>
        <p:blipFill>
          <a:blip r:embed="rId3" cstate="print"/>
          <a:srcRect/>
          <a:stretch>
            <a:fillRect/>
          </a:stretch>
        </p:blipFill>
        <p:spPr bwMode="auto">
          <a:xfrm>
            <a:off x="7283949" y="1542986"/>
            <a:ext cx="4400935" cy="2936249"/>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7C164-09C1-ACF8-CB84-3E22990BB679}"/>
              </a:ext>
            </a:extLst>
          </p:cNvPr>
          <p:cNvSpPr>
            <a:spLocks noGrp="1"/>
          </p:cNvSpPr>
          <p:nvPr>
            <p:ph type="title"/>
          </p:nvPr>
        </p:nvSpPr>
        <p:spPr>
          <a:xfrm>
            <a:off x="838200" y="275343"/>
            <a:ext cx="10515600" cy="980825"/>
          </a:xfrm>
        </p:spPr>
        <p:txBody>
          <a:bodyPr>
            <a:normAutofit/>
          </a:bodyPr>
          <a:lstStyle/>
          <a:p>
            <a:r>
              <a:rPr lang="en-US" sz="3200" b="1" dirty="0">
                <a:latin typeface="+mn-lt"/>
              </a:rPr>
              <a:t>8.  What was the recycling rate in Wales in 2024?</a:t>
            </a:r>
            <a:endParaRPr lang="en-GB" sz="3200" b="1" dirty="0">
              <a:latin typeface="+mn-lt"/>
            </a:endParaRPr>
          </a:p>
        </p:txBody>
      </p:sp>
      <p:sp>
        <p:nvSpPr>
          <p:cNvPr id="3" name="Content Placeholder 2">
            <a:extLst>
              <a:ext uri="{FF2B5EF4-FFF2-40B4-BE49-F238E27FC236}">
                <a16:creationId xmlns:a16="http://schemas.microsoft.com/office/drawing/2014/main" id="{8ED6ADBF-5831-99CB-29F0-30038D81E68A}"/>
              </a:ext>
            </a:extLst>
          </p:cNvPr>
          <p:cNvSpPr>
            <a:spLocks noGrp="1"/>
          </p:cNvSpPr>
          <p:nvPr>
            <p:ph idx="1"/>
          </p:nvPr>
        </p:nvSpPr>
        <p:spPr>
          <a:xfrm>
            <a:off x="838200" y="2096125"/>
            <a:ext cx="2054901" cy="2400924"/>
          </a:xfrm>
        </p:spPr>
        <p:txBody>
          <a:bodyPr>
            <a:noAutofit/>
          </a:bodyPr>
          <a:lstStyle/>
          <a:p>
            <a:pPr marL="0" indent="0">
              <a:buNone/>
            </a:pPr>
            <a:r>
              <a:rPr lang="en-US" sz="3600" b="1" dirty="0">
                <a:solidFill>
                  <a:srgbClr val="FF0000"/>
                </a:solidFill>
              </a:rPr>
              <a:t>A   95%</a:t>
            </a:r>
          </a:p>
          <a:p>
            <a:pPr marL="0" indent="0">
              <a:buNone/>
            </a:pPr>
            <a:r>
              <a:rPr lang="en-US" sz="3600" b="1" dirty="0">
                <a:solidFill>
                  <a:srgbClr val="FF0000"/>
                </a:solidFill>
              </a:rPr>
              <a:t>B   67%</a:t>
            </a:r>
          </a:p>
          <a:p>
            <a:pPr marL="0" indent="0">
              <a:buNone/>
            </a:pPr>
            <a:r>
              <a:rPr lang="en-US" sz="3600" b="1" dirty="0">
                <a:solidFill>
                  <a:srgbClr val="FF0000"/>
                </a:solidFill>
              </a:rPr>
              <a:t>C   50%</a:t>
            </a:r>
          </a:p>
          <a:p>
            <a:pPr marL="0" indent="0">
              <a:buNone/>
            </a:pPr>
            <a:r>
              <a:rPr lang="en-US" sz="3600" b="1" dirty="0">
                <a:solidFill>
                  <a:srgbClr val="FF0000"/>
                </a:solidFill>
              </a:rPr>
              <a:t>D   40%</a:t>
            </a:r>
            <a:endParaRPr lang="en-GB" sz="3600" b="1" dirty="0">
              <a:solidFill>
                <a:srgbClr val="FF0000"/>
              </a:solidFill>
            </a:endParaRPr>
          </a:p>
        </p:txBody>
      </p:sp>
      <p:sp>
        <p:nvSpPr>
          <p:cNvPr id="6" name="Title 1">
            <a:extLst>
              <a:ext uri="{FF2B5EF4-FFF2-40B4-BE49-F238E27FC236}">
                <a16:creationId xmlns:a16="http://schemas.microsoft.com/office/drawing/2014/main" id="{49FC9F8F-6BA1-52E1-4B3D-5B3298234BDE}"/>
              </a:ext>
            </a:extLst>
          </p:cNvPr>
          <p:cNvSpPr txBox="1">
            <a:spLocks/>
          </p:cNvSpPr>
          <p:nvPr/>
        </p:nvSpPr>
        <p:spPr>
          <a:xfrm>
            <a:off x="688254" y="5326115"/>
            <a:ext cx="10515600" cy="980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latin typeface="+mn-lt"/>
              </a:rPr>
              <a:t>8</a:t>
            </a:r>
            <a:r>
              <a:rPr lang="en-US" sz="3200" b="1">
                <a:latin typeface="+mn-lt"/>
              </a:rPr>
              <a:t>.  Beth oedd y cyfradd ailgylchu yng Nghymru yn 2024?</a:t>
            </a:r>
            <a:endParaRPr lang="en-GB" sz="3200" b="1" dirty="0">
              <a:latin typeface="+mn-lt"/>
            </a:endParaRPr>
          </a:p>
        </p:txBody>
      </p:sp>
      <p:pic>
        <p:nvPicPr>
          <p:cNvPr id="131074" name="Picture 2" descr="Wastesavers recycling lorry, Malpas Road, Newport"/>
          <p:cNvPicPr>
            <a:picLocks noChangeAspect="1" noChangeArrowheads="1"/>
          </p:cNvPicPr>
          <p:nvPr/>
        </p:nvPicPr>
        <p:blipFill>
          <a:blip r:embed="rId3" cstate="print"/>
          <a:srcRect/>
          <a:stretch>
            <a:fillRect/>
          </a:stretch>
        </p:blipFill>
        <p:spPr bwMode="auto">
          <a:xfrm>
            <a:off x="5199797" y="1228867"/>
            <a:ext cx="5842142" cy="4034730"/>
          </a:xfrm>
          <a:prstGeom prst="rect">
            <a:avLst/>
          </a:prstGeom>
          <a:noFill/>
        </p:spPr>
      </p:pic>
    </p:spTree>
    <p:extLst>
      <p:ext uri="{BB962C8B-B14F-4D97-AF65-F5344CB8AC3E}">
        <p14:creationId xmlns:p14="http://schemas.microsoft.com/office/powerpoint/2010/main" val="42502952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21EC2-37A9-49C7-8F20-D5C13E6B38FC}"/>
              </a:ext>
            </a:extLst>
          </p:cNvPr>
          <p:cNvSpPr>
            <a:spLocks noGrp="1"/>
          </p:cNvSpPr>
          <p:nvPr>
            <p:ph type="ctrTitle"/>
          </p:nvPr>
        </p:nvSpPr>
        <p:spPr>
          <a:xfrm>
            <a:off x="3594539" y="378373"/>
            <a:ext cx="5265683" cy="5912068"/>
          </a:xfrm>
          <a:noFill/>
          <a:ln>
            <a:solidFill>
              <a:schemeClr val="tx2">
                <a:lumMod val="60000"/>
                <a:lumOff val="40000"/>
              </a:schemeClr>
            </a:solidFill>
          </a:ln>
        </p:spPr>
        <p:txBody>
          <a:bodyPr>
            <a:noAutofit/>
          </a:bodyPr>
          <a:lstStyle/>
          <a:p>
            <a:pPr>
              <a:defRPr/>
            </a:pPr>
            <a:r>
              <a:rPr lang="en-GB" sz="4400" b="1" dirty="0">
                <a:latin typeface="+mn-lt"/>
              </a:rPr>
              <a:t>Round 7</a:t>
            </a:r>
            <a:br>
              <a:rPr lang="en-GB" sz="4400" b="1" dirty="0">
                <a:latin typeface="+mn-lt"/>
              </a:rPr>
            </a:br>
            <a:br>
              <a:rPr lang="en-GB" sz="4400" b="1" dirty="0">
                <a:latin typeface="+mn-lt"/>
              </a:rPr>
            </a:br>
            <a:r>
              <a:rPr lang="en-GB" sz="4400" b="1" dirty="0">
                <a:latin typeface="+mn-lt"/>
              </a:rPr>
              <a:t>Dingbats</a:t>
            </a:r>
            <a:br>
              <a:rPr lang="en-GB" sz="4400" b="1" dirty="0">
                <a:solidFill>
                  <a:srgbClr val="00B050"/>
                </a:solidFill>
                <a:latin typeface="Comic Sans MS" pitchFamily="66" charset="0"/>
              </a:rPr>
            </a:br>
            <a:br>
              <a:rPr lang="en-GB" sz="4400" b="1" dirty="0">
                <a:solidFill>
                  <a:srgbClr val="00B050"/>
                </a:solidFill>
                <a:latin typeface="Comic Sans MS" pitchFamily="66" charset="0"/>
              </a:rPr>
            </a:br>
            <a:r>
              <a:rPr lang="en-GB" sz="3600" dirty="0">
                <a:solidFill>
                  <a:schemeClr val="dk1"/>
                </a:solidFill>
                <a:latin typeface="Calibri"/>
                <a:ea typeface="Calibri"/>
                <a:cs typeface="Calibri"/>
                <a:sym typeface="Calibri"/>
              </a:rPr>
              <a:t> </a:t>
            </a:r>
            <a:r>
              <a:rPr lang="en-GB" sz="3200" dirty="0">
                <a:solidFill>
                  <a:srgbClr val="FF0000"/>
                </a:solidFill>
                <a:latin typeface="Calibri"/>
                <a:ea typeface="Calibri"/>
                <a:cs typeface="Calibri"/>
                <a:sym typeface="Calibri"/>
              </a:rPr>
              <a:t>This can be a bonus round</a:t>
            </a:r>
            <a:br>
              <a:rPr lang="en-GB" sz="3200" dirty="0">
                <a:solidFill>
                  <a:srgbClr val="FF0000"/>
                </a:solidFill>
                <a:latin typeface="Calibri"/>
                <a:ea typeface="Calibri"/>
                <a:cs typeface="Calibri"/>
                <a:sym typeface="Calibri"/>
              </a:rPr>
            </a:br>
            <a:br>
              <a:rPr lang="en-GB" sz="3600" dirty="0">
                <a:solidFill>
                  <a:srgbClr val="FF0000"/>
                </a:solidFill>
                <a:latin typeface="Calibri"/>
                <a:ea typeface="Calibri"/>
                <a:cs typeface="Calibri"/>
                <a:sym typeface="Calibri"/>
              </a:rPr>
            </a:br>
            <a:r>
              <a:rPr lang="cy-GB" sz="2800" dirty="0">
                <a:solidFill>
                  <a:srgbClr val="FF0000"/>
                </a:solidFill>
              </a:rPr>
              <a:t> </a:t>
            </a:r>
            <a:r>
              <a:rPr lang="cy-GB" sz="2800">
                <a:solidFill>
                  <a:srgbClr val="FF0000"/>
                </a:solidFill>
              </a:rPr>
              <a:t>Gall hon </a:t>
            </a:r>
            <a:r>
              <a:rPr lang="cy-GB" sz="2800" dirty="0">
                <a:solidFill>
                  <a:srgbClr val="FF0000"/>
                </a:solidFill>
              </a:rPr>
              <a:t>fod yn rownd bonws </a:t>
            </a:r>
            <a:br>
              <a:rPr lang="en-GB" sz="3600" dirty="0">
                <a:solidFill>
                  <a:schemeClr val="dk1"/>
                </a:solidFill>
                <a:latin typeface="Calibri"/>
                <a:ea typeface="Calibri"/>
                <a:cs typeface="Calibri"/>
                <a:sym typeface="Calibri"/>
              </a:rPr>
            </a:br>
            <a:br>
              <a:rPr lang="en-GB" sz="3600" dirty="0">
                <a:solidFill>
                  <a:schemeClr val="dk1"/>
                </a:solidFill>
                <a:latin typeface="Calibri"/>
                <a:ea typeface="Calibri"/>
                <a:cs typeface="Calibri"/>
                <a:sym typeface="Calibri"/>
              </a:rPr>
            </a:br>
            <a:r>
              <a:rPr lang="en-GB" sz="3600" b="1" dirty="0"/>
              <a:t> </a:t>
            </a:r>
            <a:r>
              <a:rPr lang="en-GB" sz="4400" b="1" dirty="0" err="1"/>
              <a:t>Rownd</a:t>
            </a:r>
            <a:r>
              <a:rPr lang="en-GB" sz="4400" b="1" dirty="0"/>
              <a:t> 7 </a:t>
            </a:r>
            <a:br>
              <a:rPr lang="en-GB" sz="4400" b="1" dirty="0">
                <a:solidFill>
                  <a:srgbClr val="00B050"/>
                </a:solidFill>
                <a:latin typeface="Comic Sans MS" pitchFamily="66" charset="0"/>
              </a:rPr>
            </a:br>
            <a:endParaRPr lang="en-GB" sz="4400" b="1" dirty="0">
              <a:solidFill>
                <a:srgbClr val="00B050"/>
              </a:solidFill>
              <a:latin typeface="Comic Sans MS" pitchFamily="66" charset="0"/>
            </a:endParaRPr>
          </a:p>
        </p:txBody>
      </p:sp>
      <p:pic>
        <p:nvPicPr>
          <p:cNvPr id="47107" name="Picture 2" descr="C:\Documents and Settings\la.gibson\Local Settings\Temporary Internet Files\Content.IE5\STEFWDCL\MC900431548[1].png">
            <a:extLst>
              <a:ext uri="{FF2B5EF4-FFF2-40B4-BE49-F238E27FC236}">
                <a16:creationId xmlns:a16="http://schemas.microsoft.com/office/drawing/2014/main" id="{808D3BA2-6AAD-C8F2-2D44-65FE5E4545E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64718" y="268014"/>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3" descr="C:\Documents and Settings\la.gibson\Local Settings\Temporary Internet Files\Content.IE5\KNML8D41\MC900434859[1].png">
            <a:extLst>
              <a:ext uri="{FF2B5EF4-FFF2-40B4-BE49-F238E27FC236}">
                <a16:creationId xmlns:a16="http://schemas.microsoft.com/office/drawing/2014/main" id="{53C3DBF2-D586-F49B-9BE2-7A450BC0290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03828" y="4748378"/>
            <a:ext cx="22860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4" descr="C:\Documents and Settings\la.gibson\Local Settings\Temporary Internet Files\Content.IE5\EBITO983\MC900433797[1].png">
            <a:extLst>
              <a:ext uri="{FF2B5EF4-FFF2-40B4-BE49-F238E27FC236}">
                <a16:creationId xmlns:a16="http://schemas.microsoft.com/office/drawing/2014/main" id="{2A6D5BC6-619C-420B-0315-165F245FA6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64718" y="2554014"/>
            <a:ext cx="3048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0" name="Picture 5" descr="C:\Documents and Settings\la.gibson\Local Settings\Temporary Internet Files\Content.IE5\ERU567UB\MC900437631[1].png">
            <a:extLst>
              <a:ext uri="{FF2B5EF4-FFF2-40B4-BE49-F238E27FC236}">
                <a16:creationId xmlns:a16="http://schemas.microsoft.com/office/drawing/2014/main" id="{1A172391-895C-D1C8-AE4D-E51C7FCAA4B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7997" y="2481591"/>
            <a:ext cx="2876549"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1" name="Picture 6" descr="C:\Documents and Settings\la.gibson\Local Settings\Temporary Internet Files\Content.IE5\STEFWDCL\MC900441498[1].png">
            <a:extLst>
              <a:ext uri="{FF2B5EF4-FFF2-40B4-BE49-F238E27FC236}">
                <a16:creationId xmlns:a16="http://schemas.microsoft.com/office/drawing/2014/main" id="{7D145368-E5B5-34A0-103F-92BB9F26746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6776" y="0"/>
            <a:ext cx="34290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2" name="Picture 8" descr="C:\Documents and Settings\la.gibson\Local Settings\Temporary Internet Files\Content.IE5\EBITO983\MP900390083[1].jpg">
            <a:extLst>
              <a:ext uri="{FF2B5EF4-FFF2-40B4-BE49-F238E27FC236}">
                <a16:creationId xmlns:a16="http://schemas.microsoft.com/office/drawing/2014/main" id="{8F67C1F1-B752-B52E-F90E-F188CE999CF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9552" y="4327143"/>
            <a:ext cx="1943100" cy="204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DEA55CAD-89F0-40B2-9ED0-CE44359B264D}"/>
              </a:ext>
            </a:extLst>
          </p:cNvPr>
          <p:cNvSpPr txBox="1">
            <a:spLocks/>
          </p:cNvSpPr>
          <p:nvPr/>
        </p:nvSpPr>
        <p:spPr>
          <a:xfrm>
            <a:off x="709448" y="2159875"/>
            <a:ext cx="11241785" cy="2032171"/>
          </a:xfrm>
          <a:prstGeom prst="rect">
            <a:avLst/>
          </a:prstGeom>
          <a:solidFill>
            <a:schemeClr val="bg2"/>
          </a:solidFill>
        </p:spPr>
        <p:txBody>
          <a:bodyPr>
            <a:normAutofit/>
          </a:bodyPr>
          <a:lstStyle/>
          <a:p>
            <a:pPr marR="36576" algn="ctr" eaLnBrk="1" fontAlgn="auto" hangingPunct="1">
              <a:spcBef>
                <a:spcPts val="0"/>
              </a:spcBef>
              <a:spcAft>
                <a:spcPts val="0"/>
              </a:spcAft>
              <a:buClr>
                <a:schemeClr val="accent1"/>
              </a:buClr>
              <a:buSzPct val="80000"/>
              <a:buFont typeface="Wingdings 2"/>
              <a:buNone/>
              <a:defRPr/>
            </a:pPr>
            <a:r>
              <a:rPr lang="en-GB" sz="3000" b="1" dirty="0">
                <a:ln>
                  <a:solidFill>
                    <a:schemeClr val="bg2"/>
                  </a:solidFill>
                </a:ln>
                <a:latin typeface="+mn-lt"/>
                <a:cs typeface="+mn-cs"/>
              </a:rPr>
              <a:t>e.g. </a:t>
            </a:r>
            <a:r>
              <a:rPr lang="en-GB" sz="3000" b="1" dirty="0">
                <a:ln>
                  <a:solidFill>
                    <a:schemeClr val="bg2"/>
                  </a:solidFill>
                </a:ln>
                <a:solidFill>
                  <a:schemeClr val="bg1"/>
                </a:solidFill>
                <a:latin typeface="+mn-lt"/>
                <a:cs typeface="+mn-cs"/>
              </a:rPr>
              <a:t>																		</a:t>
            </a:r>
            <a:r>
              <a:rPr lang="en-GB" sz="3000" b="1" dirty="0">
                <a:ln>
                  <a:solidFill>
                    <a:schemeClr val="bg2"/>
                  </a:solidFill>
                </a:ln>
                <a:latin typeface="+mn-lt"/>
                <a:cs typeface="+mn-cs"/>
              </a:rPr>
              <a:t>= WALES </a:t>
            </a:r>
          </a:p>
        </p:txBody>
      </p:sp>
      <p:pic>
        <p:nvPicPr>
          <p:cNvPr id="48133" name="Picture 2" descr="http://www.how-to-draw-funny-cartoons.com/image-files/cartoon-whale-8.gif">
            <a:extLst>
              <a:ext uri="{FF2B5EF4-FFF2-40B4-BE49-F238E27FC236}">
                <a16:creationId xmlns:a16="http://schemas.microsoft.com/office/drawing/2014/main" id="{0E85DF87-FA4A-0031-0155-FEDAE429C60C}"/>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09263" y="2343807"/>
            <a:ext cx="3359151"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4" name="Picture 2" descr="http://www.how-to-draw-funny-cartoons.com/image-files/cartoon-whale-8.gif">
            <a:extLst>
              <a:ext uri="{FF2B5EF4-FFF2-40B4-BE49-F238E27FC236}">
                <a16:creationId xmlns:a16="http://schemas.microsoft.com/office/drawing/2014/main" id="{80ED199D-1365-91FC-5A12-4CC656705675}"/>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94334" y="2312276"/>
            <a:ext cx="3361267"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a:extLst>
              <a:ext uri="{FF2B5EF4-FFF2-40B4-BE49-F238E27FC236}">
                <a16:creationId xmlns:a16="http://schemas.microsoft.com/office/drawing/2014/main" id="{5AFA06B3-ECCD-BBF6-4484-7AA9154DCED6}"/>
              </a:ext>
            </a:extLst>
          </p:cNvPr>
          <p:cNvSpPr>
            <a:spLocks noGrp="1"/>
          </p:cNvSpPr>
          <p:nvPr>
            <p:ph type="ctrTitle"/>
          </p:nvPr>
        </p:nvSpPr>
        <p:spPr>
          <a:xfrm>
            <a:off x="725213" y="680928"/>
            <a:ext cx="10767849" cy="1210934"/>
          </a:xfrm>
        </p:spPr>
        <p:txBody>
          <a:bodyPr>
            <a:normAutofit/>
          </a:bodyPr>
          <a:lstStyle/>
          <a:p>
            <a:pPr algn="l"/>
            <a:r>
              <a:rPr lang="en-GB" altLang="en-US" sz="3600" b="1" dirty="0"/>
              <a:t>Look at the following images and use them to work out the name of a town or city in Wales</a:t>
            </a:r>
            <a:endParaRPr lang="en-GB" sz="3600" dirty="0"/>
          </a:p>
        </p:txBody>
      </p:sp>
      <p:sp>
        <p:nvSpPr>
          <p:cNvPr id="7" name="Title 4">
            <a:extLst>
              <a:ext uri="{FF2B5EF4-FFF2-40B4-BE49-F238E27FC236}">
                <a16:creationId xmlns:a16="http://schemas.microsoft.com/office/drawing/2014/main" id="{5AFA06B3-ECCD-BBF6-4484-7AA9154DCED6}"/>
              </a:ext>
            </a:extLst>
          </p:cNvPr>
          <p:cNvSpPr txBox="1">
            <a:spLocks/>
          </p:cNvSpPr>
          <p:nvPr/>
        </p:nvSpPr>
        <p:spPr>
          <a:xfrm>
            <a:off x="725213" y="4763146"/>
            <a:ext cx="11241785" cy="1210934"/>
          </a:xfrm>
          <a:prstGeom prst="rect">
            <a:avLst/>
          </a:prstGeom>
        </p:spPr>
        <p:txBody>
          <a:bodyPr vert="horz" lIns="91440" tIns="45720" rIns="91440" bIns="45720" rtlCol="0" anchor="b">
            <a:normAutofit fontScale="25000" lnSpcReduction="20000"/>
          </a:body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altLang="en-US" sz="3600" b="1" i="0" u="none" strike="noStrike" kern="1200" cap="none" spc="0" normalizeH="0" baseline="0" noProof="0" dirty="0">
              <a:ln>
                <a:noFill/>
              </a:ln>
              <a:solidFill>
                <a:schemeClr val="tx1"/>
              </a:solidFill>
              <a:effectLst/>
              <a:uLnTx/>
              <a:uFillTx/>
              <a:latin typeface="+mj-lt"/>
              <a:ea typeface="+mj-ea"/>
              <a:cs typeface="+mj-cs"/>
            </a:endParaRPr>
          </a:p>
          <a:p>
            <a:pPr marL="0" marR="0" lvl="0" indent="0" algn="l" defTabSz="914400" rtl="0" eaLnBrk="1" fontAlgn="auto" latinLnBrk="0" hangingPunct="1">
              <a:lnSpc>
                <a:spcPct val="120000"/>
              </a:lnSpc>
              <a:spcBef>
                <a:spcPct val="0"/>
              </a:spcBef>
              <a:spcAft>
                <a:spcPts val="0"/>
              </a:spcAft>
              <a:buClrTx/>
              <a:buSzTx/>
              <a:buFontTx/>
              <a:buNone/>
              <a:tabLst/>
              <a:defRPr/>
            </a:pPr>
            <a:br>
              <a:rPr kumimoji="0" lang="en-GB" altLang="en-US" sz="3600" b="1" i="0" u="none" strike="noStrike" kern="1200" cap="none" spc="0" normalizeH="0" baseline="0" noProof="0" dirty="0">
                <a:ln>
                  <a:noFill/>
                </a:ln>
                <a:solidFill>
                  <a:schemeClr val="tx1"/>
                </a:solidFill>
                <a:effectLst/>
                <a:uLnTx/>
                <a:uFillTx/>
                <a:latin typeface="+mj-lt"/>
                <a:ea typeface="+mj-ea"/>
                <a:cs typeface="+mj-cs"/>
              </a:rPr>
            </a:br>
            <a:br>
              <a:rPr kumimoji="0" lang="en-GB" altLang="en-US" sz="3600" b="1" i="0" u="none" strike="noStrike" kern="1200" cap="none" spc="0" normalizeH="0" baseline="0" noProof="0" dirty="0">
                <a:ln>
                  <a:noFill/>
                </a:ln>
                <a:solidFill>
                  <a:schemeClr val="tx1"/>
                </a:solidFill>
                <a:effectLst/>
                <a:uLnTx/>
                <a:uFillTx/>
                <a:latin typeface="+mj-lt"/>
                <a:ea typeface="+mj-ea"/>
                <a:cs typeface="+mj-cs"/>
              </a:rPr>
            </a:br>
            <a:br>
              <a:rPr kumimoji="0" lang="en-GB" altLang="en-US" sz="16000" b="1" i="0" u="none" strike="noStrike" kern="1200" cap="none" spc="0" normalizeH="0" baseline="0" noProof="0" dirty="0">
                <a:ln>
                  <a:noFill/>
                </a:ln>
                <a:solidFill>
                  <a:schemeClr val="tx1"/>
                </a:solidFill>
                <a:effectLst/>
                <a:uLnTx/>
                <a:uFillTx/>
                <a:latin typeface="+mj-lt"/>
                <a:ea typeface="+mj-ea"/>
                <a:cs typeface="+mj-cs"/>
              </a:rPr>
            </a:br>
            <a:r>
              <a:rPr kumimoji="0" lang="cy-GB" sz="14400" b="1" i="0" u="none" strike="noStrike" kern="1200" cap="none" spc="0" normalizeH="0" baseline="0" noProof="0" dirty="0">
                <a:ln>
                  <a:noFill/>
                </a:ln>
                <a:solidFill>
                  <a:schemeClr val="tx1"/>
                </a:solidFill>
                <a:effectLst/>
                <a:uLnTx/>
                <a:uFillTx/>
                <a:latin typeface="+mj-lt"/>
                <a:ea typeface="+mj-ea"/>
                <a:cs typeface="+mj-cs"/>
              </a:rPr>
              <a:t>Edrychwch ar y delweddau canlynol a defnyddiwch nhw i weithio allan enw tref neu ddinas </a:t>
            </a:r>
            <a:r>
              <a:rPr kumimoji="0" lang="cy-GB" sz="14400" b="1" i="0" u="none" strike="noStrike" kern="1200" cap="none" spc="0" normalizeH="0" baseline="0" noProof="0">
                <a:ln>
                  <a:noFill/>
                </a:ln>
                <a:solidFill>
                  <a:schemeClr val="tx1"/>
                </a:solidFill>
                <a:effectLst/>
                <a:uLnTx/>
                <a:uFillTx/>
                <a:latin typeface="+mj-lt"/>
                <a:ea typeface="+mj-ea"/>
                <a:cs typeface="+mj-cs"/>
              </a:rPr>
              <a:t>yng Nghymru. Bydd angen i chi feddwl yn Saesneg ar gyfer y rownd hon. </a:t>
            </a:r>
            <a:endParaRPr kumimoji="0" lang="en-GB" sz="160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49013" y="459719"/>
            <a:ext cx="10515600" cy="896116"/>
          </a:xfrm>
        </p:spPr>
        <p:txBody>
          <a:bodyPr>
            <a:normAutofit/>
          </a:bodyPr>
          <a:lstStyle/>
          <a:p>
            <a:pPr lvl="0"/>
            <a:r>
              <a:rPr lang="en-US" sz="3600" b="1" dirty="0">
                <a:latin typeface="Calibri" pitchFamily="34" charset="0"/>
                <a:ea typeface="Calibri" pitchFamily="34" charset="0"/>
                <a:cs typeface="Calibri" pitchFamily="34" charset="0"/>
              </a:rPr>
              <a:t>3. Which bay is the largest in Wales?</a:t>
            </a:r>
          </a:p>
        </p:txBody>
      </p:sp>
      <p:sp>
        <p:nvSpPr>
          <p:cNvPr id="4" name="Content Placeholder 3"/>
          <p:cNvSpPr>
            <a:spLocks noGrp="1"/>
          </p:cNvSpPr>
          <p:nvPr>
            <p:ph idx="1"/>
          </p:nvPr>
        </p:nvSpPr>
        <p:spPr>
          <a:xfrm>
            <a:off x="491358" y="1655324"/>
            <a:ext cx="3197773" cy="3279283"/>
          </a:xfrm>
        </p:spPr>
        <p:txBody>
          <a:bodyPr>
            <a:normAutofit lnSpcReduction="10000"/>
          </a:bodyPr>
          <a:lstStyle/>
          <a:p>
            <a:pPr>
              <a:buNone/>
            </a:pPr>
            <a:r>
              <a:rPr lang="en-US" b="1" dirty="0">
                <a:solidFill>
                  <a:srgbClr val="0070C0"/>
                </a:solidFill>
              </a:rPr>
              <a:t>A</a:t>
            </a:r>
            <a:r>
              <a:rPr lang="en-US" b="1" dirty="0">
                <a:solidFill>
                  <a:srgbClr val="0070C0"/>
                </a:solidFill>
                <a:latin typeface="Calibri" pitchFamily="34" charset="0"/>
                <a:ea typeface="Calibri" pitchFamily="34" charset="0"/>
                <a:cs typeface="Calibri" pitchFamily="34" charset="0"/>
              </a:rPr>
              <a:t> Cardigan Bay</a:t>
            </a:r>
          </a:p>
          <a:p>
            <a:pPr>
              <a:buNone/>
            </a:pPr>
            <a:endParaRPr lang="en-US" b="1" dirty="0">
              <a:solidFill>
                <a:srgbClr val="0070C0"/>
              </a:solidFill>
              <a:latin typeface="Calibri" pitchFamily="34" charset="0"/>
              <a:ea typeface="Calibri" pitchFamily="34" charset="0"/>
              <a:cs typeface="Calibri" pitchFamily="34" charset="0"/>
            </a:endParaRPr>
          </a:p>
          <a:p>
            <a:pPr>
              <a:buNone/>
            </a:pPr>
            <a:r>
              <a:rPr lang="en-US" b="1" dirty="0">
                <a:solidFill>
                  <a:srgbClr val="FF0000"/>
                </a:solidFill>
                <a:latin typeface="Calibri" pitchFamily="34" charset="0"/>
                <a:ea typeface="Calibri" pitchFamily="34" charset="0"/>
                <a:cs typeface="Calibri" pitchFamily="34" charset="0"/>
              </a:rPr>
              <a:t>B </a:t>
            </a:r>
            <a:r>
              <a:rPr lang="en-US" b="1" dirty="0" err="1">
                <a:solidFill>
                  <a:srgbClr val="FF0000"/>
                </a:solidFill>
                <a:latin typeface="Calibri" pitchFamily="34" charset="0"/>
                <a:ea typeface="Calibri" pitchFamily="34" charset="0"/>
                <a:cs typeface="Calibri" pitchFamily="34" charset="0"/>
              </a:rPr>
              <a:t>Rhossili</a:t>
            </a:r>
            <a:r>
              <a:rPr lang="en-US" b="1" dirty="0">
                <a:solidFill>
                  <a:srgbClr val="FF0000"/>
                </a:solidFill>
                <a:latin typeface="Calibri" pitchFamily="34" charset="0"/>
                <a:ea typeface="Calibri" pitchFamily="34" charset="0"/>
                <a:cs typeface="Calibri" pitchFamily="34" charset="0"/>
              </a:rPr>
              <a:t> Bay</a:t>
            </a:r>
            <a:br>
              <a:rPr lang="en-US" b="1" dirty="0">
                <a:latin typeface="Calibri" pitchFamily="34" charset="0"/>
                <a:ea typeface="Calibri" pitchFamily="34" charset="0"/>
                <a:cs typeface="Calibri" pitchFamily="34" charset="0"/>
              </a:rPr>
            </a:br>
            <a:endParaRPr lang="en-US" b="1" dirty="0">
              <a:latin typeface="Calibri" pitchFamily="34" charset="0"/>
              <a:ea typeface="Calibri" pitchFamily="34" charset="0"/>
              <a:cs typeface="Calibri" pitchFamily="34" charset="0"/>
            </a:endParaRPr>
          </a:p>
          <a:p>
            <a:pPr>
              <a:buNone/>
            </a:pPr>
            <a:r>
              <a:rPr lang="en-US" b="1" dirty="0">
                <a:solidFill>
                  <a:srgbClr val="0070C0"/>
                </a:solidFill>
                <a:latin typeface="Calibri" pitchFamily="34" charset="0"/>
                <a:ea typeface="Calibri" pitchFamily="34" charset="0"/>
                <a:cs typeface="Calibri" pitchFamily="34" charset="0"/>
              </a:rPr>
              <a:t>C </a:t>
            </a:r>
            <a:r>
              <a:rPr lang="en-US" b="1" dirty="0" err="1">
                <a:solidFill>
                  <a:srgbClr val="0070C0"/>
                </a:solidFill>
                <a:latin typeface="Calibri" pitchFamily="34" charset="0"/>
                <a:ea typeface="Calibri" pitchFamily="34" charset="0"/>
                <a:cs typeface="Calibri" pitchFamily="34" charset="0"/>
              </a:rPr>
              <a:t>Barmouth</a:t>
            </a:r>
            <a:r>
              <a:rPr lang="en-US" b="1" dirty="0">
                <a:solidFill>
                  <a:srgbClr val="0070C0"/>
                </a:solidFill>
                <a:latin typeface="Calibri" pitchFamily="34" charset="0"/>
                <a:ea typeface="Calibri" pitchFamily="34" charset="0"/>
                <a:cs typeface="Calibri" pitchFamily="34" charset="0"/>
              </a:rPr>
              <a:t> bay</a:t>
            </a:r>
            <a:br>
              <a:rPr lang="en-US" b="1" dirty="0">
                <a:latin typeface="Calibri" pitchFamily="34" charset="0"/>
                <a:ea typeface="Calibri" pitchFamily="34" charset="0"/>
                <a:cs typeface="Calibri" pitchFamily="34" charset="0"/>
              </a:rPr>
            </a:br>
            <a:endParaRPr lang="en-US" b="1" dirty="0">
              <a:latin typeface="Calibri" pitchFamily="34" charset="0"/>
              <a:ea typeface="Calibri" pitchFamily="34" charset="0"/>
              <a:cs typeface="Calibri" pitchFamily="34" charset="0"/>
            </a:endParaRPr>
          </a:p>
          <a:p>
            <a:pPr>
              <a:buNone/>
            </a:pPr>
            <a:r>
              <a:rPr lang="en-US" b="1" dirty="0">
                <a:solidFill>
                  <a:srgbClr val="FF0000"/>
                </a:solidFill>
                <a:latin typeface="Calibri" pitchFamily="34" charset="0"/>
                <a:ea typeface="Calibri" pitchFamily="34" charset="0"/>
                <a:cs typeface="Calibri" pitchFamily="34" charset="0"/>
              </a:rPr>
              <a:t>D </a:t>
            </a:r>
            <a:r>
              <a:rPr lang="en-US" b="1" dirty="0" err="1">
                <a:solidFill>
                  <a:srgbClr val="FF0000"/>
                </a:solidFill>
                <a:latin typeface="Calibri" pitchFamily="34" charset="0"/>
                <a:ea typeface="Calibri" pitchFamily="34" charset="0"/>
                <a:cs typeface="Calibri" pitchFamily="34" charset="0"/>
              </a:rPr>
              <a:t>Penrhyn</a:t>
            </a:r>
            <a:r>
              <a:rPr lang="en-US" b="1" dirty="0">
                <a:solidFill>
                  <a:srgbClr val="FF0000"/>
                </a:solidFill>
                <a:latin typeface="Calibri" pitchFamily="34" charset="0"/>
                <a:ea typeface="Calibri" pitchFamily="34" charset="0"/>
                <a:cs typeface="Calibri" pitchFamily="34" charset="0"/>
              </a:rPr>
              <a:t> Bay</a:t>
            </a:r>
          </a:p>
        </p:txBody>
      </p:sp>
      <p:sp>
        <p:nvSpPr>
          <p:cNvPr id="5" name="Content Placeholder 3"/>
          <p:cNvSpPr txBox="1">
            <a:spLocks/>
          </p:cNvSpPr>
          <p:nvPr/>
        </p:nvSpPr>
        <p:spPr>
          <a:xfrm>
            <a:off x="8589578" y="1665835"/>
            <a:ext cx="3197773" cy="4041282"/>
          </a:xfrm>
          <a:prstGeom prst="rect">
            <a:avLst/>
          </a:prstGeom>
        </p:spPr>
        <p:txBody>
          <a:bodyPr vert="horz" lIns="91440" tIns="45720" rIns="91440" bIns="45720" rtlCol="0">
            <a:normAutofit/>
          </a:bodyPr>
          <a:lstStyle/>
          <a:p>
            <a:pPr marL="228600" lvl="0" indent="-228600">
              <a:lnSpc>
                <a:spcPct val="90000"/>
              </a:lnSpc>
              <a:spcBef>
                <a:spcPts val="1000"/>
              </a:spcBef>
              <a:defRPr/>
            </a:pPr>
            <a:r>
              <a:rPr kumimoji="0" lang="en-US" sz="2800" b="1" i="0" u="none" strike="noStrike" kern="1200" cap="none" spc="0" normalizeH="0" baseline="0" noProof="0" dirty="0">
                <a:ln>
                  <a:noFill/>
                </a:ln>
                <a:solidFill>
                  <a:srgbClr val="0070C0"/>
                </a:solidFill>
                <a:effectLst/>
                <a:uLnTx/>
                <a:uFillTx/>
                <a:latin typeface="+mn-lt"/>
                <a:ea typeface="+mn-ea"/>
                <a:cs typeface="+mn-cs"/>
              </a:rPr>
              <a:t>A</a:t>
            </a:r>
            <a:r>
              <a:rPr kumimoji="0" lang="en-US" sz="2800" b="0" i="0" u="none" strike="noStrike" kern="1200" cap="none" spc="0" normalizeH="0" baseline="0" noProof="0" dirty="0">
                <a:ln>
                  <a:noFill/>
                </a:ln>
                <a:solidFill>
                  <a:srgbClr val="0070C0"/>
                </a:solidFill>
                <a:effectLst/>
                <a:uLnTx/>
                <a:uFillTx/>
                <a:latin typeface="+mn-lt"/>
                <a:ea typeface="+mn-ea"/>
                <a:cs typeface="+mn-cs"/>
              </a:rPr>
              <a:t>  </a:t>
            </a:r>
            <a:r>
              <a:rPr lang="cy-GB" sz="2800" b="1" noProof="0" dirty="0">
                <a:solidFill>
                  <a:srgbClr val="0070C0"/>
                </a:solidFill>
                <a:latin typeface="Calibri" pitchFamily="34" charset="0"/>
                <a:ea typeface="Calibri" pitchFamily="34" charset="0"/>
                <a:cs typeface="Calibri" pitchFamily="34" charset="0"/>
              </a:rPr>
              <a:t>B</a:t>
            </a:r>
            <a:r>
              <a:rPr lang="cy-GB" sz="2800" b="1" dirty="0">
                <a:solidFill>
                  <a:srgbClr val="0070C0"/>
                </a:solidFill>
                <a:latin typeface="Calibri" pitchFamily="34" charset="0"/>
                <a:ea typeface="Calibri" pitchFamily="34" charset="0"/>
                <a:cs typeface="Calibri" pitchFamily="34" charset="0"/>
              </a:rPr>
              <a:t>ae Aberteifi</a:t>
            </a:r>
            <a:endParaRPr kumimoji="0" lang="en-US" sz="2800" b="1" i="0" u="none" strike="noStrike" kern="1200" cap="none" spc="0" normalizeH="0" baseline="0" noProof="0" dirty="0">
              <a:ln>
                <a:noFill/>
              </a:ln>
              <a:solidFill>
                <a:srgbClr val="0070C0"/>
              </a:solidFill>
              <a:effectLst/>
              <a:uLnTx/>
              <a:uFillTx/>
              <a:latin typeface="Calibri" pitchFamily="34" charset="0"/>
              <a:ea typeface="Calibri" pitchFamily="34" charset="0"/>
              <a:cs typeface="Calibri"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rgbClr val="0070C0"/>
              </a:solidFill>
              <a:effectLst/>
              <a:uLnTx/>
              <a:uFillTx/>
              <a:latin typeface="Calibri" pitchFamily="34" charset="0"/>
              <a:ea typeface="Calibri" pitchFamily="34" charset="0"/>
              <a:cs typeface="Calibri"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FF0000"/>
                </a:solidFill>
                <a:effectLst/>
                <a:uLnTx/>
                <a:uFillTx/>
                <a:latin typeface="Calibri" pitchFamily="34" charset="0"/>
                <a:ea typeface="Calibri" pitchFamily="34" charset="0"/>
                <a:cs typeface="Calibri" pitchFamily="34" charset="0"/>
              </a:rPr>
              <a:t>B   </a:t>
            </a:r>
            <a:r>
              <a:rPr kumimoji="0" lang="en-US" sz="2800" b="1" i="0" u="none" strike="noStrike" kern="1200" cap="none" spc="0" normalizeH="0" baseline="0" noProof="0" dirty="0" err="1">
                <a:ln>
                  <a:noFill/>
                </a:ln>
                <a:solidFill>
                  <a:srgbClr val="FF0000"/>
                </a:solidFill>
                <a:effectLst/>
                <a:uLnTx/>
                <a:uFillTx/>
                <a:latin typeface="Calibri" pitchFamily="34" charset="0"/>
                <a:ea typeface="Calibri" pitchFamily="34" charset="0"/>
                <a:cs typeface="Calibri" pitchFamily="34" charset="0"/>
              </a:rPr>
              <a:t>Bae</a:t>
            </a:r>
            <a:r>
              <a:rPr kumimoji="0" lang="en-US" sz="2800" b="1" i="0" u="none" strike="noStrike" kern="1200" cap="none" spc="0" normalizeH="0" baseline="0" noProof="0" dirty="0">
                <a:ln>
                  <a:noFill/>
                </a:ln>
                <a:solidFill>
                  <a:srgbClr val="FF0000"/>
                </a:solidFill>
                <a:effectLst/>
                <a:uLnTx/>
                <a:uFillTx/>
                <a:latin typeface="Calibri" pitchFamily="34" charset="0"/>
                <a:ea typeface="Calibri" pitchFamily="34" charset="0"/>
                <a:cs typeface="Calibri" pitchFamily="34" charset="0"/>
              </a:rPr>
              <a:t> </a:t>
            </a:r>
            <a:r>
              <a:rPr kumimoji="0" lang="en-US" sz="2800" b="1" i="0" u="none" strike="noStrike" kern="1200" cap="none" spc="0" normalizeH="0" baseline="0" noProof="0" dirty="0" err="1">
                <a:ln>
                  <a:noFill/>
                </a:ln>
                <a:solidFill>
                  <a:srgbClr val="FF0000"/>
                </a:solidFill>
                <a:effectLst/>
                <a:uLnTx/>
                <a:uFillTx/>
                <a:latin typeface="Calibri" pitchFamily="34" charset="0"/>
                <a:ea typeface="Calibri" pitchFamily="34" charset="0"/>
                <a:cs typeface="Calibri" pitchFamily="34" charset="0"/>
              </a:rPr>
              <a:t>Rhossili</a:t>
            </a:r>
            <a:r>
              <a:rPr kumimoji="0" lang="en-US" sz="2800" b="1" i="0" u="none" strike="noStrike" kern="1200" cap="none" spc="0" normalizeH="0" baseline="0" noProof="0" dirty="0">
                <a:ln>
                  <a:noFill/>
                </a:ln>
                <a:solidFill>
                  <a:srgbClr val="FF0000"/>
                </a:solidFill>
                <a:effectLst/>
                <a:uLnTx/>
                <a:uFillTx/>
                <a:latin typeface="Calibri" pitchFamily="34" charset="0"/>
                <a:ea typeface="Calibri" pitchFamily="34" charset="0"/>
                <a:cs typeface="Calibri" pitchFamily="34" charset="0"/>
              </a:rPr>
              <a:t> </a:t>
            </a:r>
            <a:br>
              <a:rPr kumimoji="0" lang="en-US" sz="28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rPr>
            </a:br>
            <a:endParaRPr kumimoji="0" lang="en-US" sz="28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0070C0"/>
                </a:solidFill>
                <a:effectLst/>
                <a:uLnTx/>
                <a:uFillTx/>
                <a:latin typeface="Calibri" pitchFamily="34" charset="0"/>
                <a:ea typeface="Calibri" pitchFamily="34" charset="0"/>
                <a:cs typeface="Calibri" pitchFamily="34" charset="0"/>
              </a:rPr>
              <a:t>C   </a:t>
            </a:r>
            <a:r>
              <a:rPr kumimoji="0" lang="en-US" sz="2800" b="1" i="0" u="none" strike="noStrike" kern="1200" cap="none" spc="0" normalizeH="0" baseline="0" noProof="0" dirty="0" err="1">
                <a:ln>
                  <a:noFill/>
                </a:ln>
                <a:solidFill>
                  <a:srgbClr val="0070C0"/>
                </a:solidFill>
                <a:effectLst/>
                <a:uLnTx/>
                <a:uFillTx/>
                <a:latin typeface="Calibri" pitchFamily="34" charset="0"/>
                <a:ea typeface="Calibri" pitchFamily="34" charset="0"/>
                <a:cs typeface="Calibri" pitchFamily="34" charset="0"/>
              </a:rPr>
              <a:t>Bae</a:t>
            </a:r>
            <a:r>
              <a:rPr kumimoji="0" lang="en-US" sz="2800" b="1" i="0" u="none" strike="noStrike" kern="1200" cap="none" spc="0" normalizeH="0" baseline="0" noProof="0" dirty="0">
                <a:ln>
                  <a:noFill/>
                </a:ln>
                <a:solidFill>
                  <a:srgbClr val="0070C0"/>
                </a:solidFill>
                <a:effectLst/>
                <a:uLnTx/>
                <a:uFillTx/>
                <a:latin typeface="Calibri" pitchFamily="34" charset="0"/>
                <a:ea typeface="Calibri" pitchFamily="34" charset="0"/>
                <a:cs typeface="Calibri" pitchFamily="34" charset="0"/>
              </a:rPr>
              <a:t> </a:t>
            </a:r>
            <a:r>
              <a:rPr kumimoji="0" lang="en-US" sz="2800" b="1" i="0" u="none" strike="noStrike" kern="1200" cap="none" spc="0" normalizeH="0" baseline="0" noProof="0" dirty="0" err="1">
                <a:ln>
                  <a:noFill/>
                </a:ln>
                <a:solidFill>
                  <a:srgbClr val="0070C0"/>
                </a:solidFill>
                <a:effectLst/>
                <a:uLnTx/>
                <a:uFillTx/>
                <a:latin typeface="Calibri" pitchFamily="34" charset="0"/>
                <a:ea typeface="Calibri" pitchFamily="34" charset="0"/>
                <a:cs typeface="Calibri" pitchFamily="34" charset="0"/>
              </a:rPr>
              <a:t>Abermaw</a:t>
            </a:r>
            <a:endParaRPr kumimoji="0" lang="en-US" sz="28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1" i="0" u="none" strike="noStrike" kern="1200" cap="none" spc="0" normalizeH="0" baseline="0" noProof="0" dirty="0">
              <a:ln>
                <a:noFill/>
              </a:ln>
              <a:solidFill>
                <a:srgbClr val="FF0000"/>
              </a:solidFill>
              <a:effectLst/>
              <a:uLnTx/>
              <a:uFillTx/>
              <a:latin typeface="Calibri" pitchFamily="34" charset="0"/>
              <a:ea typeface="Calibri" pitchFamily="34" charset="0"/>
              <a:cs typeface="Calibri"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800" b="1" dirty="0">
                <a:solidFill>
                  <a:srgbClr val="FF0000"/>
                </a:solidFill>
                <a:latin typeface="Calibri" pitchFamily="34" charset="0"/>
                <a:ea typeface="Calibri" pitchFamily="34" charset="0"/>
                <a:cs typeface="Calibri" pitchFamily="34" charset="0"/>
              </a:rPr>
              <a:t>D   </a:t>
            </a:r>
            <a:r>
              <a:rPr lang="en-US" sz="2800" b="1" dirty="0" err="1">
                <a:solidFill>
                  <a:srgbClr val="FF0000"/>
                </a:solidFill>
                <a:latin typeface="Calibri" pitchFamily="34" charset="0"/>
                <a:ea typeface="Calibri" pitchFamily="34" charset="0"/>
                <a:cs typeface="Calibri" pitchFamily="34" charset="0"/>
              </a:rPr>
              <a:t>Bae</a:t>
            </a:r>
            <a:r>
              <a:rPr lang="en-US" sz="2800" b="1" dirty="0">
                <a:solidFill>
                  <a:srgbClr val="FF0000"/>
                </a:solidFill>
                <a:latin typeface="Calibri" pitchFamily="34" charset="0"/>
                <a:ea typeface="Calibri" pitchFamily="34" charset="0"/>
                <a:cs typeface="Calibri" pitchFamily="34" charset="0"/>
              </a:rPr>
              <a:t> </a:t>
            </a:r>
            <a:r>
              <a:rPr kumimoji="0" lang="en-US" sz="2800" b="1" i="0" u="none" strike="noStrike" kern="1200" cap="none" spc="0" normalizeH="0" baseline="0" noProof="0" dirty="0" err="1">
                <a:ln>
                  <a:noFill/>
                </a:ln>
                <a:solidFill>
                  <a:srgbClr val="FF0000"/>
                </a:solidFill>
                <a:effectLst/>
                <a:uLnTx/>
                <a:uFillTx/>
                <a:latin typeface="Calibri" pitchFamily="34" charset="0"/>
                <a:ea typeface="Calibri" pitchFamily="34" charset="0"/>
                <a:cs typeface="Calibri" pitchFamily="34" charset="0"/>
              </a:rPr>
              <a:t>Penrhyn</a:t>
            </a:r>
            <a:r>
              <a:rPr kumimoji="0" lang="en-US" sz="2800" b="1" i="0" u="none" strike="noStrike" kern="1200" cap="none" spc="0" normalizeH="0" baseline="0" noProof="0" dirty="0">
                <a:ln>
                  <a:noFill/>
                </a:ln>
                <a:solidFill>
                  <a:srgbClr val="FF0000"/>
                </a:solidFill>
                <a:effectLst/>
                <a:uLnTx/>
                <a:uFillTx/>
                <a:latin typeface="Calibri" pitchFamily="34" charset="0"/>
                <a:ea typeface="Calibri" pitchFamily="34" charset="0"/>
                <a:cs typeface="Calibri" pitchFamily="34" charset="0"/>
              </a:rPr>
              <a:t> </a:t>
            </a:r>
          </a:p>
        </p:txBody>
      </p:sp>
      <p:sp>
        <p:nvSpPr>
          <p:cNvPr id="6" name="Title 2"/>
          <p:cNvSpPr txBox="1">
            <a:spLocks/>
          </p:cNvSpPr>
          <p:nvPr/>
        </p:nvSpPr>
        <p:spPr>
          <a:xfrm>
            <a:off x="738350" y="5483664"/>
            <a:ext cx="10515600" cy="89611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schemeClr val="tx1"/>
                </a:solidFill>
                <a:effectLst/>
                <a:uLnTx/>
                <a:uFillTx/>
                <a:latin typeface="Calibri" pitchFamily="34" charset="0"/>
                <a:ea typeface="Calibri" pitchFamily="34" charset="0"/>
                <a:cs typeface="Calibri" pitchFamily="34" charset="0"/>
              </a:rPr>
              <a:t>3. Pa un yw’r bae mwyaf yng Nghymru? </a:t>
            </a:r>
            <a:endParaRPr kumimoji="0" lang="en-US" sz="3600" b="1" i="0" u="none" strike="noStrike" kern="1200" cap="none" spc="0" normalizeH="0" baseline="0" noProof="0" dirty="0">
              <a:ln>
                <a:noFill/>
              </a:ln>
              <a:solidFill>
                <a:schemeClr val="tx1"/>
              </a:solidFill>
              <a:effectLst/>
              <a:uLnTx/>
              <a:uFillTx/>
              <a:latin typeface="Calibri" pitchFamily="34" charset="0"/>
              <a:ea typeface="Calibri" pitchFamily="34" charset="0"/>
              <a:cs typeface="Calibri" pitchFamily="34" charset="0"/>
            </a:endParaRPr>
          </a:p>
        </p:txBody>
      </p:sp>
      <p:sp>
        <p:nvSpPr>
          <p:cNvPr id="1026" name="AutoShape 2" descr="View across Cardigan Bay to Barmouth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descr="Barmouth Bay"/>
          <p:cNvPicPr>
            <a:picLocks noChangeAspect="1" noChangeArrowheads="1"/>
          </p:cNvPicPr>
          <p:nvPr/>
        </p:nvPicPr>
        <p:blipFill>
          <a:blip r:embed="rId3" cstate="print"/>
          <a:srcRect/>
          <a:stretch>
            <a:fillRect/>
          </a:stretch>
        </p:blipFill>
        <p:spPr bwMode="auto">
          <a:xfrm>
            <a:off x="3585926" y="1559827"/>
            <a:ext cx="4667870" cy="3500903"/>
          </a:xfrm>
          <a:prstGeom prst="rect">
            <a:avLst/>
          </a:prstGeo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www.lifeofanarchitect.com/wp-content/uploads/2010/02/number10.jpg">
            <a:extLst>
              <a:ext uri="{FF2B5EF4-FFF2-40B4-BE49-F238E27FC236}">
                <a16:creationId xmlns:a16="http://schemas.microsoft.com/office/drawing/2014/main" id="{75704F94-EE9A-8229-7766-FDF4994196D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2285" y="1652589"/>
            <a:ext cx="4607983"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4" descr="http://www.st-johns-greatharwood.lancs.sch.uk/images/library/Classes/Herons/bee.jpg">
            <a:extLst>
              <a:ext uri="{FF2B5EF4-FFF2-40B4-BE49-F238E27FC236}">
                <a16:creationId xmlns:a16="http://schemas.microsoft.com/office/drawing/2014/main" id="{81517917-4DED-EFE4-D855-D5BA1BAE6B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8617" y="1844675"/>
            <a:ext cx="50800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a:xfrm>
            <a:off x="838200" y="365126"/>
            <a:ext cx="10515600" cy="896116"/>
          </a:xfrm>
        </p:spPr>
        <p:txBody>
          <a:bodyPr/>
          <a:lstStyle/>
          <a:p>
            <a:r>
              <a:rPr lang="en-US" dirty="0"/>
              <a:t>1.</a:t>
            </a: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www.wildanimalsonline.com/birds/muteswan-cygnusolor.jpg">
            <a:extLst>
              <a:ext uri="{FF2B5EF4-FFF2-40B4-BE49-F238E27FC236}">
                <a16:creationId xmlns:a16="http://schemas.microsoft.com/office/drawing/2014/main" id="{3AD58FE7-8CF7-D133-EA9F-71BFD6029C9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2285" y="1844675"/>
            <a:ext cx="4762500"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4" descr="http://www.moroccansands.com/images/highres/Seaside-Asilah-04.jpg">
            <a:extLst>
              <a:ext uri="{FF2B5EF4-FFF2-40B4-BE49-F238E27FC236}">
                <a16:creationId xmlns:a16="http://schemas.microsoft.com/office/drawing/2014/main" id="{BC72B78B-3B25-E6E6-169F-51F4D9D30BB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42568" y="1844675"/>
            <a:ext cx="6049433"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a:extLst>
              <a:ext uri="{FF2B5EF4-FFF2-40B4-BE49-F238E27FC236}">
                <a16:creationId xmlns:a16="http://schemas.microsoft.com/office/drawing/2014/main" id="{CACF96D8-E1C2-432C-B28E-22C1B49E6E86}"/>
              </a:ext>
            </a:extLst>
          </p:cNvPr>
          <p:cNvCxnSpPr/>
          <p:nvPr/>
        </p:nvCxnSpPr>
        <p:spPr>
          <a:xfrm rot="5400000">
            <a:off x="9324975" y="2265363"/>
            <a:ext cx="1511300" cy="95251"/>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6" name="Title 5"/>
          <p:cNvSpPr>
            <a:spLocks noGrp="1"/>
          </p:cNvSpPr>
          <p:nvPr>
            <p:ph type="title"/>
          </p:nvPr>
        </p:nvSpPr>
        <p:spPr/>
        <p:txBody>
          <a:bodyPr/>
          <a:lstStyle/>
          <a:p>
            <a:r>
              <a:rPr lang="en-US" dirty="0"/>
              <a:t>2.</a:t>
            </a: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www.inretrospectpodcast.com/wp-content/uploads/2011/06/the-end.jpg">
            <a:extLst>
              <a:ext uri="{FF2B5EF4-FFF2-40B4-BE49-F238E27FC236}">
                <a16:creationId xmlns:a16="http://schemas.microsoft.com/office/drawing/2014/main" id="{D0513984-9B46-B608-5A83-0042B701BA3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88618" y="1773238"/>
            <a:ext cx="5219700" cy="295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Picture 4" descr="http://htmlhelp.com/~liam/Ontario/NiagaraFalls/RainbowBridge/RainbowBridge.jpg">
            <a:extLst>
              <a:ext uri="{FF2B5EF4-FFF2-40B4-BE49-F238E27FC236}">
                <a16:creationId xmlns:a16="http://schemas.microsoft.com/office/drawing/2014/main" id="{CE35F933-5A55-26CC-2CD6-3DDA4FDBBA6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4918" y="1773239"/>
            <a:ext cx="5312833" cy="298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p:txBody>
          <a:bodyPr/>
          <a:lstStyle/>
          <a:p>
            <a:r>
              <a:rPr lang="en-US" dirty="0"/>
              <a:t>3.</a:t>
            </a: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AutoShape 2" descr="Photo 10799 Gray Ballpoint Pen Isolated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1684" name="AutoShape 4" descr="Photo 10799 Gray Ballpoint Pen Isolated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1687" name="Picture 7"/>
          <p:cNvPicPr>
            <a:picLocks noChangeAspect="1" noChangeArrowheads="1"/>
          </p:cNvPicPr>
          <p:nvPr/>
        </p:nvPicPr>
        <p:blipFill>
          <a:blip r:embed="rId2" cstate="print"/>
          <a:srcRect/>
          <a:stretch>
            <a:fillRect/>
          </a:stretch>
        </p:blipFill>
        <p:spPr bwMode="auto">
          <a:xfrm>
            <a:off x="7453093" y="1373571"/>
            <a:ext cx="2828925" cy="3543300"/>
          </a:xfrm>
          <a:prstGeom prst="rect">
            <a:avLst/>
          </a:prstGeom>
          <a:noFill/>
          <a:ln w="9525">
            <a:noFill/>
            <a:miter lim="800000"/>
            <a:headEnd/>
            <a:tailEnd/>
          </a:ln>
          <a:effectLst/>
        </p:spPr>
      </p:pic>
      <p:pic>
        <p:nvPicPr>
          <p:cNvPr id="71689" name="Picture 9" descr="File:British one penny coin 2009 obverse.png - Wikimedia Commons"/>
          <p:cNvPicPr>
            <a:picLocks noChangeAspect="1" noChangeArrowheads="1"/>
          </p:cNvPicPr>
          <p:nvPr/>
        </p:nvPicPr>
        <p:blipFill>
          <a:blip r:embed="rId3" cstate="print"/>
          <a:srcRect/>
          <a:stretch>
            <a:fillRect/>
          </a:stretch>
        </p:blipFill>
        <p:spPr bwMode="auto">
          <a:xfrm>
            <a:off x="1931205" y="1286205"/>
            <a:ext cx="3945938" cy="3884885"/>
          </a:xfrm>
          <a:prstGeom prst="rect">
            <a:avLst/>
          </a:prstGeom>
          <a:noFill/>
        </p:spPr>
      </p:pic>
      <p:sp>
        <p:nvSpPr>
          <p:cNvPr id="10" name="Title 9"/>
          <p:cNvSpPr>
            <a:spLocks noGrp="1"/>
          </p:cNvSpPr>
          <p:nvPr>
            <p:ph type="title"/>
          </p:nvPr>
        </p:nvSpPr>
        <p:spPr/>
        <p:txBody>
          <a:bodyPr/>
          <a:lstStyle/>
          <a:p>
            <a:r>
              <a:rPr lang="en-US" dirty="0"/>
              <a:t>4.</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4.bp.blogspot.com/-j23uGG6HgH0/Ti2KsAlQ7wI/AAAAAAAAARk/3smPhnxMNg0/s1600/fish-2.jpg">
            <a:extLst>
              <a:ext uri="{FF2B5EF4-FFF2-40B4-BE49-F238E27FC236}">
                <a16:creationId xmlns:a16="http://schemas.microsoft.com/office/drawing/2014/main" id="{2E77A4AC-62EE-D2F4-62AF-4D8124A7EFF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9667" y="1628775"/>
            <a:ext cx="5467351" cy="327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Picture 4" descr="http://www.offsitedatabackup.com/blog/wp-content/uploads/2010/07/Palace-Guard.jpg">
            <a:extLst>
              <a:ext uri="{FF2B5EF4-FFF2-40B4-BE49-F238E27FC236}">
                <a16:creationId xmlns:a16="http://schemas.microsoft.com/office/drawing/2014/main" id="{16F43247-3F3A-8412-D2A9-10DDC28836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30853" t="40170" r="30000" b="11348"/>
          <a:stretch>
            <a:fillRect/>
          </a:stretch>
        </p:blipFill>
        <p:spPr bwMode="auto">
          <a:xfrm>
            <a:off x="7152218" y="620713"/>
            <a:ext cx="326390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p:txBody>
          <a:bodyPr/>
          <a:lstStyle/>
          <a:p>
            <a:r>
              <a:rPr lang="en-US" dirty="0"/>
              <a:t>5.</a:t>
            </a: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File:Voice of men studio photo.jpg - Wikimedia Commons"/>
          <p:cNvPicPr>
            <a:picLocks noChangeAspect="1" noChangeArrowheads="1"/>
          </p:cNvPicPr>
          <p:nvPr/>
        </p:nvPicPr>
        <p:blipFill>
          <a:blip r:embed="rId3" cstate="print"/>
          <a:srcRect/>
          <a:stretch>
            <a:fillRect/>
          </a:stretch>
        </p:blipFill>
        <p:spPr bwMode="auto">
          <a:xfrm>
            <a:off x="520261" y="1932212"/>
            <a:ext cx="3880834" cy="2590328"/>
          </a:xfrm>
          <a:prstGeom prst="rect">
            <a:avLst/>
          </a:prstGeom>
          <a:noFill/>
        </p:spPr>
      </p:pic>
      <p:sp>
        <p:nvSpPr>
          <p:cNvPr id="89092" name="AutoShape 4" descr="Human eye clip art Royalty-free Stock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9094" name="Picture 6" descr="Free Clipart Images"/>
          <p:cNvPicPr>
            <a:picLocks noChangeAspect="1" noChangeArrowheads="1"/>
          </p:cNvPicPr>
          <p:nvPr/>
        </p:nvPicPr>
        <p:blipFill>
          <a:blip r:embed="rId4" cstate="print"/>
          <a:srcRect/>
          <a:stretch>
            <a:fillRect/>
          </a:stretch>
        </p:blipFill>
        <p:spPr bwMode="auto">
          <a:xfrm>
            <a:off x="5121713" y="2271493"/>
            <a:ext cx="2286000" cy="2000251"/>
          </a:xfrm>
          <a:prstGeom prst="rect">
            <a:avLst/>
          </a:prstGeom>
          <a:noFill/>
        </p:spPr>
      </p:pic>
      <p:sp>
        <p:nvSpPr>
          <p:cNvPr id="7" name="Title 6"/>
          <p:cNvSpPr>
            <a:spLocks noGrp="1"/>
          </p:cNvSpPr>
          <p:nvPr>
            <p:ph type="title"/>
          </p:nvPr>
        </p:nvSpPr>
        <p:spPr/>
        <p:txBody>
          <a:bodyPr/>
          <a:lstStyle/>
          <a:p>
            <a:r>
              <a:rPr lang="en-US" dirty="0"/>
              <a:t>6.</a:t>
            </a:r>
          </a:p>
        </p:txBody>
      </p:sp>
      <p:sp>
        <p:nvSpPr>
          <p:cNvPr id="26626" name="AutoShape 2" descr="data:image/jpeg;base64,/9j/4AAQSkZJRgABAQAAAQABAAD/2wCEAAkGBxISEhUSEhIWFRUWGBUWFRUYFxUVFRcXFRUYFxcVFRUYHyggGRolGxcXITEiJSkrLi4uFyAzODMtNygtLisBCgoKDg0OGxAQGi8mHyUvLS0tLSstLS0tLS0tLS0vLS0tKy0tLS0vLS0tLS0tLS0tLS0tLS0tLS0tLS0tLS0tLf/AABEIALEBHAMBIgACEQEDEQH/xAAbAAABBQEBAAAAAAAAAAAAAAABAAIDBAUGB//EAEQQAAEDAgMFBAYIBQIGAwEAAAEAAhEDIQQSMQUiQVFhBhNxgTKRobHB8BQjQlJicoLRBzOisvFD4RUWNFOSwoOzwyT/xAAaAQADAQEBAQAAAAAAAAAAAAAAAQIDBAUG/8QALxEAAgIBAwIDBwQDAQAAAAAAAAECEQMSITEEQRNR8DJCYXGRscEUIqHRUoHxI//aAAwDAQACEQMRAD8A30E4hBesjy2BFJJOhWJJJJFCsSSSSKCxFBFKE0hNjhUKTqk8B7U2EoToVgARhGEoQAoShPaUfJIY0BOASSkTClloUJIymU6odMcDB8Ug3HIIwlCYDSlCMIgIAbCEKRCErHQ0JwCMJwCTY0hhCGVSQlCVhREaaGVSkJBqrUTpIsqexqflTgFLkUogARhFKFJZXIQhPhCFqjFjYShOhKFRFjYQhPhKExDIRhOhKEANhKE6EYQAyEYToRhADIRhOhGEDGgJwajCOYaAX58v91LdFxjYxwhcvtrH1KdZwY50nKAB+WYAXWiOvBc9Sa04+qJBPdi3IQ0EnkeHr6LnzXS87O3paTl5JGPSbizLstUlxuMpAtbM/ThoOnLXb7MtinfUl2YnXML36+ktig4lsHUGD5DXzEHzWfsoEtqxqK1WPEPss1DTKLvz+xpLN4kJqqSr7o0oShFhkAjjdGF1nnMZCScWoICwJIwiApZSEAjCMJKLLoCSKSAFCQSRCAEkkkgBAooBOSKRDCUKVjRxUzGti/8AutNVGWmyrCUK3FPqmODeCrUQ4leEMqsZWppanYqIYRhSBqflbzRYUQQlCsCOSDo5JagohhKFLA6oEJ2FEcIwi94EDidANSmimTd3OwGnnzKly7ItQ7vgbmLtLCdeJ8P3Tg2ByF/enuIGvM24mx0RFEmC4GCDDbe3mVDlXzNVG15IhInw3b8TJ9y4ntDtCph8VUfTIB+rbdoNsgsu/qMjgdGa+JXKnDNftJwc0OALSARIkUTH7rn6i2o097R2dG0pStbKL2+hyWJ7VYskxUIkCcrGjR0DhaxK63sNVc+kXOJJIaSTckkvuunLJGXQHl4G46rnOxJgVmgiziLdHv4clGmUMkLd8/Y0WSOTFkqNbL7o3KQhzm/qHgTceR/uClhDEGIf90kn8pkO/f8ASpyOi7kzypLuQpCOSkLE0hBO4wwiGI5UYSKTGwknoKaK1DYQTiEoQFjUk6EoTACSMIwkOwJJJJBYQEQFPTw5Kd9HdyKepCcWV8qOVSEJFOyaI8qWVSBTU8MShySGotlXKllV1mEM3UxwYUPKilibM3KllV12DPBMpsBkMGdwkG8MaRwc7n0ElDzRSHHBKT4KhCDWPcYaIFt49Z9EeWp9quf8Pu1zrmQY0aD0HxMq1XqtZJdysBdxibAC5WUsxtDAl8WZLMNljieJ4m3FRuqahtyCZ5A8ifgtA0XPy5t1v3Rqd0+k4aeA9aiqUgAYgAHQW4BOOS9uByxpO3uys2lBnU6T67DkE8N08He9SRdOYzTwd71pqSMmpPkhj3M95XB7X2oMPjalfJmLXhpExINIgX4arv2i36We8rz7bez+/wAbUoyQH1qQJFyAacuI6xK5+pb0xrzR29DFap6uNL/AzEfxIcJyYcT+J5PGLgNHPmtHsLiJkkAZ2kmNMxe699JmPEhWh/D/AAZtFSTxz8TJmAI1AVTsJSsWO1DHA9CH8OsrKbmpxcn3N8SxSx5FBdjsi358yo8LplOrbeUS0+q08wVZoQ4X1Bh3iJ9h180KzA1wdw9F3gYynyP9xXX4iPM8J8DYTS1WHU0wtWikmZODRFCKcQmlDkCiDKhlSTpRYaRuVLKnJpck5FKIiE1Nc9CUrBoeEimAp8osKGpJxCaix0a+HCs94FmMqlSCpZczOhEeIjVU3uUjamYGxEGCDEjQ8OhB80wsWikQ4houutBmIWblKibjRmLG77wJLRFh1OgSnJJW2VCDbpI13YgqI7SAOVsudyHD8x0Czi17jvugQd1sjiNXan2KemALAAADhYLPk0pL4+vX9lhlRzye8NrbjZDePpHV3sHRW2YtrWnQATyAH7LEdipdFMZpHpGzLHn9rXh60KVLezOOY3ifRF/st0Hjc9VNLsW797b4euPuaR2g55hggW33Dn91vHxMDxUmGphocZJcQZcbuN3W6DoLKvTcP7fck6p6Xn73IoTl2Rbq1LM+fslUqlSzvH9lGXnd+fslRuNj4/srSI7+vMm7y6dRfp4O96gi/mjT4eBVkk4Nv0s95XEVag/4qb/6zPbQcF2bXW/S33lecdscS+niKtRhyvbUplrgBIPd63F/NYZnSXzR2dJHVKSX+L/B6VTNx5e5y43sRVBqVInSpeDH8wcVxuJ7U40h3/8AS8a6BjTYiILWg8T611/YNxIkkn6t2t/tBZznqlH5m2PA8cJ35HZVHZXZuB3Xet2U+sx59FLUggg6EEHzEKJwmQbgzP8AUm0SbtOrfaODvZ6wV0nnE+HqkiDq2x68j5gg+aJKrvOV2bgYa7/1PkT/AFdFKSqTIkgOcmOciU2FoZsLSiUAkSmIBKjcpZQIQBG1kp0QpaTUKqmyqIgpA1RhPBQ2CQ5yYkQU4NTQmznj2nIBJp6AmA9hsBrcBVMf2h+kMLGNsMrswLH7wM5TlcQPf0XFUsRUYCQ9+Z4cILnNDYovcHNYDZzi0EzIbcCZBTcHtSqxjmVXVHvDWvfLnHIHVGNaGAm7g1znHqY4FeVKc2qs9yOLEnek9Jwe1mte8uzBpIhuR0TlbLiYPh5KzU27S0BE9Tlb5lw9wK8uobWxGVoL2iKj2vf3dNzQwMY8vDS0kyDI4m2krY/45VdVpBgdD+6Dmlozhr2tIfDQBAl08AQOamE5wVJjlhwzlbTO7oYum8nNWa4W3WuAHnBk+duiqdkXZq1QRYZ48DUaPVAB6LkcLtmoGHvmU+8sQwOe8Xs0OqFzmgudOmkAnVdf2GbnzOIALqRlrfRG/lsT4BRlm5LgPCUFd/6NdrnEMOWS5ubk0TCYcPLwXnNY7ujdR9nj5ysD+IO2DhTQIzEupgnK8sgZgM3I7zgNOIVfsvtSpWZUqGo475awHVoaS0ybzJbK3hnWn99shdJKb/8ANpX8/v8A0dTXJEmJgSbxYa8NUG9OvvXDv7XPy1SXuhpdT3qbSXQSHFgZqBz/AN1OztsYL5YQHZDLHgkzBIvoNJ0kwtl1MPiYPocq8vqdow/D4oB3pCfHzJXKs7btytcW04cSAcxbZoP3h7eh5FT0e1VLNvAAuFgKjSTmJy5QYMHgq8bH5kvpM3l/KOlj0fn7JTXRB8f2WXS7QU3EDJUlskiGmI3dATxKNLbNEzLiCdQWvF7cI8VXi4+zM/02VPeL9M12NEp9Jo3fAqmzaNEkfWsHi7L70nbRosaCagcd6zCHk3/DYK9cfMyeKfky43L/AEt968+7TYYVca6mdH18O0+Bbf2LfqdowCGtpONgLmNOkLnq+NBxgqvAEVqRImRZjuK582SLSXxOzpMcoyk/g/wdc/s5g3At+jURmESKbQd7MJzRM6X6Bc/2CbAg8GuHqcF1GB2jTqFonKTETob6BwtN+MLnuyTYqVR+KqPU9KbTcWvMeDVoyKXkdZ8/3KGrPpDUTbmDEj54gKQtMfPJyXdG9vmV07nDsgF7XDmD7kqD7ZTq3jzHA/PEFA0C0z9km/Q8/A8fXzUlXDOEOAuOHMHUfPEBNCdBTSFOKcgEaFM7gngqRm6GsCysLVxBFJ7+7yPIG7mzw7SZty0Wz9HNlxeBZSaMO4YlzqneM+qNYOG9w7rUASlKVGuKGpP15nbNoJ3dJxqHknMMq7OYi7pNdRVmEIQMqdynikp8qBRYiLu0cikShFgeMYXHZazj9GpZi+pmPeVXDP3eeZdw0EcOSp4Z1J7Xg4UwWU3ZjXLTBexwBqObAjW/JbtDZVJu82rYZqmc03hpllssAg+j11MhYz9kV6jHPDm1QGUgAx3EPYTlpkA8zAC8e12PpFFpb7/8BiNpYc0Cw4dzsr35oq6hgbILu7BiSDbi3WwVmltakK2GHc1sr+5ApioxtMEhhEgU5JAcLk2jwjne4c1j8zcpFSpYgiDlabg3GoWzhqYLsIZFnUyLWgtoCx8vdzQ0kLXLt8CxhHYd5quNKq0zTP8AMpkAZt1oHdgWBjwheldhGNdU3Ja11FxAOoIrXJi1zdebbPoiaswJ7uNZFwbyNOXivSOwNMB7Bw7mpb/5gVD5omfssxP4vUAyrgzFRwayo0hlNrw5ssBDiXDLI8fYqHZfaFJrauYGmDUJY1zS0hp4HISJ6zcybSt/+K9Wi12GFVrritBEkCDTmRI5hcZSxOHYA5hBceNzHOx0Wrx2tkzLF1bxvsRbUoMc85GOA0gsBa67i7R+js54cUzE7PaD6LosACx9hJJdu2JkkxzKtnH0+fsMnwSG0rEZbXjT2p+HIT6znZfz/ZBUoYc2LagAIj6usZaBlgiLGJ0nVRtwYO+BUcYse6rtAcXOGvdwQGX8XHlKlZiTx/dW9nxUeG6SJv8AsnLHStkx6uTdJGZTwlMA713AB8hzQd4Ei7eZcfGFDVbDzkeMrJybwAmfSvHHfXb0tm06bHVHltjZz7NEmBPnxWXU2pTDc0g6tMkxPRo1HEFZJ6uDbxnHeRzoc4Bo76JJc761oIsd0HNpE6cXDykp4mqf9Vu8STDqTi0CbC51v/SrNXa9JxgkgcyLeXGFXxG06TTDRmHOBfyPBa+A/In9el/0m+m4gcJmXWaLNBO5LR7TeIUYxNUR9UCRkvkdBcZym/JpIKjZi21CM9JjWGdGgXGkuA/ZZuKw7TjGjKGtJYC0QB6PJJ4q5NIdXq7evodBhtsPkDIb2A0+1DRcWvKr0ca9r3CB3ZeSTJzCSNBa6p4TZwdUDs7m4Y1Mgqkuy5yBAcQZ7susDpNlo4and7Mztx9Rhc0uDtx+X0gZiyhpJmkZ6k3VUr+Zv7O7XCnF5EAZXAgX8Jj0hojjO1NeoDkxDGA8AMroN9XCRr7FlswoIkvfHIuzf3Sqr2iYa6T+SidLydxaRc47JnNKWCTtx9fU3aHaTFT/AD2P4wG0zIi9gAYV5na6q1oGUEjiWkfGAuNxVFzGg/Vk8nM59GFsKlTxLxfKy/LvG+XpFaKWRkOPTHo+zu2jQYqtIk3tEaXHPqPk7dbtNRaQ0BznOggDLEHjmmF5NiNoPLiS3Uk3eDrewcz4o0dsnTK634BHH7pPuVKeRdjOXT4ZcS/B62/bdGA4ZnSYOVpdl6ujQLkMHUweXDZe7+kd9SLoG/aoZk8spHqCydndo2tN3fpnKR4B0HyVdhYAwhoDw8HPYHXrwuPUl4su6NIdPFL9rPVMLtKi7dFVmYC7SQDbob8JVsDkvM2NbT5mo+TmMnldx4BA130znBMzqDB66GReFouo+BxS6au56ZCULicD26yEMrsLvxNgO8wYBXU4bbNF4BDongbEeK28RdzDw32LkIQh3zeYRL+hVWTpFCUJF/QpF4TsKPKaWPo1HgCjWcLlrXVQyJGUhu6CTedZMzcxBNOjiHvbWrPaCGtAczI5pDmuLA4Oc0jcvLQRxK55mDJdlNHK0gnc7v6wEESX6ZRPAdbSn4Qtbud255EugHeaQBLg8kS3mD5Rx8lxo+ihkUjc2jhavdhtZjTR3yA4yGsIEEV5LgbEakE6CICifsrM7DPpPzMpOYTIhwBbRgGwkWN44gGLBQ7JxBYxzcjsjgajmvduP5xvbkGRIuCLngt/ZbqYbRq0iZBawFwBqBwyjJAsbAkuNozWnSByowcPTOaqCTO4NBe4jXheOi7/ALAtLalNpI/l1f8A7Vx1Al/eVQNA0PaIAY6RcSfRPDlpyJ7HsM+alInUsqaj8bv2U+8iMnsMzP42AThLf9//APJeaMp8QvXv4rYA1Rh4bmg1eMa5I+K4J+xnn7Abyg+9elib0KkePkjFyds58PIT6dbgtg9nKhMn2WU1Ps6/SGjrmub84Wv+jPZdzJNQ8DGl1IapJvcWEfA+K2v+WieMazvi/wDSoqnZNwDt6Z9AAiG3vmMmeSivgVa8zLx22KjmBrnktGgkxbTqQIWa7EF2mgi3+Vr/APLGIzS4NP6vVZR/8t4jQ02ATeHajkrjjUeETKd8szKTA+QXaaADMXdGi3JaeGwdMloyOnXJIGnE8TwUlPYmIB/lN8c1/WtDBbOc0vc+mZLIZlIkunVzjoADNpmFM1LsXCUFywsoANDSxsalhGYAlc7tqgXYg5RclsDmS1dhgaJAAqB85SJblieAIJuOZkeC57aoy185GUNdTsSCYLTFx4LklGS5O/BKEm9L3oa6u8Yct77cI7vu8jZJ0yZZ1n907ZD+7Y7ObjOHXm8sBvxvxUeKwdck4kUwBGbLO9EROX70XQwuGdWpuayC5xc65IB3mEpeHwn3ZpimtOSndRYMVtUvhrD5QdOpWls8QRe54eUqvhNj1mf6caaODpgdYVlmDrtJdkvbLdvmSumePakjz4ZFy2S43fHG3v8AkqhXw4LJAiJjQ6KxVwdeDDY5bxjrKb9HqgQQBpaf3CmMWkW8kWzPFA6c/PXkmAHNEExuk6c7zy0Vs06mYENaSPxOOvQNUGIw+JdMUjPA2AA/VF1ooyZDnBdylXxOQmQC46X0tFx5aKPZ7XNe0SQDwmxseHFT0Ng1dXiNeI5a9Vo0Nm77CZAESLGBoTy0ROkqKxTV233Rp4WmDTqSwve9re7IuWkSTpziPPoq+HqEFrS4EO9MWcR4T1V3BU6jAYZmsYBcGyZnW8erijS2eHuL30hTJ9JocHAkRBBgzxmwWKhN7VsOeWHN7lXH7OBfmpzbVpF7cCU3FbUqw6+QmZgEuMnQCfKeq18Ts/MD9bcj7TS6L3IiI9XLkpquApu9LS27lLtOpMq448m2pWZvLj30ujEG2BkDAK83GZxkdQGiLz1Whh+0FIsg1HiG2JDReDYETZX20WtaWANymJBphwtpqfPnKpN2RSFo/oj2mVTwX2/kS6hLv/BVwm3akkCXECXGQWtGpygiXLK2ni3Vahf3tUzE5jlggaADgunGApCd3XWzfdl6Jn0CkJ3W+bKbvaWK44nF2iZZ4tUzm8bjG0qYe5zWuAdbLJLtMpZm52iI48lQwrqggvN353uaSQMzBo6IjQHpM8b19l4UmoH1gXk7zgdW5jDS6xuTECDwK2K+MzOLaVIVB9a6oM4loaIL5gRuuI5nxAXHPfsejilXLAKrg5obla13pMcHBsEb8umIiJjh4LYp13U4fLSc0VKTs0kCC5rQDALYkWtFtYOK3EMLS4giJDWy2GgNMCQPbxM81d2PjnOfmc0gtEMuL8A48cwAHv1WSjbOiWSlsWX1SytVH2AG5WndaWEg3HM8SZII5i3Xdj3Dv6MGQWPIPHK4vIkc1xWArsL6lMtzFozMmIILgXMMcATnA4y8Wldl2LE4mg4kkltT2d8T/hZPlFZN4s3u3TobRMjV4v4NXId91b7F1v8AEQfV0uG+73LhiepXq4PYR4Gf2y+ytuzLTDh4ei7WD8wmit1Cr53d2b3zDh+EqN1V/P8Ap9crUzbLwr/iCXf/AIgs01yNS3xJI+Ka7aMXJab9b+xOmI0nYj8QQNf8QWQdpu5Enp/hOGPqnRvruimBpGv+IIGsPvLLL8QdHNHq+MqHEMrgi5qzrFXucp6ywyjgErNg1QNXLGx7G1W1ZDTdhBkBxDXRz5E+tR4WmQ76zDVCI/7rHCect9yJLBILanK3d8wfvdFydTJtJJHf0dY2232ofWo4Ma0x6itDs3SApuYxrbCwBk6CJM82rIxlGm8f6rdOFMixmIzLb7O4qlQJMvdIbbIBETyceawyTk6dcHRicI6lqu1W4RUqHkPIlAvdxqHyaB8FPTI41ien0cj31Sp676WXdc8ukTmaGiPWTyXas6e1fwea8LSu19SmyoBMy6fvZvZEKPM3gPYjUeTofcmOEqtZFAdWPAJkVCpWsUjaaati2K30QnWSpaeHjgFPkHVLKFSiKxzWHmB5hOLfxD1poAQyDqrIHlg+8EMg+970u7anBjeiAGmmOfvQFMfe96lys6JS1ICPuh973od2OZ9qeXNRzt6phZ5s3aZp0srLucZqPcZLjNhJuAAAZ1uocPWhpbJBd6T77xJkze7Zg+QVRtGBMSOcW4XHsT8RJMC8R4cp9a8du9j27rejt6GAw9ZrctZjQGj6tztHZWhx1kXBMcM3NXW7Na2MldgluUjMN24dIOpuFxmw6zWuAdedbGYHKCPdK7ZgpZsuVskTBFTT/wAlg5NbWdWJ61v+A09kUA7O2swEzyI3gQ7xkGFq4Wp3Tmvp4oAsnKCGuAnNPCTIcdZWbRfSIYYG+YZZ990u4utZp15Jzn0hndHomHWNjY87+kFNs229Uam09oOrACpjcwBkAsaADoYLWg6c1TNKmJIxIOlnMcRpECGi37qFxp5izKMwAJtaCSB7io6Nem9tMgQKgBacrZjLmvI5KlkkuGzN4oPlL6Ifh9mOfVhmOlrjamaM+Wcjl0UdTZTd6KlS/oiWnKeMc/UrWzHtdiGMY4ghxBOWmPRJa6DHNbtCpAsI4HLA4akCB/lV4013ZKw47f7UcwNhEAuioQL3DW+O9EJgwwH2OWtSmuoxjnFhgAa63lt/abLApSLGJ4xYT0EyE/1GR+8/qH6bE/dX0JtmYEPLtAQAQ0VKZzXjhceaOJwAa9zbwHOHWAYv1Wn2fJDakkE5WzAIBOYcCSR61W2m762p+d/9xXV0uSUm7Z53XYoxS0qvSKX0VqJptH+EHPUL3rt1HnUGpUaFm4hzZ09is1aqpVaqyyOzbGqCao5JUKl9PYFEHqSm5ZNWbR2LtOoQQYnodD4wg4uJJ0nhwHQdFG0lPlbJGEhwDk4T8wmh/RPDwtEZMc0FPBKjDwl3nRWiWTAlEFQCp0RbVToCy3xRDOqr94pBUKKESZOqXdoMe7knF7kUAw0ku5RNQpZjzRpAb3RQydQnNceadn6p6QPPKeHaWxJE8QJ4TqbC3zdV6WR8gREhs6EgGZJIkzfir5pFoGUgAm5J0kgR6wDpGiha9odNgeREDXUAACf2XzkZvc9nU+4cCQwmwNo43EaADWR1W/hMbmO8QBAg+8WC5+rhCSIGUFwdYnqQNOqmY4NfAacliHSAbi4iNb69FMne6KjklDg66nXGWnDRrBAiKe44yIEDQN/VCD6jstQ5Lh0AQYfutueepH6VylLEPbvVHcSMoLi2AOvGwWzh8f3m5mjWSSfjKae50w6hNbmnQqFzzbdgQ69zmNp8IPmjhw/LSLmQXNl4uMpyTAva9lVr47umy0Zr+iDoeEnqUsJttrvSGSIBJmCbCxHrVtM0WWHmamxHP+kszNhuYwfOG8eV1s0muMRAvfjIjQcjPuWJgqzQ7MHNOWTBeaWgJG+5sNHAla/0phY5xDGZXNyxiKdbNcgw1gBt/vwV+DJoh54J8kmNDRTOZ5NzHC8Hdtr58lh4TKWhzSS0ixOaY/VdaA2lSIs0OuSTrfjI09io4rb1Gmcgp088brcrRrzOgGvqTjhk9kS+pijV7NvYKT3CcmQRMg+lEHNefFVsaGuq1JdG84mYA1mxOog6hYuF+k1XuqtLaAMEh1FjmRA0dmE6TfmtfF4htSk2XhzWnMS6zXuMyAbw0kkcei2SeF88nNkccy3RDXoNGmY+qFWe2NPgfiqtbasVZYJk3YSTIm5Bk5TqfJbOwH0sRna8ta+d1oztOXUHM4nN10hdUcqZxSwtGY4u5n1BUapcuyxGxGjNLXNj8Uz10WE/ZJLy0tLWxZ5cN48osQnJjiqMaFLQAV07JeIhupgGRc8kqeEgwRflqFG5aaGtCflUrsK4iwIEWmx8jpqo3UHDW3Qkz5St4mEhpYiAgh8/MrRJkNofCc1Rhoi5hO8FaTIdEsBNASvyTUxFmnT42Uob1VdrevrUndn70eo/BMlko/MPWU9rAeM/PVQQRy9iDgenz5oAnc1nNvz0lDumnSD6gq2Y8o/8UiTzHqj2hAFnuQP8T8UDTby9irHNxJ8i790Q35+QgRxNT9/e1VdofzD+U/BBJfM4+fqexLgkxev6fg5LH6H5+ykkiPYl8EWH1Z5+4q7htR4/BJJUvaKhwzTw/wDL+eaoUP5jvzf+xQSVP2CveOl2P/1DfngtHbGjvzBJJX0nvfMJ8Iz9j6s8H+5y5HtV6I8vcUkl2YjKZ2mD/wCib4n+9Z2N/ks8H+9ySSzlyaR9kzaXoD83xWr2L/6+l+Y+9ySSpckHrNb0/wBDfe5c5jfTP5m+5JJbmDKmL1/Uq2E9Nvg74pJIBE+J9IeBVTGanwb/AGpJLaJjIpVdT88ExJJXHkl8AqaKKhxSSWhn3JBwQ4oJJgixRTKmqSSCWWqSjfqgkgCwzRQv1KSSABSUqSS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6628" name="Picture 4" descr="File:Golden Gate Bridge as seen from Battery East.jpg"/>
          <p:cNvPicPr>
            <a:picLocks noChangeAspect="1" noChangeArrowheads="1"/>
          </p:cNvPicPr>
          <p:nvPr/>
        </p:nvPicPr>
        <p:blipFill>
          <a:blip r:embed="rId5" cstate="print"/>
          <a:srcRect/>
          <a:stretch>
            <a:fillRect/>
          </a:stretch>
        </p:blipFill>
        <p:spPr bwMode="auto">
          <a:xfrm>
            <a:off x="7847462" y="1951630"/>
            <a:ext cx="3799533" cy="2374709"/>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  </a:t>
            </a:r>
          </a:p>
        </p:txBody>
      </p:sp>
      <p:pic>
        <p:nvPicPr>
          <p:cNvPr id="90114" name="Picture 2" descr="Free stock image of stack of books created by 2happy"/>
          <p:cNvPicPr>
            <a:picLocks noChangeAspect="1" noChangeArrowheads="1"/>
          </p:cNvPicPr>
          <p:nvPr/>
        </p:nvPicPr>
        <p:blipFill>
          <a:blip r:embed="rId2" cstate="print"/>
          <a:srcRect/>
          <a:stretch>
            <a:fillRect/>
          </a:stretch>
        </p:blipFill>
        <p:spPr bwMode="auto">
          <a:xfrm>
            <a:off x="7126013" y="755922"/>
            <a:ext cx="3847334" cy="5771001"/>
          </a:xfrm>
          <a:prstGeom prst="rect">
            <a:avLst/>
          </a:prstGeom>
          <a:noFill/>
        </p:spPr>
      </p:pic>
      <p:pic>
        <p:nvPicPr>
          <p:cNvPr id="90116" name="Picture 4" descr="Magnetic Compass for Navigation - Vector Image"/>
          <p:cNvPicPr>
            <a:picLocks noChangeAspect="1" noChangeArrowheads="1"/>
          </p:cNvPicPr>
          <p:nvPr/>
        </p:nvPicPr>
        <p:blipFill>
          <a:blip r:embed="rId3" cstate="print"/>
          <a:srcRect/>
          <a:stretch>
            <a:fillRect/>
          </a:stretch>
        </p:blipFill>
        <p:spPr bwMode="auto">
          <a:xfrm>
            <a:off x="1857760" y="1765738"/>
            <a:ext cx="3709176" cy="3389586"/>
          </a:xfrm>
          <a:prstGeom prst="rect">
            <a:avLst/>
          </a:prstGeom>
          <a:noFill/>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1" name="Picture 4" descr="http://images.pictureshunt.com/pics/w/whole_ham-5888.jpg">
            <a:extLst>
              <a:ext uri="{FF2B5EF4-FFF2-40B4-BE49-F238E27FC236}">
                <a16:creationId xmlns:a16="http://schemas.microsoft.com/office/drawing/2014/main" id="{A6ACA7A4-0320-4CA6-6DA3-0E68009D65B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61361" y="1964171"/>
            <a:ext cx="3686606" cy="2464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p:txBody>
          <a:bodyPr/>
          <a:lstStyle/>
          <a:p>
            <a:r>
              <a:rPr lang="en-US" dirty="0"/>
              <a:t>8.</a:t>
            </a:r>
          </a:p>
        </p:txBody>
      </p:sp>
      <p:pic>
        <p:nvPicPr>
          <p:cNvPr id="24578" name="Picture 2" descr="File:Tyrannosaurus Rex colored.png"/>
          <p:cNvPicPr>
            <a:picLocks noChangeAspect="1" noChangeArrowheads="1"/>
          </p:cNvPicPr>
          <p:nvPr/>
        </p:nvPicPr>
        <p:blipFill>
          <a:blip r:embed="rId4" cstate="print"/>
          <a:srcRect/>
          <a:stretch>
            <a:fillRect/>
          </a:stretch>
        </p:blipFill>
        <p:spPr bwMode="auto">
          <a:xfrm>
            <a:off x="3483137" y="1894690"/>
            <a:ext cx="4113324" cy="2909321"/>
          </a:xfrm>
          <a:prstGeom prst="rect">
            <a:avLst/>
          </a:prstGeom>
          <a:noFill/>
        </p:spPr>
      </p:pic>
      <p:pic>
        <p:nvPicPr>
          <p:cNvPr id="24582" name="Picture 6" descr="File:Eo circle blue letter-t.svg"/>
          <p:cNvPicPr>
            <a:picLocks noChangeAspect="1" noChangeArrowheads="1"/>
          </p:cNvPicPr>
          <p:nvPr/>
        </p:nvPicPr>
        <p:blipFill>
          <a:blip r:embed="rId5" cstate="print"/>
          <a:srcRect/>
          <a:stretch>
            <a:fillRect/>
          </a:stretch>
        </p:blipFill>
        <p:spPr bwMode="auto">
          <a:xfrm>
            <a:off x="682389" y="1842447"/>
            <a:ext cx="2674890" cy="2674891"/>
          </a:xfrm>
          <a:prstGeom prst="rect">
            <a:avLst/>
          </a:prstGeom>
          <a:noFill/>
        </p:spPr>
      </p:pic>
      <p:cxnSp>
        <p:nvCxnSpPr>
          <p:cNvPr id="10" name="Straight Connector 9"/>
          <p:cNvCxnSpPr/>
          <p:nvPr/>
        </p:nvCxnSpPr>
        <p:spPr>
          <a:xfrm flipV="1">
            <a:off x="1146412" y="2006221"/>
            <a:ext cx="1460310" cy="2101755"/>
          </a:xfrm>
          <a:prstGeom prst="line">
            <a:avLst/>
          </a:prstGeom>
          <a:ln w="107950"/>
        </p:spPr>
        <p:style>
          <a:lnRef idx="2">
            <a:schemeClr val="accent1"/>
          </a:lnRef>
          <a:fillRef idx="0">
            <a:schemeClr val="accent1"/>
          </a:fillRef>
          <a:effectRef idx="1">
            <a:schemeClr val="accent1"/>
          </a:effectRef>
          <a:fontRef idx="minor">
            <a:schemeClr val="tx1"/>
          </a:fontRef>
        </p:style>
      </p:cxn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DBA86F-53B9-8B3C-A4B1-04FAADBA1612}"/>
              </a:ext>
            </a:extLst>
          </p:cNvPr>
          <p:cNvPicPr>
            <a:picLocks noChangeAspect="1"/>
          </p:cNvPicPr>
          <p:nvPr/>
        </p:nvPicPr>
        <p:blipFill>
          <a:blip r:embed="rId3" cstate="print"/>
          <a:stretch>
            <a:fillRect/>
          </a:stretch>
        </p:blipFill>
        <p:spPr>
          <a:xfrm>
            <a:off x="1199457" y="332656"/>
            <a:ext cx="9240540" cy="6048672"/>
          </a:xfrm>
          <a:prstGeom prst="rect">
            <a:avLst/>
          </a:prstGeom>
        </p:spPr>
      </p:pic>
      <p:sp>
        <p:nvSpPr>
          <p:cNvPr id="5" name="TextBox 4">
            <a:extLst>
              <a:ext uri="{FF2B5EF4-FFF2-40B4-BE49-F238E27FC236}">
                <a16:creationId xmlns:a16="http://schemas.microsoft.com/office/drawing/2014/main" id="{920A9586-62FF-8D8F-B6C8-64B514917D82}"/>
              </a:ext>
            </a:extLst>
          </p:cNvPr>
          <p:cNvSpPr txBox="1"/>
          <p:nvPr/>
        </p:nvSpPr>
        <p:spPr>
          <a:xfrm>
            <a:off x="335360" y="1916832"/>
            <a:ext cx="11103563" cy="3908762"/>
          </a:xfrm>
          <a:prstGeom prst="rect">
            <a:avLst/>
          </a:prstGeom>
          <a:solidFill>
            <a:schemeClr val="bg1"/>
          </a:solidFill>
        </p:spPr>
        <p:txBody>
          <a:bodyPr wrap="square" rtlCol="0">
            <a:spAutoFit/>
          </a:bodyPr>
          <a:lstStyle/>
          <a:p>
            <a:pPr algn="ctr"/>
            <a:r>
              <a:rPr lang="en-GB" sz="4400" b="1" dirty="0"/>
              <a:t>Round 8  Wales in the News!</a:t>
            </a:r>
          </a:p>
          <a:p>
            <a:pPr algn="ctr"/>
            <a:r>
              <a:rPr lang="en-GB" sz="4000" dirty="0"/>
              <a:t>Complete the headlines…</a:t>
            </a:r>
          </a:p>
          <a:p>
            <a:pPr algn="ctr"/>
            <a:endParaRPr lang="en-GB" sz="4000" dirty="0"/>
          </a:p>
          <a:p>
            <a:pPr algn="ctr"/>
            <a:endParaRPr lang="en-GB" sz="4000" dirty="0"/>
          </a:p>
          <a:p>
            <a:pPr lvl="0" algn="ctr"/>
            <a:r>
              <a:rPr lang="en-GB" sz="4400" b="1" dirty="0" err="1"/>
              <a:t>Rownd</a:t>
            </a:r>
            <a:r>
              <a:rPr lang="en-GB" sz="4400" b="1" dirty="0"/>
              <a:t> 8   </a:t>
            </a:r>
            <a:r>
              <a:rPr lang="cy-GB" sz="4400" b="1" dirty="0"/>
              <a:t>Cymru yn y newyddion</a:t>
            </a:r>
          </a:p>
          <a:p>
            <a:pPr lvl="0" algn="ctr"/>
            <a:r>
              <a:rPr lang="cy-GB" sz="4000" dirty="0">
                <a:solidFill>
                  <a:srgbClr val="1F1F1F"/>
                </a:solidFill>
                <a:latin typeface="inherit"/>
                <a:cs typeface="Arial" pitchFamily="34" charset="0"/>
              </a:rPr>
              <a:t>Cwblhewch y penawdau</a:t>
            </a:r>
            <a:endParaRPr lang="en-GB" sz="4000" dirty="0"/>
          </a:p>
        </p:txBody>
      </p:sp>
    </p:spTree>
    <p:extLst>
      <p:ext uri="{BB962C8B-B14F-4D97-AF65-F5344CB8AC3E}">
        <p14:creationId xmlns:p14="http://schemas.microsoft.com/office/powerpoint/2010/main" val="109470892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aylor Swift at Cardiff's Principality Stadium&#10;">
            <a:extLst>
              <a:ext uri="{FF2B5EF4-FFF2-40B4-BE49-F238E27FC236}">
                <a16:creationId xmlns:a16="http://schemas.microsoft.com/office/drawing/2014/main" id="{344F8E69-6B24-B134-AB86-5B20C52392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91478" y="1772816"/>
            <a:ext cx="9193519" cy="387851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09600" y="607610"/>
            <a:ext cx="10972800" cy="1143000"/>
          </a:xfrm>
        </p:spPr>
        <p:txBody>
          <a:bodyPr>
            <a:normAutofit fontScale="90000"/>
          </a:bodyPr>
          <a:lstStyle/>
          <a:p>
            <a:pPr algn="l" fontAlgn="base"/>
            <a:br>
              <a:rPr lang="en-US" dirty="0"/>
            </a:br>
            <a:br>
              <a:rPr lang="en-US" dirty="0"/>
            </a:br>
            <a:r>
              <a:rPr lang="en-US" sz="4000" b="1" dirty="0"/>
              <a:t>1. </a:t>
            </a:r>
            <a:r>
              <a:rPr lang="en-GB" sz="4000" b="1" i="0" dirty="0">
                <a:solidFill>
                  <a:srgbClr val="141414"/>
                </a:solidFill>
                <a:effectLst/>
                <a:latin typeface="ReithSans"/>
              </a:rPr>
              <a:t>Taylor Swift greets fans in Welsh at Cardiff gig</a:t>
            </a:r>
            <a:br>
              <a:rPr lang="en-GB" b="1" i="0" dirty="0">
                <a:solidFill>
                  <a:srgbClr val="141414"/>
                </a:solidFill>
                <a:effectLst/>
                <a:latin typeface="ReithSans"/>
              </a:rPr>
            </a:br>
            <a:br>
              <a:rPr lang="en-US" dirty="0"/>
            </a:br>
            <a:br>
              <a:rPr lang="en-US" dirty="0"/>
            </a:br>
            <a:endParaRPr lang="en-US" dirty="0"/>
          </a:p>
        </p:txBody>
      </p:sp>
      <p:sp>
        <p:nvSpPr>
          <p:cNvPr id="3" name="TextBox 2"/>
          <p:cNvSpPr txBox="1"/>
          <p:nvPr/>
        </p:nvSpPr>
        <p:spPr>
          <a:xfrm>
            <a:off x="1140636" y="551794"/>
            <a:ext cx="2595791" cy="646331"/>
          </a:xfrm>
          <a:prstGeom prst="rect">
            <a:avLst/>
          </a:prstGeom>
          <a:solidFill>
            <a:schemeClr val="tx1"/>
          </a:solidFill>
        </p:spPr>
        <p:txBody>
          <a:bodyPr wrap="square" rtlCol="0">
            <a:spAutoFit/>
          </a:bodyPr>
          <a:lstStyle/>
          <a:p>
            <a:endParaRPr lang="en-US" dirty="0"/>
          </a:p>
          <a:p>
            <a:endParaRPr lang="en-US" dirty="0"/>
          </a:p>
        </p:txBody>
      </p:sp>
      <p:sp>
        <p:nvSpPr>
          <p:cNvPr id="5" name="Oval 4">
            <a:extLst>
              <a:ext uri="{FF2B5EF4-FFF2-40B4-BE49-F238E27FC236}">
                <a16:creationId xmlns:a16="http://schemas.microsoft.com/office/drawing/2014/main" id="{CE669F76-E710-0DC8-877C-3A6076F1ED95}"/>
              </a:ext>
            </a:extLst>
          </p:cNvPr>
          <p:cNvSpPr/>
          <p:nvPr/>
        </p:nvSpPr>
        <p:spPr>
          <a:xfrm>
            <a:off x="3957145" y="1863802"/>
            <a:ext cx="3934188" cy="199875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6"/>
            <a:ext cx="10515600" cy="896116"/>
          </a:xfrm>
        </p:spPr>
        <p:txBody>
          <a:bodyPr>
            <a:normAutofit/>
          </a:bodyPr>
          <a:lstStyle/>
          <a:p>
            <a:pPr lvl="0"/>
            <a:r>
              <a:rPr lang="en-GB" sz="3600" dirty="0"/>
              <a:t>4.  How long is the Welsh coastline?</a:t>
            </a:r>
            <a:endParaRPr lang="en-US" sz="3600" dirty="0"/>
          </a:p>
        </p:txBody>
      </p:sp>
      <p:sp>
        <p:nvSpPr>
          <p:cNvPr id="5" name="Content Placeholder 4"/>
          <p:cNvSpPr>
            <a:spLocks noGrp="1"/>
          </p:cNvSpPr>
          <p:nvPr>
            <p:ph sz="half" idx="1"/>
          </p:nvPr>
        </p:nvSpPr>
        <p:spPr>
          <a:xfrm>
            <a:off x="2099441" y="1399956"/>
            <a:ext cx="2803634" cy="4351338"/>
          </a:xfrm>
        </p:spPr>
        <p:txBody>
          <a:bodyPr/>
          <a:lstStyle/>
          <a:p>
            <a:pPr lvl="0">
              <a:lnSpc>
                <a:spcPct val="200000"/>
              </a:lnSpc>
              <a:buNone/>
            </a:pPr>
            <a:r>
              <a:rPr lang="en-GB" b="1" dirty="0">
                <a:solidFill>
                  <a:srgbClr val="FF0000"/>
                </a:solidFill>
              </a:rPr>
              <a:t>A)  2700 </a:t>
            </a:r>
            <a:r>
              <a:rPr lang="en-GB" b="1" dirty="0" err="1">
                <a:solidFill>
                  <a:srgbClr val="FF0000"/>
                </a:solidFill>
              </a:rPr>
              <a:t>kms</a:t>
            </a:r>
            <a:r>
              <a:rPr lang="en-GB" b="1" dirty="0">
                <a:solidFill>
                  <a:srgbClr val="FF0000"/>
                </a:solidFill>
              </a:rPr>
              <a:t> </a:t>
            </a:r>
          </a:p>
          <a:p>
            <a:pPr lvl="0">
              <a:lnSpc>
                <a:spcPct val="200000"/>
              </a:lnSpc>
              <a:buNone/>
            </a:pPr>
            <a:r>
              <a:rPr lang="en-GB" b="1" dirty="0">
                <a:solidFill>
                  <a:srgbClr val="0070C0"/>
                </a:solidFill>
              </a:rPr>
              <a:t>B)  1700 </a:t>
            </a:r>
            <a:r>
              <a:rPr lang="en-GB" b="1" dirty="0" err="1">
                <a:solidFill>
                  <a:srgbClr val="0070C0"/>
                </a:solidFill>
              </a:rPr>
              <a:t>kms</a:t>
            </a:r>
            <a:r>
              <a:rPr lang="en-GB" b="1" dirty="0">
                <a:solidFill>
                  <a:srgbClr val="0070C0"/>
                </a:solidFill>
              </a:rPr>
              <a:t> </a:t>
            </a:r>
          </a:p>
          <a:p>
            <a:pPr lvl="0">
              <a:lnSpc>
                <a:spcPct val="200000"/>
              </a:lnSpc>
              <a:buNone/>
            </a:pPr>
            <a:r>
              <a:rPr lang="en-GB" b="1" dirty="0">
                <a:solidFill>
                  <a:srgbClr val="FF0000"/>
                </a:solidFill>
              </a:rPr>
              <a:t>C)  1500 </a:t>
            </a:r>
            <a:r>
              <a:rPr lang="en-GB" b="1" dirty="0" err="1">
                <a:solidFill>
                  <a:srgbClr val="FF0000"/>
                </a:solidFill>
              </a:rPr>
              <a:t>kms</a:t>
            </a:r>
            <a:r>
              <a:rPr lang="en-GB" b="1" dirty="0">
                <a:solidFill>
                  <a:srgbClr val="FF0000"/>
                </a:solidFill>
              </a:rPr>
              <a:t> </a:t>
            </a:r>
          </a:p>
          <a:p>
            <a:pPr lvl="0">
              <a:lnSpc>
                <a:spcPct val="200000"/>
              </a:lnSpc>
              <a:buNone/>
            </a:pPr>
            <a:r>
              <a:rPr lang="en-GB" b="1" dirty="0">
                <a:solidFill>
                  <a:srgbClr val="0070C0"/>
                </a:solidFill>
              </a:rPr>
              <a:t>D)  500 </a:t>
            </a:r>
            <a:r>
              <a:rPr lang="en-GB" b="1" dirty="0" err="1">
                <a:solidFill>
                  <a:srgbClr val="0070C0"/>
                </a:solidFill>
              </a:rPr>
              <a:t>kms</a:t>
            </a:r>
            <a:endParaRPr lang="en-US" b="1" dirty="0">
              <a:solidFill>
                <a:srgbClr val="0070C0"/>
              </a:solidFill>
            </a:endParaRPr>
          </a:p>
        </p:txBody>
      </p:sp>
      <p:sp>
        <p:nvSpPr>
          <p:cNvPr id="40962" name="AutoShape 2" descr="File:Marloes peninsula, Pembrokeshire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0964" name="Picture 4" descr="https://upload.wikimedia.org/wikipedia/commons/e/ec/Marloes_peninsula%2C_Pembrokeshire_coast%2C_Wales%2C_UK.JPG"/>
          <p:cNvPicPr>
            <a:picLocks noChangeAspect="1" noChangeArrowheads="1"/>
          </p:cNvPicPr>
          <p:nvPr/>
        </p:nvPicPr>
        <p:blipFill>
          <a:blip r:embed="rId3" cstate="print"/>
          <a:srcRect/>
          <a:stretch>
            <a:fillRect/>
          </a:stretch>
        </p:blipFill>
        <p:spPr bwMode="auto">
          <a:xfrm>
            <a:off x="7809732" y="1368824"/>
            <a:ext cx="3241895" cy="4322527"/>
          </a:xfrm>
          <a:prstGeom prst="rect">
            <a:avLst/>
          </a:prstGeom>
          <a:noFill/>
        </p:spPr>
      </p:pic>
      <p:sp>
        <p:nvSpPr>
          <p:cNvPr id="7" name="Title 3"/>
          <p:cNvSpPr txBox="1">
            <a:spLocks/>
          </p:cNvSpPr>
          <p:nvPr/>
        </p:nvSpPr>
        <p:spPr>
          <a:xfrm>
            <a:off x="838200" y="5626449"/>
            <a:ext cx="10515600" cy="89611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0" i="0" u="none" strike="noStrike" kern="1200" cap="none" spc="0" normalizeH="0" baseline="0" noProof="0" dirty="0">
                <a:ln>
                  <a:noFill/>
                </a:ln>
                <a:solidFill>
                  <a:schemeClr val="tx1"/>
                </a:solidFill>
                <a:effectLst/>
                <a:uLnTx/>
                <a:uFillTx/>
                <a:latin typeface="+mj-lt"/>
                <a:ea typeface="+mj-ea"/>
                <a:cs typeface="+mj-cs"/>
              </a:rPr>
              <a:t>4</a:t>
            </a:r>
            <a:r>
              <a:rPr kumimoji="0" lang="en-GB" sz="3600" b="0" i="0" u="none" strike="noStrike" kern="1200" cap="none" spc="0" normalizeH="0" baseline="0" noProof="0">
                <a:ln>
                  <a:noFill/>
                </a:ln>
                <a:solidFill>
                  <a:schemeClr val="tx1"/>
                </a:solidFill>
                <a:effectLst/>
                <a:uLnTx/>
                <a:uFillTx/>
                <a:latin typeface="+mj-lt"/>
                <a:ea typeface="+mj-ea"/>
                <a:cs typeface="+mj-cs"/>
              </a:rPr>
              <a:t>. Pa mor hir yw arfordir Cymru? </a:t>
            </a:r>
            <a:endParaRPr kumimoji="0" lang="en-US" sz="36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C2513F5C-0DF3-4A0A-4F4D-2257F4624D3E}"/>
              </a:ext>
            </a:extLst>
          </p:cNvPr>
          <p:cNvPicPr>
            <a:picLocks noChangeAspect="1"/>
          </p:cNvPicPr>
          <p:nvPr/>
        </p:nvPicPr>
        <p:blipFill rotWithShape="1">
          <a:blip r:embed="rId2" cstate="email">
            <a:clrChange>
              <a:clrFrom>
                <a:srgbClr val="010101"/>
              </a:clrFrom>
              <a:clrTo>
                <a:srgbClr val="010101">
                  <a:alpha val="0"/>
                </a:srgbClr>
              </a:clrTo>
            </a:clrChange>
            <a:lum bright="70000" contrast="-70000"/>
            <a:extLst>
              <a:ext uri="{28A0092B-C50C-407E-A947-70E740481C1C}">
                <a14:useLocalDpi xmlns:a14="http://schemas.microsoft.com/office/drawing/2010/main"/>
              </a:ext>
            </a:extLst>
          </a:blip>
          <a:srcRect/>
          <a:stretch/>
        </p:blipFill>
        <p:spPr>
          <a:xfrm rot="21287543">
            <a:off x="92769" y="164652"/>
            <a:ext cx="10998519" cy="1908239"/>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a:xfrm rot="21375128">
            <a:off x="617798" y="708498"/>
            <a:ext cx="10127156" cy="1143000"/>
          </a:xfrm>
        </p:spPr>
        <p:txBody>
          <a:bodyPr>
            <a:noAutofit/>
          </a:bodyPr>
          <a:lstStyle/>
          <a:p>
            <a:pPr algn="l"/>
            <a:r>
              <a:rPr lang="en-US" sz="3600" b="1" dirty="0"/>
              <a:t>2. </a:t>
            </a:r>
            <a:r>
              <a:rPr lang="en-GB" sz="4000" b="1" i="0" dirty="0">
                <a:solidFill>
                  <a:srgbClr val="141414"/>
                </a:solidFill>
                <a:effectLst/>
                <a:latin typeface="ReithSans"/>
              </a:rPr>
              <a:t>Mouse filmed tidying up man's shed every night</a:t>
            </a:r>
            <a:br>
              <a:rPr lang="en-GB" sz="1200" b="1" i="0" dirty="0">
                <a:solidFill>
                  <a:srgbClr val="141414"/>
                </a:solidFill>
                <a:effectLst/>
                <a:latin typeface="ReithSans"/>
              </a:rPr>
            </a:br>
            <a:endParaRPr lang="en-US" sz="3200" dirty="0"/>
          </a:p>
        </p:txBody>
      </p:sp>
      <p:sp>
        <p:nvSpPr>
          <p:cNvPr id="3" name="TextBox 2"/>
          <p:cNvSpPr txBox="1"/>
          <p:nvPr/>
        </p:nvSpPr>
        <p:spPr>
          <a:xfrm rot="21397018">
            <a:off x="1092229" y="826166"/>
            <a:ext cx="1694100" cy="369332"/>
          </a:xfrm>
          <a:prstGeom prst="rect">
            <a:avLst/>
          </a:prstGeom>
          <a:solidFill>
            <a:schemeClr val="tx1"/>
          </a:solidFill>
        </p:spPr>
        <p:txBody>
          <a:bodyPr wrap="square" rtlCol="0">
            <a:spAutoFit/>
          </a:bodyPr>
          <a:lstStyle/>
          <a:p>
            <a:endParaRPr lang="en-US" dirty="0"/>
          </a:p>
        </p:txBody>
      </p:sp>
      <p:pic>
        <p:nvPicPr>
          <p:cNvPr id="7" name="Picture 6">
            <a:extLst>
              <a:ext uri="{FF2B5EF4-FFF2-40B4-BE49-F238E27FC236}">
                <a16:creationId xmlns:a16="http://schemas.microsoft.com/office/drawing/2014/main" id="{A2890037-7878-8000-A1BA-F8015DB79C36}"/>
              </a:ext>
            </a:extLst>
          </p:cNvPr>
          <p:cNvPicPr>
            <a:picLocks noChangeAspect="1"/>
          </p:cNvPicPr>
          <p:nvPr/>
        </p:nvPicPr>
        <p:blipFill>
          <a:blip r:embed="rId3" cstate="print"/>
          <a:stretch>
            <a:fillRect/>
          </a:stretch>
        </p:blipFill>
        <p:spPr>
          <a:xfrm>
            <a:off x="1823525" y="2372518"/>
            <a:ext cx="9424715" cy="4267796"/>
          </a:xfrm>
          <a:prstGeom prst="rect">
            <a:avLst/>
          </a:prstGeom>
        </p:spPr>
      </p:pic>
      <p:sp>
        <p:nvSpPr>
          <p:cNvPr id="5" name="Oval 4">
            <a:extLst>
              <a:ext uri="{FF2B5EF4-FFF2-40B4-BE49-F238E27FC236}">
                <a16:creationId xmlns:a16="http://schemas.microsoft.com/office/drawing/2014/main" id="{CE669F76-E710-0DC8-877C-3A6076F1ED95}"/>
              </a:ext>
            </a:extLst>
          </p:cNvPr>
          <p:cNvSpPr/>
          <p:nvPr/>
        </p:nvSpPr>
        <p:spPr>
          <a:xfrm>
            <a:off x="3071664" y="4349713"/>
            <a:ext cx="4320480" cy="223224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ext&#10;&#10;Description automatically generated">
            <a:extLst>
              <a:ext uri="{FF2B5EF4-FFF2-40B4-BE49-F238E27FC236}">
                <a16:creationId xmlns:a16="http://schemas.microsoft.com/office/drawing/2014/main" id="{C2513F5C-0DF3-4A0A-4F4D-2257F4624D3E}"/>
              </a:ext>
            </a:extLst>
          </p:cNvPr>
          <p:cNvPicPr>
            <a:picLocks noChangeAspect="1"/>
          </p:cNvPicPr>
          <p:nvPr/>
        </p:nvPicPr>
        <p:blipFill rotWithShape="1">
          <a:blip r:embed="rId3" cstate="email">
            <a:clrChange>
              <a:clrFrom>
                <a:srgbClr val="010101"/>
              </a:clrFrom>
              <a:clrTo>
                <a:srgbClr val="010101">
                  <a:alpha val="0"/>
                </a:srgbClr>
              </a:clrTo>
            </a:clrChange>
            <a:lum bright="70000" contrast="-70000"/>
            <a:extLst>
              <a:ext uri="{28A0092B-C50C-407E-A947-70E740481C1C}">
                <a14:useLocalDpi xmlns:a14="http://schemas.microsoft.com/office/drawing/2010/main"/>
              </a:ext>
            </a:extLst>
          </a:blip>
          <a:srcRect/>
          <a:stretch/>
        </p:blipFill>
        <p:spPr>
          <a:xfrm rot="21287543">
            <a:off x="11395" y="444557"/>
            <a:ext cx="11688540" cy="1908239"/>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2772EAB2-6F93-B0F0-09B4-B0D693F917C1}"/>
              </a:ext>
            </a:extLst>
          </p:cNvPr>
          <p:cNvSpPr txBox="1"/>
          <p:nvPr/>
        </p:nvSpPr>
        <p:spPr>
          <a:xfrm rot="21352920">
            <a:off x="815414" y="757856"/>
            <a:ext cx="10220448" cy="1200329"/>
          </a:xfrm>
          <a:prstGeom prst="rect">
            <a:avLst/>
          </a:prstGeom>
          <a:noFill/>
        </p:spPr>
        <p:txBody>
          <a:bodyPr wrap="square">
            <a:spAutoFit/>
          </a:bodyPr>
          <a:lstStyle/>
          <a:p>
            <a:pPr algn="l" fontAlgn="base"/>
            <a:r>
              <a:rPr lang="en-GB" sz="3600" b="1" i="0" dirty="0">
                <a:solidFill>
                  <a:srgbClr val="141414"/>
                </a:solidFill>
                <a:effectLst/>
              </a:rPr>
              <a:t>3</a:t>
            </a:r>
            <a:r>
              <a:rPr lang="en-GB" sz="3600" b="1" i="0" dirty="0">
                <a:solidFill>
                  <a:srgbClr val="141414"/>
                </a:solidFill>
                <a:effectLst/>
                <a:latin typeface="ReithSans"/>
              </a:rPr>
              <a:t>. Cow has four calves in 'one-in-11 million' birth</a:t>
            </a:r>
          </a:p>
        </p:txBody>
      </p:sp>
      <p:pic>
        <p:nvPicPr>
          <p:cNvPr id="3" name="Picture 2">
            <a:extLst>
              <a:ext uri="{FF2B5EF4-FFF2-40B4-BE49-F238E27FC236}">
                <a16:creationId xmlns:a16="http://schemas.microsoft.com/office/drawing/2014/main" id="{2F10CFB1-F316-E288-C976-2D449264D059}"/>
              </a:ext>
            </a:extLst>
          </p:cNvPr>
          <p:cNvPicPr>
            <a:picLocks noChangeAspect="1"/>
          </p:cNvPicPr>
          <p:nvPr/>
        </p:nvPicPr>
        <p:blipFill>
          <a:blip r:embed="rId4" cstate="print"/>
          <a:stretch>
            <a:fillRect/>
          </a:stretch>
        </p:blipFill>
        <p:spPr>
          <a:xfrm>
            <a:off x="3308203" y="1926362"/>
            <a:ext cx="6935168" cy="4401164"/>
          </a:xfrm>
          <a:prstGeom prst="rect">
            <a:avLst/>
          </a:prstGeom>
        </p:spPr>
      </p:pic>
      <p:sp>
        <p:nvSpPr>
          <p:cNvPr id="5" name="TextBox 4">
            <a:extLst>
              <a:ext uri="{FF2B5EF4-FFF2-40B4-BE49-F238E27FC236}">
                <a16:creationId xmlns:a16="http://schemas.microsoft.com/office/drawing/2014/main" id="{616DCDFB-5ED1-99EF-0899-034DDEB31C6D}"/>
              </a:ext>
            </a:extLst>
          </p:cNvPr>
          <p:cNvSpPr txBox="1"/>
          <p:nvPr/>
        </p:nvSpPr>
        <p:spPr>
          <a:xfrm rot="21398249">
            <a:off x="6507519" y="824634"/>
            <a:ext cx="1572103" cy="369332"/>
          </a:xfrm>
          <a:prstGeom prst="rect">
            <a:avLst/>
          </a:prstGeom>
          <a:solidFill>
            <a:schemeClr val="tx1"/>
          </a:solidFill>
        </p:spPr>
        <p:txBody>
          <a:bodyPr wrap="square" rtlCol="0">
            <a:spAutoFit/>
          </a:bodyPr>
          <a:lstStyle/>
          <a:p>
            <a:endParaRPr lang="en-US" dirty="0"/>
          </a:p>
        </p:txBody>
      </p:sp>
    </p:spTree>
    <p:extLst>
      <p:ext uri="{BB962C8B-B14F-4D97-AF65-F5344CB8AC3E}">
        <p14:creationId xmlns:p14="http://schemas.microsoft.com/office/powerpoint/2010/main" val="42805444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9BD0BA32-0FA8-02FF-5971-2627448F45FC}"/>
              </a:ext>
            </a:extLst>
          </p:cNvPr>
          <p:cNvPicPr>
            <a:picLocks noChangeAspect="1"/>
          </p:cNvPicPr>
          <p:nvPr/>
        </p:nvPicPr>
        <p:blipFill rotWithShape="1">
          <a:blip r:embed="rId2" cstate="email">
            <a:clrChange>
              <a:clrFrom>
                <a:srgbClr val="010101"/>
              </a:clrFrom>
              <a:clrTo>
                <a:srgbClr val="010101">
                  <a:alpha val="0"/>
                </a:srgbClr>
              </a:clrTo>
            </a:clrChange>
            <a:lum bright="70000" contrast="-70000"/>
            <a:extLst>
              <a:ext uri="{28A0092B-C50C-407E-A947-70E740481C1C}">
                <a14:useLocalDpi xmlns:a14="http://schemas.microsoft.com/office/drawing/2010/main"/>
              </a:ext>
            </a:extLst>
          </a:blip>
          <a:srcRect/>
          <a:stretch/>
        </p:blipFill>
        <p:spPr>
          <a:xfrm rot="21287543">
            <a:off x="-3031" y="364409"/>
            <a:ext cx="11261153" cy="1908239"/>
          </a:xfrm>
          <a:prstGeom prst="rect">
            <a:avLst/>
          </a:prstGeom>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18D74B78-F9AA-DBD3-827A-2E84C4F627E7}"/>
              </a:ext>
            </a:extLst>
          </p:cNvPr>
          <p:cNvSpPr txBox="1"/>
          <p:nvPr/>
        </p:nvSpPr>
        <p:spPr>
          <a:xfrm rot="21328220">
            <a:off x="529422" y="762838"/>
            <a:ext cx="11259281" cy="1323439"/>
          </a:xfrm>
          <a:prstGeom prst="rect">
            <a:avLst/>
          </a:prstGeom>
          <a:noFill/>
        </p:spPr>
        <p:txBody>
          <a:bodyPr wrap="square">
            <a:spAutoFit/>
          </a:bodyPr>
          <a:lstStyle/>
          <a:p>
            <a:pPr algn="l" fontAlgn="base"/>
            <a:r>
              <a:rPr lang="en-GB" sz="3600" b="1" i="0" dirty="0">
                <a:solidFill>
                  <a:srgbClr val="141414"/>
                </a:solidFill>
                <a:effectLst/>
              </a:rPr>
              <a:t>4. </a:t>
            </a:r>
            <a:r>
              <a:rPr lang="en-GB" sz="4000" b="1" dirty="0">
                <a:solidFill>
                  <a:srgbClr val="141414"/>
                </a:solidFill>
                <a:latin typeface="ReithSans"/>
                <a:ea typeface="+mj-ea"/>
                <a:cs typeface="+mj-cs"/>
              </a:rPr>
              <a:t>First pictures from final Gavin and Stacey show</a:t>
            </a:r>
          </a:p>
        </p:txBody>
      </p:sp>
      <p:pic>
        <p:nvPicPr>
          <p:cNvPr id="3" name="Picture 2">
            <a:extLst>
              <a:ext uri="{FF2B5EF4-FFF2-40B4-BE49-F238E27FC236}">
                <a16:creationId xmlns:a16="http://schemas.microsoft.com/office/drawing/2014/main" id="{FFFA7AC9-91A4-0FE8-E0EE-4FB802F1E62A}"/>
              </a:ext>
            </a:extLst>
          </p:cNvPr>
          <p:cNvPicPr>
            <a:picLocks noChangeAspect="1"/>
          </p:cNvPicPr>
          <p:nvPr/>
        </p:nvPicPr>
        <p:blipFill>
          <a:blip r:embed="rId3" cstate="print"/>
          <a:stretch>
            <a:fillRect/>
          </a:stretch>
        </p:blipFill>
        <p:spPr>
          <a:xfrm>
            <a:off x="3119669" y="2544204"/>
            <a:ext cx="8103168" cy="3693931"/>
          </a:xfrm>
          <a:prstGeom prst="rect">
            <a:avLst/>
          </a:prstGeom>
        </p:spPr>
      </p:pic>
      <p:sp>
        <p:nvSpPr>
          <p:cNvPr id="7" name="Oval 6">
            <a:extLst>
              <a:ext uri="{FF2B5EF4-FFF2-40B4-BE49-F238E27FC236}">
                <a16:creationId xmlns:a16="http://schemas.microsoft.com/office/drawing/2014/main" id="{3144114A-0A95-ABDB-BABF-01B474FDECAB}"/>
              </a:ext>
            </a:extLst>
          </p:cNvPr>
          <p:cNvSpPr/>
          <p:nvPr/>
        </p:nvSpPr>
        <p:spPr>
          <a:xfrm>
            <a:off x="3720663" y="2735181"/>
            <a:ext cx="2998402" cy="248320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620D01F-5788-22DF-3332-49E160873EF7}"/>
              </a:ext>
            </a:extLst>
          </p:cNvPr>
          <p:cNvSpPr txBox="1"/>
          <p:nvPr/>
        </p:nvSpPr>
        <p:spPr>
          <a:xfrm rot="21333985">
            <a:off x="6934823" y="591125"/>
            <a:ext cx="4067771" cy="646331"/>
          </a:xfrm>
          <a:prstGeom prst="rect">
            <a:avLst/>
          </a:prstGeom>
          <a:solidFill>
            <a:schemeClr val="tx1"/>
          </a:solidFill>
        </p:spPr>
        <p:txBody>
          <a:bodyPr wrap="square" rtlCol="0">
            <a:spAutoFit/>
          </a:bodyPr>
          <a:lstStyle/>
          <a:p>
            <a:endParaRPr lang="en-US" dirty="0"/>
          </a:p>
          <a:p>
            <a:endParaRPr lang="en-US" dirty="0"/>
          </a:p>
        </p:txBody>
      </p:sp>
    </p:spTree>
    <p:extLst>
      <p:ext uri="{BB962C8B-B14F-4D97-AF65-F5344CB8AC3E}">
        <p14:creationId xmlns:p14="http://schemas.microsoft.com/office/powerpoint/2010/main" val="30513375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600" b="1" dirty="0"/>
              <a:t>5</a:t>
            </a:r>
            <a:r>
              <a:rPr lang="en-US" sz="3600" dirty="0"/>
              <a:t>. </a:t>
            </a:r>
            <a:r>
              <a:rPr lang="en-GB" sz="3600" b="1" dirty="0">
                <a:solidFill>
                  <a:srgbClr val="141414"/>
                </a:solidFill>
                <a:latin typeface="ReithSans"/>
                <a:ea typeface="+mn-ea"/>
                <a:cs typeface="+mn-cs"/>
              </a:rPr>
              <a:t>Preparing for history - Wales gear up for </a:t>
            </a:r>
            <a:br>
              <a:rPr lang="en-GB" sz="3600" b="1" dirty="0">
                <a:solidFill>
                  <a:srgbClr val="141414"/>
                </a:solidFill>
                <a:latin typeface="ReithSans"/>
                <a:ea typeface="+mn-ea"/>
                <a:cs typeface="+mn-cs"/>
              </a:rPr>
            </a:br>
            <a:r>
              <a:rPr lang="en-GB" sz="3600" b="1" dirty="0">
                <a:solidFill>
                  <a:srgbClr val="141414"/>
                </a:solidFill>
                <a:latin typeface="ReithSans"/>
                <a:ea typeface="+mn-ea"/>
                <a:cs typeface="+mn-cs"/>
              </a:rPr>
              <a:t>    Euro 2025</a:t>
            </a:r>
            <a:endParaRPr lang="en-US" sz="3600" b="1" dirty="0">
              <a:solidFill>
                <a:srgbClr val="141414"/>
              </a:solidFill>
              <a:latin typeface="ReithSans"/>
              <a:ea typeface="+mn-ea"/>
              <a:cs typeface="+mn-cs"/>
            </a:endParaRPr>
          </a:p>
        </p:txBody>
      </p:sp>
      <p:sp>
        <p:nvSpPr>
          <p:cNvPr id="8" name="TextBox 7"/>
          <p:cNvSpPr txBox="1"/>
          <p:nvPr/>
        </p:nvSpPr>
        <p:spPr>
          <a:xfrm>
            <a:off x="1382109" y="1047381"/>
            <a:ext cx="3505200" cy="646331"/>
          </a:xfrm>
          <a:prstGeom prst="rect">
            <a:avLst/>
          </a:prstGeom>
          <a:solidFill>
            <a:schemeClr val="tx1"/>
          </a:solidFill>
        </p:spPr>
        <p:txBody>
          <a:bodyPr wrap="square" rtlCol="0">
            <a:spAutoFit/>
          </a:bodyPr>
          <a:lstStyle/>
          <a:p>
            <a:endParaRPr lang="en-US" dirty="0"/>
          </a:p>
          <a:p>
            <a:endParaRPr lang="en-US" dirty="0"/>
          </a:p>
        </p:txBody>
      </p:sp>
      <p:pic>
        <p:nvPicPr>
          <p:cNvPr id="2050" name="Picture 2" descr="Rhian Wilkinson celebrates Wales' qualification for Euro 2025 with defender Gemma Evans">
            <a:extLst>
              <a:ext uri="{FF2B5EF4-FFF2-40B4-BE49-F238E27FC236}">
                <a16:creationId xmlns:a16="http://schemas.microsoft.com/office/drawing/2014/main" id="{B9CE55C7-2C02-1D62-B506-9D14D6065D6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1" y="1751162"/>
            <a:ext cx="11239500" cy="4832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ext&#10;&#10;Description automatically generated">
            <a:extLst>
              <a:ext uri="{FF2B5EF4-FFF2-40B4-BE49-F238E27FC236}">
                <a16:creationId xmlns:a16="http://schemas.microsoft.com/office/drawing/2014/main" id="{3F9B245D-D0CF-988F-77C0-F8CB45AE5305}"/>
              </a:ext>
            </a:extLst>
          </p:cNvPr>
          <p:cNvPicPr>
            <a:picLocks noChangeAspect="1"/>
          </p:cNvPicPr>
          <p:nvPr/>
        </p:nvPicPr>
        <p:blipFill rotWithShape="1">
          <a:blip r:embed="rId3" cstate="email">
            <a:clrChange>
              <a:clrFrom>
                <a:srgbClr val="010101"/>
              </a:clrFrom>
              <a:clrTo>
                <a:srgbClr val="010101">
                  <a:alpha val="0"/>
                </a:srgbClr>
              </a:clrTo>
            </a:clrChange>
            <a:lum bright="70000" contrast="-70000"/>
            <a:extLst>
              <a:ext uri="{28A0092B-C50C-407E-A947-70E740481C1C}">
                <a14:useLocalDpi xmlns:a14="http://schemas.microsoft.com/office/drawing/2010/main"/>
              </a:ext>
            </a:extLst>
          </a:blip>
          <a:srcRect/>
          <a:stretch/>
        </p:blipFill>
        <p:spPr>
          <a:xfrm rot="21287543">
            <a:off x="-233109" y="345069"/>
            <a:ext cx="11621857" cy="1908239"/>
          </a:xfrm>
          <a:prstGeom prst="rect">
            <a:avLst/>
          </a:prstGeom>
          <a:effectLst>
            <a:outerShdw blurRad="50800" dist="38100" dir="2700000" algn="tl" rotWithShape="0">
              <a:prstClr val="black">
                <a:alpha val="40000"/>
              </a:prstClr>
            </a:outerShdw>
          </a:effectLst>
        </p:spPr>
      </p:pic>
      <p:sp>
        <p:nvSpPr>
          <p:cNvPr id="10" name="TextBox 9">
            <a:extLst>
              <a:ext uri="{FF2B5EF4-FFF2-40B4-BE49-F238E27FC236}">
                <a16:creationId xmlns:a16="http://schemas.microsoft.com/office/drawing/2014/main" id="{0670EE82-7EA8-1E77-A4E2-3A2BF4F181B8}"/>
              </a:ext>
            </a:extLst>
          </p:cNvPr>
          <p:cNvSpPr txBox="1"/>
          <p:nvPr/>
        </p:nvSpPr>
        <p:spPr>
          <a:xfrm rot="21433378">
            <a:off x="355118" y="969574"/>
            <a:ext cx="10445404" cy="1631216"/>
          </a:xfrm>
          <a:prstGeom prst="rect">
            <a:avLst/>
          </a:prstGeom>
          <a:noFill/>
        </p:spPr>
        <p:txBody>
          <a:bodyPr wrap="square">
            <a:spAutoFit/>
          </a:bodyPr>
          <a:lstStyle/>
          <a:p>
            <a:pPr fontAlgn="base"/>
            <a:r>
              <a:rPr lang="en-GB" sz="3600" b="1" dirty="0">
                <a:solidFill>
                  <a:srgbClr val="141414"/>
                </a:solidFill>
                <a:latin typeface="ReithSans"/>
              </a:rPr>
              <a:t>6.  Instagram tourists urged to respect beauty spot</a:t>
            </a:r>
          </a:p>
          <a:p>
            <a:pPr algn="l" fontAlgn="base"/>
            <a:endParaRPr lang="en-GB" sz="2800" b="1" i="0" dirty="0">
              <a:effectLst/>
              <a:latin typeface="Open Sans" panose="020B0606030504020204" pitchFamily="34" charset="0"/>
            </a:endParaRPr>
          </a:p>
        </p:txBody>
      </p:sp>
      <p:pic>
        <p:nvPicPr>
          <p:cNvPr id="4098" name="Picture 2" descr="A walker behind one of the four waterfalls on a walk in Ystradfellte at one of the most popular attractions in Bannau Brycheiniog National Park">
            <a:extLst>
              <a:ext uri="{FF2B5EF4-FFF2-40B4-BE49-F238E27FC236}">
                <a16:creationId xmlns:a16="http://schemas.microsoft.com/office/drawing/2014/main" id="{A9DEF14B-BB9F-10A7-53B5-33F03A6A96A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79510" y="2400031"/>
            <a:ext cx="9456373" cy="398940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7C2D645-FE00-704A-C43B-7FD281738123}"/>
              </a:ext>
            </a:extLst>
          </p:cNvPr>
          <p:cNvSpPr txBox="1"/>
          <p:nvPr/>
        </p:nvSpPr>
        <p:spPr>
          <a:xfrm rot="21430506">
            <a:off x="1046190" y="1187501"/>
            <a:ext cx="2215762" cy="646331"/>
          </a:xfrm>
          <a:prstGeom prst="rect">
            <a:avLst/>
          </a:prstGeom>
          <a:solidFill>
            <a:schemeClr val="tx1"/>
          </a:solidFill>
        </p:spPr>
        <p:txBody>
          <a:bodyPr wrap="square" rtlCol="0">
            <a:spAutoFit/>
          </a:bodyPr>
          <a:lstStyle/>
          <a:p>
            <a:endParaRPr lang="en-US" dirty="0"/>
          </a:p>
          <a:p>
            <a:endParaRPr lang="en-US" dirty="0"/>
          </a:p>
        </p:txBody>
      </p:sp>
    </p:spTree>
    <p:extLst>
      <p:ext uri="{BB962C8B-B14F-4D97-AF65-F5344CB8AC3E}">
        <p14:creationId xmlns:p14="http://schemas.microsoft.com/office/powerpoint/2010/main" val="31025969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3F9B245D-D0CF-988F-77C0-F8CB45AE5305}"/>
              </a:ext>
            </a:extLst>
          </p:cNvPr>
          <p:cNvPicPr>
            <a:picLocks noChangeAspect="1"/>
          </p:cNvPicPr>
          <p:nvPr/>
        </p:nvPicPr>
        <p:blipFill rotWithShape="1">
          <a:blip r:embed="rId3" cstate="email">
            <a:clrChange>
              <a:clrFrom>
                <a:srgbClr val="010101"/>
              </a:clrFrom>
              <a:clrTo>
                <a:srgbClr val="010101">
                  <a:alpha val="0"/>
                </a:srgbClr>
              </a:clrTo>
            </a:clrChange>
            <a:lum bright="70000" contrast="-70000"/>
            <a:extLst>
              <a:ext uri="{28A0092B-C50C-407E-A947-70E740481C1C}">
                <a14:useLocalDpi xmlns:a14="http://schemas.microsoft.com/office/drawing/2010/main"/>
              </a:ext>
            </a:extLst>
          </a:blip>
          <a:srcRect/>
          <a:stretch/>
        </p:blipFill>
        <p:spPr>
          <a:xfrm rot="21287543">
            <a:off x="92722" y="457207"/>
            <a:ext cx="11021460" cy="1908239"/>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a:xfrm rot="21296569">
            <a:off x="1247629" y="771732"/>
            <a:ext cx="9760119" cy="1143000"/>
          </a:xfrm>
        </p:spPr>
        <p:txBody>
          <a:bodyPr>
            <a:noAutofit/>
          </a:bodyPr>
          <a:lstStyle/>
          <a:p>
            <a:pPr algn="l"/>
            <a:r>
              <a:rPr lang="en-US" sz="4000" b="1" dirty="0"/>
              <a:t>7</a:t>
            </a:r>
            <a:r>
              <a:rPr lang="en-US" sz="2400" dirty="0"/>
              <a:t>. </a:t>
            </a:r>
            <a:r>
              <a:rPr lang="en-GB" sz="2800" b="1" dirty="0">
                <a:solidFill>
                  <a:srgbClr val="141414"/>
                </a:solidFill>
                <a:latin typeface="ReithSans"/>
                <a:ea typeface="+mn-ea"/>
                <a:cs typeface="+mn-cs"/>
              </a:rPr>
              <a:t>It’s been a historic Olympic Games in Paris for Welsh athletes, who have brought home a total of 13 medals for Great Britain</a:t>
            </a:r>
            <a:endParaRPr lang="en-US" sz="2800" b="1" dirty="0">
              <a:solidFill>
                <a:srgbClr val="141414"/>
              </a:solidFill>
              <a:latin typeface="ReithSans"/>
              <a:ea typeface="+mn-ea"/>
              <a:cs typeface="+mn-cs"/>
            </a:endParaRPr>
          </a:p>
        </p:txBody>
      </p:sp>
      <p:sp>
        <p:nvSpPr>
          <p:cNvPr id="5" name="TextBox 4"/>
          <p:cNvSpPr txBox="1"/>
          <p:nvPr/>
        </p:nvSpPr>
        <p:spPr>
          <a:xfrm rot="21044828">
            <a:off x="6452122" y="1383079"/>
            <a:ext cx="445511" cy="369332"/>
          </a:xfrm>
          <a:prstGeom prst="rect">
            <a:avLst/>
          </a:prstGeom>
          <a:solidFill>
            <a:schemeClr val="tx1"/>
          </a:solidFill>
        </p:spPr>
        <p:txBody>
          <a:bodyPr wrap="square" rtlCol="0">
            <a:spAutoFit/>
          </a:bodyPr>
          <a:lstStyle/>
          <a:p>
            <a:endParaRPr lang="en-US" dirty="0"/>
          </a:p>
        </p:txBody>
      </p:sp>
      <p:pic>
        <p:nvPicPr>
          <p:cNvPr id="3074" name="Picture 2" descr="Image">
            <a:extLst>
              <a:ext uri="{FF2B5EF4-FFF2-40B4-BE49-F238E27FC236}">
                <a16:creationId xmlns:a16="http://schemas.microsoft.com/office/drawing/2014/main" id="{5F3519F0-6BA9-77D8-8931-AF5180BF4FC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31905" y="2494089"/>
            <a:ext cx="4541380" cy="42575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3F9B245D-D0CF-988F-77C0-F8CB45AE5305}"/>
              </a:ext>
            </a:extLst>
          </p:cNvPr>
          <p:cNvPicPr>
            <a:picLocks noChangeAspect="1"/>
          </p:cNvPicPr>
          <p:nvPr/>
        </p:nvPicPr>
        <p:blipFill rotWithShape="1">
          <a:blip r:embed="rId3" cstate="email">
            <a:clrChange>
              <a:clrFrom>
                <a:srgbClr val="010101"/>
              </a:clrFrom>
              <a:clrTo>
                <a:srgbClr val="010101">
                  <a:alpha val="0"/>
                </a:srgbClr>
              </a:clrTo>
            </a:clrChange>
            <a:lum bright="70000" contrast="-70000"/>
            <a:extLst>
              <a:ext uri="{28A0092B-C50C-407E-A947-70E740481C1C}">
                <a14:useLocalDpi xmlns:a14="http://schemas.microsoft.com/office/drawing/2010/main"/>
              </a:ext>
            </a:extLst>
          </a:blip>
          <a:srcRect/>
          <a:stretch/>
        </p:blipFill>
        <p:spPr>
          <a:xfrm>
            <a:off x="0" y="1"/>
            <a:ext cx="11088555" cy="1548199"/>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a:xfrm>
            <a:off x="719403" y="332656"/>
            <a:ext cx="9985109" cy="1143000"/>
          </a:xfrm>
        </p:spPr>
        <p:txBody>
          <a:bodyPr>
            <a:normAutofit fontScale="90000"/>
          </a:bodyPr>
          <a:lstStyle/>
          <a:p>
            <a:pPr algn="l"/>
            <a:r>
              <a:rPr lang="en-US" sz="4000" b="1" dirty="0">
                <a:latin typeface="+mn-lt"/>
              </a:rPr>
              <a:t>8</a:t>
            </a:r>
            <a:r>
              <a:rPr lang="en-US" sz="4000" dirty="0"/>
              <a:t>. </a:t>
            </a:r>
            <a:r>
              <a:rPr lang="en-GB" sz="4000" b="1" dirty="0">
                <a:solidFill>
                  <a:srgbClr val="141414"/>
                </a:solidFill>
                <a:latin typeface="ReithSans"/>
                <a:ea typeface="+mn-ea"/>
                <a:cs typeface="+mn-cs"/>
              </a:rPr>
              <a:t>Eluned Morgan becomes Wales’ first </a:t>
            </a:r>
            <a:br>
              <a:rPr lang="en-GB" sz="4000" b="1" dirty="0">
                <a:solidFill>
                  <a:srgbClr val="141414"/>
                </a:solidFill>
                <a:latin typeface="ReithSans"/>
                <a:ea typeface="+mn-ea"/>
                <a:cs typeface="+mn-cs"/>
              </a:rPr>
            </a:br>
            <a:r>
              <a:rPr lang="en-GB" sz="4000" b="1" dirty="0">
                <a:solidFill>
                  <a:srgbClr val="141414"/>
                </a:solidFill>
                <a:latin typeface="ReithSans"/>
                <a:ea typeface="+mn-ea"/>
                <a:cs typeface="+mn-cs"/>
              </a:rPr>
              <a:t>    female First Minister</a:t>
            </a:r>
            <a:br>
              <a:rPr lang="en-GB" sz="3200" dirty="0"/>
            </a:br>
            <a:endParaRPr lang="en-US" sz="3200" dirty="0"/>
          </a:p>
        </p:txBody>
      </p:sp>
      <p:sp>
        <p:nvSpPr>
          <p:cNvPr id="4" name="TextBox 3"/>
          <p:cNvSpPr txBox="1"/>
          <p:nvPr/>
        </p:nvSpPr>
        <p:spPr>
          <a:xfrm>
            <a:off x="2862470" y="767376"/>
            <a:ext cx="3419060" cy="369332"/>
          </a:xfrm>
          <a:prstGeom prst="rect">
            <a:avLst/>
          </a:prstGeom>
          <a:solidFill>
            <a:schemeClr val="tx1"/>
          </a:solidFill>
        </p:spPr>
        <p:txBody>
          <a:bodyPr wrap="square" rtlCol="0">
            <a:spAutoFit/>
          </a:bodyPr>
          <a:lstStyle/>
          <a:p>
            <a:endParaRPr lang="en-US" dirty="0"/>
          </a:p>
        </p:txBody>
      </p:sp>
      <p:pic>
        <p:nvPicPr>
          <p:cNvPr id="5122" name="Picture 2">
            <a:extLst>
              <a:ext uri="{FF2B5EF4-FFF2-40B4-BE49-F238E27FC236}">
                <a16:creationId xmlns:a16="http://schemas.microsoft.com/office/drawing/2014/main" id="{C8646A7B-6F90-A214-F888-F8B391FEF67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0" y="2204864"/>
            <a:ext cx="7620000"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7568" y="2208946"/>
            <a:ext cx="7772400" cy="4532422"/>
          </a:xfrm>
        </p:spPr>
        <p:txBody>
          <a:bodyPr>
            <a:normAutofit fontScale="90000"/>
          </a:bodyPr>
          <a:lstStyle/>
          <a:p>
            <a:br>
              <a:rPr lang="en-GB" dirty="0"/>
            </a:br>
            <a:br>
              <a:rPr lang="en-GB" dirty="0"/>
            </a:br>
            <a:br>
              <a:rPr lang="en-GB" dirty="0"/>
            </a:br>
            <a:br>
              <a:rPr lang="en-GB" dirty="0"/>
            </a:br>
            <a:br>
              <a:rPr lang="en-GB" dirty="0"/>
            </a:br>
            <a:br>
              <a:rPr lang="en-GB" dirty="0"/>
            </a:br>
            <a:r>
              <a:rPr lang="en-GB" b="1" dirty="0"/>
              <a:t>Well done!</a:t>
            </a:r>
            <a:br>
              <a:rPr lang="en-GB" b="1" dirty="0"/>
            </a:br>
            <a:r>
              <a:rPr lang="en-GB" b="1" i="1" dirty="0"/>
              <a:t>Da </a:t>
            </a:r>
            <a:r>
              <a:rPr lang="en-GB" b="1" i="1" dirty="0" err="1"/>
              <a:t>iawn</a:t>
            </a:r>
            <a:r>
              <a:rPr lang="en-GB" b="1" i="1" dirty="0"/>
              <a:t>!</a:t>
            </a:r>
            <a:br>
              <a:rPr lang="en-US" b="1" dirty="0">
                <a:latin typeface="+mn-lt"/>
              </a:rPr>
            </a:br>
            <a:endParaRPr lang="en-GB" b="1" dirty="0">
              <a:latin typeface="+mn-lt"/>
            </a:endParaRPr>
          </a:p>
        </p:txBody>
      </p:sp>
      <p:pic>
        <p:nvPicPr>
          <p:cNvPr id="9218" name="Picture 2" descr="Image result for wales drag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3392" y="452971"/>
            <a:ext cx="3552395" cy="267523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1737" y="2610674"/>
            <a:ext cx="2784065" cy="1883734"/>
          </a:xfrm>
          <a:prstGeom prst="rect">
            <a:avLst/>
          </a:prstGeom>
        </p:spPr>
      </p:pic>
      <p:pic>
        <p:nvPicPr>
          <p:cNvPr id="4" name="Picture 3">
            <a:extLst>
              <a:ext uri="{FF2B5EF4-FFF2-40B4-BE49-F238E27FC236}">
                <a16:creationId xmlns:a16="http://schemas.microsoft.com/office/drawing/2014/main" id="{35EDD787-4C66-A5CF-2B42-1D69D53D22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04245" y="334622"/>
            <a:ext cx="3305795" cy="2793587"/>
          </a:xfrm>
          <a:prstGeom prst="rect">
            <a:avLst/>
          </a:prstGeom>
        </p:spPr>
      </p:pic>
    </p:spTree>
    <p:extLst>
      <p:ext uri="{BB962C8B-B14F-4D97-AF65-F5344CB8AC3E}">
        <p14:creationId xmlns:p14="http://schemas.microsoft.com/office/powerpoint/2010/main" val="85464417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264DF-82F9-32A4-9D31-B54965E638C4}"/>
              </a:ext>
            </a:extLst>
          </p:cNvPr>
          <p:cNvSpPr>
            <a:spLocks noGrp="1"/>
          </p:cNvSpPr>
          <p:nvPr>
            <p:ph type="title"/>
          </p:nvPr>
        </p:nvSpPr>
        <p:spPr/>
        <p:txBody>
          <a:bodyPr/>
          <a:lstStyle/>
          <a:p>
            <a:r>
              <a:rPr lang="en-US"/>
              <a:t>Tie breakers / Gwahanu’r goreuon!</a:t>
            </a:r>
            <a:endParaRPr lang="en-GB" dirty="0"/>
          </a:p>
        </p:txBody>
      </p:sp>
      <p:pic>
        <p:nvPicPr>
          <p:cNvPr id="1026" name="Picture 2" descr="Free Tug Of War Cartoon, Download Free Tug Of War Cartoon png images, Free  ClipArts on Clipart Library">
            <a:extLst>
              <a:ext uri="{FF2B5EF4-FFF2-40B4-BE49-F238E27FC236}">
                <a16:creationId xmlns:a16="http://schemas.microsoft.com/office/drawing/2014/main" id="{68CEDB6A-679B-4488-85E0-0E791732D5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82688" y="2583833"/>
            <a:ext cx="5606189" cy="2220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18294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564" y="2806962"/>
            <a:ext cx="10972800" cy="1143000"/>
          </a:xfrm>
        </p:spPr>
        <p:txBody>
          <a:bodyPr>
            <a:normAutofit fontScale="90000"/>
          </a:bodyPr>
          <a:lstStyle/>
          <a:p>
            <a:pPr lvl="0" algn="l"/>
            <a:r>
              <a:rPr lang="en-GB" sz="4000" b="1" dirty="0"/>
              <a:t>1. Which national park in Wales is the most </a:t>
            </a:r>
            <a:br>
              <a:rPr lang="en-GB" sz="4000" b="1" dirty="0"/>
            </a:br>
            <a:r>
              <a:rPr lang="en-GB" sz="4000" b="1" dirty="0"/>
              <a:t>    populated?</a:t>
            </a:r>
            <a:br>
              <a:rPr lang="en-GB" sz="4000" dirty="0"/>
            </a:br>
            <a:br>
              <a:rPr lang="en-GB" sz="4000" dirty="0"/>
            </a:br>
            <a:br>
              <a:rPr lang="en-GB" sz="4000" dirty="0"/>
            </a:br>
            <a:br>
              <a:rPr lang="en-GB" sz="4000" dirty="0"/>
            </a:br>
            <a:br>
              <a:rPr lang="en-GB" sz="4000" dirty="0"/>
            </a:br>
            <a:br>
              <a:rPr lang="en-GB" sz="4000" dirty="0"/>
            </a:br>
            <a:br>
              <a:rPr lang="en-GB" sz="4000" dirty="0"/>
            </a:br>
            <a:br>
              <a:rPr lang="en-GB" sz="4000" dirty="0"/>
            </a:br>
            <a:r>
              <a:rPr lang="en-GB" sz="4000" b="1" dirty="0"/>
              <a:t>1. Pa </a:t>
            </a:r>
            <a:r>
              <a:rPr lang="en-GB" sz="4000" b="1" dirty="0" err="1"/>
              <a:t>Barc</a:t>
            </a:r>
            <a:r>
              <a:rPr lang="en-GB" sz="4000" b="1" dirty="0"/>
              <a:t> </a:t>
            </a:r>
            <a:r>
              <a:rPr lang="en-GB" sz="4000" b="1" dirty="0" err="1"/>
              <a:t>Cenedlaethol</a:t>
            </a:r>
            <a:r>
              <a:rPr lang="en-GB" sz="4000" b="1" dirty="0"/>
              <a:t> </a:t>
            </a:r>
            <a:r>
              <a:rPr lang="en-GB" sz="4000" b="1" dirty="0" err="1"/>
              <a:t>yng</a:t>
            </a:r>
            <a:r>
              <a:rPr lang="en-GB" sz="4000" b="1" dirty="0"/>
              <a:t> </a:t>
            </a:r>
            <a:r>
              <a:rPr lang="en-GB" sz="4000" b="1" dirty="0" err="1"/>
              <a:t>Nghymru</a:t>
            </a:r>
            <a:r>
              <a:rPr lang="en-GB" sz="4000" b="1" dirty="0"/>
              <a:t> </a:t>
            </a:r>
            <a:r>
              <a:rPr lang="en-GB" sz="4000" b="1" dirty="0" err="1"/>
              <a:t>sydd</a:t>
            </a:r>
            <a:r>
              <a:rPr lang="en-GB" sz="4000" b="1" dirty="0"/>
              <a:t> </a:t>
            </a:r>
            <a:r>
              <a:rPr lang="en-GB" sz="4000" b="1" dirty="0" err="1">
                <a:latin typeface="Calibri"/>
              </a:rPr>
              <a:t>â’r</a:t>
            </a:r>
            <a:r>
              <a:rPr lang="en-GB" sz="4000" b="1" dirty="0">
                <a:latin typeface="Calibri"/>
              </a:rPr>
              <a:t> </a:t>
            </a:r>
            <a:br>
              <a:rPr lang="en-GB" sz="4000" b="1" dirty="0">
                <a:latin typeface="Calibri"/>
              </a:rPr>
            </a:br>
            <a:r>
              <a:rPr lang="en-GB" sz="4000" b="1" dirty="0">
                <a:latin typeface="Calibri"/>
              </a:rPr>
              <a:t>    </a:t>
            </a:r>
            <a:r>
              <a:rPr lang="en-GB" sz="4000" b="1" dirty="0" err="1">
                <a:latin typeface="Calibri"/>
              </a:rPr>
              <a:t>boblogaeth</a:t>
            </a:r>
            <a:r>
              <a:rPr lang="en-GB" sz="4000" b="1" dirty="0">
                <a:latin typeface="Calibri"/>
              </a:rPr>
              <a:t> </a:t>
            </a:r>
            <a:r>
              <a:rPr lang="en-GB" sz="4000" b="1" dirty="0" err="1">
                <a:latin typeface="Calibri"/>
              </a:rPr>
              <a:t>fwyaf</a:t>
            </a:r>
            <a:r>
              <a:rPr lang="en-GB" sz="4000" b="1" dirty="0">
                <a:latin typeface="Calibri"/>
              </a:rPr>
              <a:t>?</a:t>
            </a:r>
            <a:br>
              <a:rPr lang="en-GB" dirty="0"/>
            </a:br>
            <a:endParaRPr lang="en-GB" dirty="0"/>
          </a:p>
        </p:txBody>
      </p:sp>
      <p:sp>
        <p:nvSpPr>
          <p:cNvPr id="4" name="Slide Number Placeholder 3"/>
          <p:cNvSpPr>
            <a:spLocks noGrp="1"/>
          </p:cNvSpPr>
          <p:nvPr>
            <p:ph type="sldNum" sz="quarter" idx="12"/>
          </p:nvPr>
        </p:nvSpPr>
        <p:spPr/>
        <p:txBody>
          <a:bodyPr/>
          <a:lstStyle/>
          <a:p>
            <a:fld id="{C2F98C78-75B9-44DB-AB9A-BA5447EDA54C}" type="slidenum">
              <a:rPr lang="en-GB" smtClean="0"/>
              <a:pPr/>
              <a:t>79</a:t>
            </a:fld>
            <a:endParaRPr lang="en-GB"/>
          </a:p>
        </p:txBody>
      </p:sp>
      <p:pic>
        <p:nvPicPr>
          <p:cNvPr id="5" name="Picture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1283" y="1213944"/>
            <a:ext cx="2728583" cy="3326525"/>
          </a:xfrm>
          <a:prstGeom prst="rect">
            <a:avLst/>
          </a:prstGeom>
          <a:noFill/>
        </p:spPr>
      </p:pic>
    </p:spTree>
    <p:extLst>
      <p:ext uri="{BB962C8B-B14F-4D97-AF65-F5344CB8AC3E}">
        <p14:creationId xmlns:p14="http://schemas.microsoft.com/office/powerpoint/2010/main" val="2264785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545" y="349360"/>
            <a:ext cx="10515600" cy="738461"/>
          </a:xfrm>
        </p:spPr>
        <p:txBody>
          <a:bodyPr>
            <a:normAutofit/>
          </a:bodyPr>
          <a:lstStyle/>
          <a:p>
            <a:r>
              <a:rPr lang="en-US" sz="3600" dirty="0"/>
              <a:t>5. Which</a:t>
            </a:r>
            <a:r>
              <a:rPr lang="en-GB" sz="3600" dirty="0"/>
              <a:t> is the tallest waterfall in Wales? </a:t>
            </a:r>
            <a:r>
              <a:rPr lang="en-US" sz="3600" dirty="0"/>
              <a:t> </a:t>
            </a:r>
          </a:p>
        </p:txBody>
      </p:sp>
      <p:sp>
        <p:nvSpPr>
          <p:cNvPr id="3" name="Content Placeholder 2"/>
          <p:cNvSpPr>
            <a:spLocks noGrp="1"/>
          </p:cNvSpPr>
          <p:nvPr>
            <p:ph sz="half" idx="1"/>
          </p:nvPr>
        </p:nvSpPr>
        <p:spPr>
          <a:xfrm>
            <a:off x="624576" y="1605126"/>
            <a:ext cx="3292366" cy="3534651"/>
          </a:xfrm>
        </p:spPr>
        <p:txBody>
          <a:bodyPr>
            <a:normAutofit fontScale="92500" lnSpcReduction="10000"/>
          </a:bodyPr>
          <a:lstStyle/>
          <a:p>
            <a:pPr>
              <a:buNone/>
            </a:pPr>
            <a:r>
              <a:rPr lang="en-US" b="1" dirty="0">
                <a:solidFill>
                  <a:srgbClr val="C00000"/>
                </a:solidFill>
              </a:rPr>
              <a:t>A </a:t>
            </a:r>
            <a:r>
              <a:rPr lang="en-US" dirty="0">
                <a:solidFill>
                  <a:srgbClr val="C00000"/>
                </a:solidFill>
              </a:rPr>
              <a:t>   </a:t>
            </a:r>
            <a:r>
              <a:rPr lang="en-US" b="1" dirty="0">
                <a:solidFill>
                  <a:srgbClr val="C00000"/>
                </a:solidFill>
              </a:rPr>
              <a:t>Swallow Falls</a:t>
            </a:r>
          </a:p>
          <a:p>
            <a:pPr>
              <a:buNone/>
            </a:pPr>
            <a:endParaRPr lang="en-US" b="1" dirty="0"/>
          </a:p>
          <a:p>
            <a:pPr>
              <a:buNone/>
            </a:pPr>
            <a:r>
              <a:rPr lang="en-US" b="1" dirty="0">
                <a:solidFill>
                  <a:srgbClr val="0070C0"/>
                </a:solidFill>
              </a:rPr>
              <a:t>B   </a:t>
            </a:r>
            <a:r>
              <a:rPr lang="en-US" b="1" err="1">
                <a:solidFill>
                  <a:srgbClr val="0070C0"/>
                </a:solidFill>
              </a:rPr>
              <a:t>Pistyll</a:t>
            </a:r>
            <a:r>
              <a:rPr lang="en-US" b="1">
                <a:solidFill>
                  <a:srgbClr val="0070C0"/>
                </a:solidFill>
              </a:rPr>
              <a:t> Rhaeadr</a:t>
            </a:r>
            <a:endParaRPr lang="en-US" b="1" dirty="0">
              <a:solidFill>
                <a:srgbClr val="0070C0"/>
              </a:solidFill>
            </a:endParaRPr>
          </a:p>
          <a:p>
            <a:pPr>
              <a:buNone/>
            </a:pPr>
            <a:endParaRPr lang="en-US" b="1" dirty="0"/>
          </a:p>
          <a:p>
            <a:pPr>
              <a:buNone/>
            </a:pPr>
            <a:r>
              <a:rPr lang="en-US" b="1" dirty="0">
                <a:solidFill>
                  <a:srgbClr val="C00000"/>
                </a:solidFill>
              </a:rPr>
              <a:t>C   Snow Scud</a:t>
            </a:r>
            <a:endParaRPr lang="en-GB" b="1" dirty="0">
              <a:solidFill>
                <a:srgbClr val="C00000"/>
              </a:solidFill>
            </a:endParaRPr>
          </a:p>
          <a:p>
            <a:pPr>
              <a:buNone/>
            </a:pPr>
            <a:endParaRPr lang="en-US" b="1" dirty="0"/>
          </a:p>
          <a:p>
            <a:pPr>
              <a:buNone/>
            </a:pPr>
            <a:r>
              <a:rPr lang="en-US" b="1" dirty="0">
                <a:solidFill>
                  <a:srgbClr val="0070C0"/>
                </a:solidFill>
              </a:rPr>
              <a:t>D    </a:t>
            </a:r>
            <a:r>
              <a:rPr lang="en-US" b="1" dirty="0" err="1">
                <a:solidFill>
                  <a:srgbClr val="0070C0"/>
                </a:solidFill>
              </a:rPr>
              <a:t>Aber</a:t>
            </a:r>
            <a:r>
              <a:rPr lang="en-US" b="1" dirty="0">
                <a:solidFill>
                  <a:srgbClr val="0070C0"/>
                </a:solidFill>
              </a:rPr>
              <a:t> Falls</a:t>
            </a:r>
          </a:p>
          <a:p>
            <a:endParaRPr lang="en-US" b="1" dirty="0"/>
          </a:p>
        </p:txBody>
      </p:sp>
      <p:sp>
        <p:nvSpPr>
          <p:cNvPr id="4" name="Content Placeholder 3"/>
          <p:cNvSpPr>
            <a:spLocks noGrp="1"/>
          </p:cNvSpPr>
          <p:nvPr>
            <p:ph sz="half" idx="2"/>
          </p:nvPr>
        </p:nvSpPr>
        <p:spPr>
          <a:xfrm>
            <a:off x="8347841" y="1340070"/>
            <a:ext cx="3429000" cy="3660775"/>
          </a:xfrm>
        </p:spPr>
        <p:txBody>
          <a:bodyPr>
            <a:normAutofit fontScale="92500" lnSpcReduction="10000"/>
          </a:bodyPr>
          <a:lstStyle/>
          <a:p>
            <a:pPr>
              <a:lnSpc>
                <a:spcPct val="100000"/>
              </a:lnSpc>
              <a:buNone/>
            </a:pPr>
            <a:r>
              <a:rPr lang="en-GB" b="1" dirty="0">
                <a:solidFill>
                  <a:srgbClr val="C00000"/>
                </a:solidFill>
              </a:rPr>
              <a:t>A   </a:t>
            </a:r>
            <a:r>
              <a:rPr lang="en-GB" b="1" err="1">
                <a:solidFill>
                  <a:srgbClr val="C00000"/>
                </a:solidFill>
              </a:rPr>
              <a:t>Rhaeadr</a:t>
            </a:r>
            <a:r>
              <a:rPr lang="en-GB" b="1">
                <a:solidFill>
                  <a:srgbClr val="C00000"/>
                </a:solidFill>
              </a:rPr>
              <a:t> Ewynnol    </a:t>
            </a:r>
            <a:endParaRPr lang="en-GB" b="1" dirty="0">
              <a:solidFill>
                <a:srgbClr val="C00000"/>
              </a:solidFill>
            </a:endParaRPr>
          </a:p>
          <a:p>
            <a:pPr>
              <a:lnSpc>
                <a:spcPct val="100000"/>
              </a:lnSpc>
              <a:buNone/>
            </a:pPr>
            <a:r>
              <a:rPr lang="en-GB" sz="2000" b="1" dirty="0">
                <a:solidFill>
                  <a:srgbClr val="C00000"/>
                </a:solidFill>
              </a:rPr>
              <a:t>        (R</a:t>
            </a:r>
            <a:r>
              <a:rPr lang="en-US" sz="2000" b="1" dirty="0" err="1">
                <a:solidFill>
                  <a:srgbClr val="C00000"/>
                </a:solidFill>
              </a:rPr>
              <a:t>haeadr</a:t>
            </a:r>
            <a:r>
              <a:rPr lang="en-US" sz="2000" b="1" dirty="0">
                <a:solidFill>
                  <a:srgbClr val="C00000"/>
                </a:solidFill>
              </a:rPr>
              <a:t> y </a:t>
            </a:r>
            <a:r>
              <a:rPr lang="en-US" sz="2000" b="1" dirty="0" err="1">
                <a:solidFill>
                  <a:srgbClr val="C00000"/>
                </a:solidFill>
              </a:rPr>
              <a:t>Wennol</a:t>
            </a:r>
            <a:r>
              <a:rPr lang="en-US" sz="2000" b="1" dirty="0">
                <a:solidFill>
                  <a:srgbClr val="C00000"/>
                </a:solidFill>
              </a:rPr>
              <a:t>)</a:t>
            </a:r>
            <a:endParaRPr lang="en-GB" sz="2000" b="1" dirty="0">
              <a:solidFill>
                <a:srgbClr val="C00000"/>
              </a:solidFill>
            </a:endParaRPr>
          </a:p>
          <a:p>
            <a:pPr>
              <a:buNone/>
            </a:pPr>
            <a:endParaRPr lang="en-GB" b="1" dirty="0"/>
          </a:p>
          <a:p>
            <a:pPr>
              <a:buNone/>
            </a:pPr>
            <a:r>
              <a:rPr lang="en-US" b="1" dirty="0">
                <a:solidFill>
                  <a:srgbClr val="0070C0"/>
                </a:solidFill>
              </a:rPr>
              <a:t>B   </a:t>
            </a:r>
            <a:r>
              <a:rPr lang="en-US" b="1" err="1">
                <a:solidFill>
                  <a:srgbClr val="0070C0"/>
                </a:solidFill>
              </a:rPr>
              <a:t>Pistyll</a:t>
            </a:r>
            <a:r>
              <a:rPr lang="en-US" b="1">
                <a:solidFill>
                  <a:srgbClr val="0070C0"/>
                </a:solidFill>
              </a:rPr>
              <a:t> Rhaeadr</a:t>
            </a:r>
            <a:endParaRPr lang="en-US" b="1" dirty="0">
              <a:solidFill>
                <a:srgbClr val="0070C0"/>
              </a:solidFill>
            </a:endParaRPr>
          </a:p>
          <a:p>
            <a:pPr>
              <a:buNone/>
            </a:pPr>
            <a:endParaRPr lang="en-US" b="1" dirty="0"/>
          </a:p>
          <a:p>
            <a:pPr>
              <a:buNone/>
            </a:pPr>
            <a:r>
              <a:rPr lang="en-US" b="1" dirty="0">
                <a:solidFill>
                  <a:srgbClr val="C00000"/>
                </a:solidFill>
              </a:rPr>
              <a:t>C  </a:t>
            </a:r>
            <a:r>
              <a:rPr lang="en-GB" b="1" dirty="0" err="1">
                <a:solidFill>
                  <a:srgbClr val="C00000"/>
                </a:solidFill>
              </a:rPr>
              <a:t>Sgwd</a:t>
            </a:r>
            <a:r>
              <a:rPr lang="en-GB" b="1" dirty="0">
                <a:solidFill>
                  <a:srgbClr val="C00000"/>
                </a:solidFill>
              </a:rPr>
              <a:t> yr </a:t>
            </a:r>
            <a:r>
              <a:rPr lang="en-GB" b="1" dirty="0" err="1">
                <a:solidFill>
                  <a:srgbClr val="C00000"/>
                </a:solidFill>
              </a:rPr>
              <a:t>Eira</a:t>
            </a:r>
            <a:endParaRPr lang="en-GB" b="1" dirty="0">
              <a:solidFill>
                <a:srgbClr val="C00000"/>
              </a:solidFill>
            </a:endParaRPr>
          </a:p>
          <a:p>
            <a:pPr>
              <a:buNone/>
            </a:pPr>
            <a:endParaRPr lang="en-GB" b="1" dirty="0"/>
          </a:p>
          <a:p>
            <a:pPr>
              <a:buNone/>
            </a:pPr>
            <a:r>
              <a:rPr lang="en-GB" b="1">
                <a:solidFill>
                  <a:srgbClr val="0070C0"/>
                </a:solidFill>
              </a:rPr>
              <a:t>D   Rhaeadr </a:t>
            </a:r>
            <a:r>
              <a:rPr lang="cy-GB" b="1">
                <a:solidFill>
                  <a:srgbClr val="0070C0"/>
                </a:solidFill>
              </a:rPr>
              <a:t>Aber </a:t>
            </a:r>
            <a:r>
              <a:rPr lang="en-GB" b="1">
                <a:solidFill>
                  <a:srgbClr val="0070C0"/>
                </a:solidFill>
              </a:rPr>
              <a:t> </a:t>
            </a:r>
            <a:endParaRPr lang="en-US" b="1" dirty="0">
              <a:solidFill>
                <a:srgbClr val="0070C0"/>
              </a:solidFill>
            </a:endParaRPr>
          </a:p>
        </p:txBody>
      </p:sp>
      <p:pic>
        <p:nvPicPr>
          <p:cNvPr id="65538" name="Picture 2" descr="File:Pistyll Rhaeadr - geograph.org.uk - 283653.jpg"/>
          <p:cNvPicPr>
            <a:picLocks noChangeAspect="1" noChangeArrowheads="1"/>
          </p:cNvPicPr>
          <p:nvPr/>
        </p:nvPicPr>
        <p:blipFill>
          <a:blip r:embed="rId3" cstate="print"/>
          <a:srcRect/>
          <a:stretch>
            <a:fillRect/>
          </a:stretch>
        </p:blipFill>
        <p:spPr bwMode="auto">
          <a:xfrm>
            <a:off x="4812313" y="1355835"/>
            <a:ext cx="2766848" cy="3689131"/>
          </a:xfrm>
          <a:prstGeom prst="rect">
            <a:avLst/>
          </a:prstGeom>
          <a:noFill/>
        </p:spPr>
      </p:pic>
      <p:sp>
        <p:nvSpPr>
          <p:cNvPr id="6" name="Title 1"/>
          <p:cNvSpPr txBox="1">
            <a:spLocks/>
          </p:cNvSpPr>
          <p:nvPr/>
        </p:nvSpPr>
        <p:spPr>
          <a:xfrm>
            <a:off x="691055" y="5657083"/>
            <a:ext cx="10515600" cy="738461"/>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a:ln>
                  <a:noFill/>
                </a:ln>
                <a:solidFill>
                  <a:schemeClr val="tx1"/>
                </a:solidFill>
                <a:effectLst/>
                <a:uLnTx/>
                <a:uFillTx/>
                <a:latin typeface="+mj-lt"/>
                <a:ea typeface="+mj-ea"/>
                <a:cs typeface="+mj-cs"/>
              </a:rPr>
              <a:t>5. Pa un yw’r rhaeadr talaf yng Nghymru?</a:t>
            </a:r>
            <a:endParaRPr kumimoji="0" lang="en-US" sz="36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9158" y="2850005"/>
            <a:ext cx="10972800" cy="1143000"/>
          </a:xfrm>
        </p:spPr>
        <p:txBody>
          <a:bodyPr>
            <a:noAutofit/>
          </a:bodyPr>
          <a:lstStyle/>
          <a:p>
            <a:r>
              <a:rPr lang="en-GB" sz="3600" b="1" dirty="0"/>
              <a:t>2. Which important government  ‘factory’ is </a:t>
            </a:r>
            <a:br>
              <a:rPr lang="en-GB" sz="3600" b="1" dirty="0"/>
            </a:br>
            <a:r>
              <a:rPr lang="en-GB" sz="3600" b="1" dirty="0"/>
              <a:t>    located in Llantrisant?</a:t>
            </a:r>
            <a:br>
              <a:rPr lang="en-GB" sz="3600" dirty="0"/>
            </a:br>
            <a:br>
              <a:rPr lang="en-GB" sz="3600" dirty="0"/>
            </a:br>
            <a:br>
              <a:rPr lang="en-GB" sz="3600" dirty="0"/>
            </a:br>
            <a:br>
              <a:rPr lang="en-GB" sz="3600" dirty="0"/>
            </a:br>
            <a:br>
              <a:rPr lang="en-GB" sz="3600" dirty="0"/>
            </a:br>
            <a:br>
              <a:rPr lang="en-GB" sz="3600" dirty="0"/>
            </a:br>
            <a:br>
              <a:rPr lang="en-GB" sz="3600" dirty="0"/>
            </a:br>
            <a:br>
              <a:rPr lang="en-GB" sz="3600" dirty="0"/>
            </a:br>
            <a:br>
              <a:rPr lang="en-GB" sz="3600" dirty="0"/>
            </a:br>
            <a:r>
              <a:rPr lang="en-GB" sz="3600" b="1" dirty="0"/>
              <a:t>2. Pa ‘</a:t>
            </a:r>
            <a:r>
              <a:rPr lang="en-GB" sz="3600" b="1" dirty="0" err="1"/>
              <a:t>ffatri</a:t>
            </a:r>
            <a:r>
              <a:rPr lang="en-GB" sz="3600" b="1" dirty="0"/>
              <a:t>’ </a:t>
            </a:r>
            <a:r>
              <a:rPr lang="en-GB" sz="3600" b="1" dirty="0" err="1"/>
              <a:t>lywodraethol</a:t>
            </a:r>
            <a:r>
              <a:rPr lang="en-GB" sz="3600" b="1" dirty="0"/>
              <a:t> </a:t>
            </a:r>
            <a:r>
              <a:rPr lang="en-GB" sz="3600" b="1" dirty="0" err="1"/>
              <a:t>bwysig</a:t>
            </a:r>
            <a:r>
              <a:rPr lang="en-GB" sz="3600" b="1" dirty="0"/>
              <a:t> </a:t>
            </a:r>
            <a:r>
              <a:rPr lang="en-GB" sz="3600" b="1" dirty="0" err="1"/>
              <a:t>sydd</a:t>
            </a:r>
            <a:r>
              <a:rPr lang="en-GB" sz="3600" b="1" dirty="0"/>
              <a:t> </a:t>
            </a:r>
            <a:r>
              <a:rPr lang="en-GB" sz="3600" b="1" dirty="0" err="1"/>
              <a:t>wedi</a:t>
            </a:r>
            <a:r>
              <a:rPr lang="en-GB" sz="3600" b="1" dirty="0"/>
              <a:t> </a:t>
            </a:r>
            <a:r>
              <a:rPr lang="en-GB" sz="3600" b="1" dirty="0" err="1"/>
              <a:t>ei</a:t>
            </a:r>
            <a:r>
              <a:rPr lang="en-GB" sz="3600" b="1" dirty="0"/>
              <a:t> </a:t>
            </a:r>
            <a:br>
              <a:rPr lang="en-GB" sz="3600" b="1" dirty="0"/>
            </a:br>
            <a:r>
              <a:rPr lang="en-GB" sz="3600" b="1" dirty="0"/>
              <a:t>    </a:t>
            </a:r>
            <a:r>
              <a:rPr lang="en-GB" sz="3600" b="1" dirty="0" err="1"/>
              <a:t>lleoli</a:t>
            </a:r>
            <a:r>
              <a:rPr lang="en-GB" sz="3600" b="1" dirty="0"/>
              <a:t> </a:t>
            </a:r>
            <a:r>
              <a:rPr lang="en-GB" sz="3600" b="1" dirty="0" err="1"/>
              <a:t>yn</a:t>
            </a:r>
            <a:r>
              <a:rPr lang="en-GB" sz="3600" b="1" dirty="0"/>
              <a:t> </a:t>
            </a:r>
            <a:r>
              <a:rPr lang="en-GB" sz="3600" b="1" dirty="0" err="1"/>
              <a:t>Llantrisant</a:t>
            </a:r>
            <a:r>
              <a:rPr lang="en-GB" sz="3600" b="1" dirty="0"/>
              <a:t>?</a:t>
            </a:r>
          </a:p>
        </p:txBody>
      </p:sp>
      <p:sp>
        <p:nvSpPr>
          <p:cNvPr id="4" name="Slide Number Placeholder 3"/>
          <p:cNvSpPr>
            <a:spLocks noGrp="1"/>
          </p:cNvSpPr>
          <p:nvPr>
            <p:ph type="sldNum" sz="quarter" idx="12"/>
          </p:nvPr>
        </p:nvSpPr>
        <p:spPr/>
        <p:txBody>
          <a:bodyPr/>
          <a:lstStyle/>
          <a:p>
            <a:fld id="{C2F98C78-75B9-44DB-AB9A-BA5447EDA54C}" type="slidenum">
              <a:rPr lang="en-GB" smtClean="0"/>
              <a:pPr/>
              <a:t>80</a:t>
            </a:fld>
            <a:endParaRPr lang="en-GB"/>
          </a:p>
        </p:txBody>
      </p:sp>
      <p:pic>
        <p:nvPicPr>
          <p:cNvPr id="107522" name="Picture 2"/>
          <p:cNvPicPr>
            <a:picLocks noChangeAspect="1" noChangeArrowheads="1"/>
          </p:cNvPicPr>
          <p:nvPr/>
        </p:nvPicPr>
        <p:blipFill>
          <a:blip r:embed="rId2" cstate="print"/>
          <a:srcRect/>
          <a:stretch>
            <a:fillRect/>
          </a:stretch>
        </p:blipFill>
        <p:spPr bwMode="auto">
          <a:xfrm>
            <a:off x="3706082" y="1847019"/>
            <a:ext cx="4208208" cy="3229476"/>
          </a:xfrm>
          <a:prstGeom prst="rect">
            <a:avLst/>
          </a:prstGeom>
          <a:noFill/>
          <a:ln w="9525">
            <a:noFill/>
            <a:miter lim="800000"/>
            <a:headEnd/>
            <a:tailEnd/>
          </a:ln>
          <a:effectLst/>
        </p:spPr>
      </p:pic>
      <p:sp>
        <p:nvSpPr>
          <p:cNvPr id="5" name="TextBox 4"/>
          <p:cNvSpPr txBox="1"/>
          <p:nvPr/>
        </p:nvSpPr>
        <p:spPr>
          <a:xfrm>
            <a:off x="6810704" y="2869325"/>
            <a:ext cx="472965" cy="378372"/>
          </a:xfrm>
          <a:prstGeom prst="rect">
            <a:avLst/>
          </a:prstGeom>
          <a:solidFill>
            <a:schemeClr val="tx1"/>
          </a:solidFill>
        </p:spPr>
        <p:txBody>
          <a:bodyPr wrap="square" rtlCol="0">
            <a:spAutoFit/>
          </a:bodyPr>
          <a:lstStyle/>
          <a:p>
            <a:endParaRPr lang="en-US" dirty="0"/>
          </a:p>
        </p:txBody>
      </p:sp>
    </p:spTree>
    <p:extLst>
      <p:ext uri="{BB962C8B-B14F-4D97-AF65-F5344CB8AC3E}">
        <p14:creationId xmlns:p14="http://schemas.microsoft.com/office/powerpoint/2010/main" val="4293976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4AC8DA-ED48-4CF1-B832-BE189E018EF7}"/>
              </a:ext>
            </a:extLst>
          </p:cNvPr>
          <p:cNvSpPr>
            <a:spLocks noGrp="1"/>
          </p:cNvSpPr>
          <p:nvPr>
            <p:ph type="title"/>
          </p:nvPr>
        </p:nvSpPr>
        <p:spPr/>
        <p:txBody>
          <a:bodyPr>
            <a:normAutofit/>
          </a:bodyPr>
          <a:lstStyle/>
          <a:p>
            <a:r>
              <a:rPr lang="en-US" sz="3600" b="1" dirty="0"/>
              <a:t>3.  What is the name of this coastal feature at </a:t>
            </a:r>
            <a:br>
              <a:rPr lang="en-US" sz="3600" b="1" dirty="0"/>
            </a:br>
            <a:r>
              <a:rPr lang="en-US" sz="3600" b="1" dirty="0"/>
              <a:t>     </a:t>
            </a:r>
            <a:r>
              <a:rPr lang="en-US" sz="3600" b="1" dirty="0" err="1"/>
              <a:t>Pwllheli</a:t>
            </a:r>
            <a:r>
              <a:rPr lang="en-US" sz="3600" b="1" dirty="0"/>
              <a:t>?</a:t>
            </a:r>
            <a:endParaRPr lang="en-GB" sz="3600" b="1" dirty="0"/>
          </a:p>
        </p:txBody>
      </p:sp>
      <p:pic>
        <p:nvPicPr>
          <p:cNvPr id="5" name="Picture 4">
            <a:extLst>
              <a:ext uri="{FF2B5EF4-FFF2-40B4-BE49-F238E27FC236}">
                <a16:creationId xmlns:a16="http://schemas.microsoft.com/office/drawing/2014/main" id="{8B5E442C-08EA-46E2-B57C-80C26EDA2470}"/>
              </a:ext>
            </a:extLst>
          </p:cNvPr>
          <p:cNvPicPr>
            <a:picLocks noChangeAspect="1"/>
          </p:cNvPicPr>
          <p:nvPr/>
        </p:nvPicPr>
        <p:blipFill>
          <a:blip r:embed="rId2" cstate="print"/>
          <a:stretch>
            <a:fillRect/>
          </a:stretch>
        </p:blipFill>
        <p:spPr>
          <a:xfrm>
            <a:off x="3268494" y="1879901"/>
            <a:ext cx="4176748" cy="3352819"/>
          </a:xfrm>
          <a:prstGeom prst="rect">
            <a:avLst/>
          </a:prstGeom>
        </p:spPr>
      </p:pic>
      <p:sp>
        <p:nvSpPr>
          <p:cNvPr id="6" name="Title 3">
            <a:extLst>
              <a:ext uri="{FF2B5EF4-FFF2-40B4-BE49-F238E27FC236}">
                <a16:creationId xmlns:a16="http://schemas.microsoft.com/office/drawing/2014/main" id="{D4805878-5EF4-43A6-99ED-5922F49A174D}"/>
              </a:ext>
            </a:extLst>
          </p:cNvPr>
          <p:cNvSpPr txBox="1">
            <a:spLocks/>
          </p:cNvSpPr>
          <p:nvPr/>
        </p:nvSpPr>
        <p:spPr>
          <a:xfrm>
            <a:off x="838200" y="523272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t>3</a:t>
            </a:r>
            <a:r>
              <a:rPr lang="en-US" sz="3600" b="1" dirty="0"/>
              <a:t>. Beth </a:t>
            </a:r>
            <a:r>
              <a:rPr lang="en-US" sz="3600" b="1" dirty="0" err="1"/>
              <a:t>yw</a:t>
            </a:r>
            <a:r>
              <a:rPr lang="en-US" sz="3600" b="1" dirty="0"/>
              <a:t> </a:t>
            </a:r>
            <a:r>
              <a:rPr lang="en-US" sz="3600" b="1" dirty="0" err="1"/>
              <a:t>enw’r</a:t>
            </a:r>
            <a:r>
              <a:rPr lang="en-US" sz="3600" b="1" dirty="0"/>
              <a:t> </a:t>
            </a:r>
            <a:r>
              <a:rPr lang="en-US" sz="3600" b="1" dirty="0" err="1"/>
              <a:t>arwedd</a:t>
            </a:r>
            <a:r>
              <a:rPr lang="en-US" sz="3600" b="1" dirty="0"/>
              <a:t> </a:t>
            </a:r>
            <a:r>
              <a:rPr lang="en-US" sz="3600" b="1" dirty="0" err="1"/>
              <a:t>arfordirol</a:t>
            </a:r>
            <a:r>
              <a:rPr lang="en-US" sz="3600" b="1" dirty="0"/>
              <a:t> </a:t>
            </a:r>
            <a:r>
              <a:rPr lang="en-US" sz="3600" b="1" dirty="0" err="1"/>
              <a:t>yma</a:t>
            </a:r>
            <a:r>
              <a:rPr lang="en-US" sz="3600" b="1" dirty="0"/>
              <a:t> </a:t>
            </a:r>
            <a:r>
              <a:rPr lang="en-US" sz="3600" b="1" dirty="0" err="1"/>
              <a:t>ger</a:t>
            </a:r>
            <a:r>
              <a:rPr lang="en-US" sz="3600" b="1" dirty="0"/>
              <a:t> </a:t>
            </a:r>
          </a:p>
          <a:p>
            <a:r>
              <a:rPr lang="en-US" sz="3600" b="1" dirty="0"/>
              <a:t>    </a:t>
            </a:r>
            <a:r>
              <a:rPr lang="en-US" sz="3600" b="1" dirty="0" err="1"/>
              <a:t>Pwllheli</a:t>
            </a:r>
            <a:r>
              <a:rPr lang="en-US" sz="3600" b="1" dirty="0"/>
              <a:t>?  </a:t>
            </a:r>
            <a:endParaRPr lang="en-GB" sz="3600" b="1" dirty="0"/>
          </a:p>
        </p:txBody>
      </p:sp>
      <p:cxnSp>
        <p:nvCxnSpPr>
          <p:cNvPr id="12" name="Straight Arrow Connector 11">
            <a:extLst>
              <a:ext uri="{FF2B5EF4-FFF2-40B4-BE49-F238E27FC236}">
                <a16:creationId xmlns:a16="http://schemas.microsoft.com/office/drawing/2014/main" id="{8CB05397-1BA2-45D4-85C3-BE1FE23A324C}"/>
              </a:ext>
            </a:extLst>
          </p:cNvPr>
          <p:cNvCxnSpPr>
            <a:cxnSpLocks/>
          </p:cNvCxnSpPr>
          <p:nvPr/>
        </p:nvCxnSpPr>
        <p:spPr>
          <a:xfrm flipH="1">
            <a:off x="4978400" y="2677932"/>
            <a:ext cx="3773714" cy="1449568"/>
          </a:xfrm>
          <a:prstGeom prst="straightConnector1">
            <a:avLst/>
          </a:prstGeom>
          <a:ln w="158750">
            <a:solidFill>
              <a:schemeClr val="accent6">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78869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290" y="824058"/>
            <a:ext cx="10515600" cy="863174"/>
          </a:xfrm>
        </p:spPr>
        <p:txBody>
          <a:bodyPr>
            <a:normAutofit fontScale="90000"/>
          </a:bodyPr>
          <a:lstStyle/>
          <a:p>
            <a:r>
              <a:rPr lang="en-GB" sz="3600" b="1" dirty="0">
                <a:latin typeface="+mn-lt"/>
              </a:rPr>
              <a:t>4.   Which natural lake in Wales has the largest </a:t>
            </a:r>
            <a:br>
              <a:rPr lang="en-GB" sz="3600" b="1" dirty="0">
                <a:latin typeface="+mn-lt"/>
              </a:rPr>
            </a:br>
            <a:r>
              <a:rPr lang="en-GB" sz="3600" b="1" dirty="0">
                <a:latin typeface="+mn-lt"/>
              </a:rPr>
              <a:t>      surface area?</a:t>
            </a:r>
            <a:br>
              <a:rPr lang="en-GB" sz="3600" b="1" dirty="0">
                <a:latin typeface="+mn-lt"/>
              </a:rPr>
            </a:br>
            <a:endParaRPr lang="en-GB" b="1" dirty="0">
              <a:latin typeface="+mn-lt"/>
            </a:endParaRPr>
          </a:p>
        </p:txBody>
      </p:sp>
      <p:pic>
        <p:nvPicPr>
          <p:cNvPr id="6146" name="Picture 2" descr="A large lake surrounded by hill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11511" y="1687232"/>
            <a:ext cx="4260885" cy="3195664"/>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69869154-0693-4550-BA9C-BA7F7F40865E}"/>
              </a:ext>
            </a:extLst>
          </p:cNvPr>
          <p:cNvSpPr txBox="1">
            <a:spLocks/>
          </p:cNvSpPr>
          <p:nvPr/>
        </p:nvSpPr>
        <p:spPr>
          <a:xfrm>
            <a:off x="894383" y="5421928"/>
            <a:ext cx="10515600" cy="863174"/>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742950" indent="-742950">
              <a:buAutoNum type="arabicPeriod" startAt="4"/>
            </a:pPr>
            <a:r>
              <a:rPr lang="cy-GB" sz="3600" b="1" dirty="0"/>
              <a:t>Pa lyn naturiol yng Nghymru sydd â'r arwynebedd  mwyaf?</a:t>
            </a:r>
            <a:r>
              <a:rPr lang="en-GB" sz="3300" b="1" dirty="0">
                <a:latin typeface="+mn-lt"/>
              </a:rPr>
              <a:t>   </a:t>
            </a:r>
            <a:endParaRPr lang="en-GB" b="1" dirty="0"/>
          </a:p>
        </p:txBody>
      </p:sp>
    </p:spTree>
    <p:extLst>
      <p:ext uri="{BB962C8B-B14F-4D97-AF65-F5344CB8AC3E}">
        <p14:creationId xmlns:p14="http://schemas.microsoft.com/office/powerpoint/2010/main" val="238890856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528" y="620688"/>
            <a:ext cx="8229600" cy="1143000"/>
          </a:xfrm>
        </p:spPr>
        <p:txBody>
          <a:bodyPr>
            <a:normAutofit fontScale="90000"/>
          </a:bodyPr>
          <a:lstStyle/>
          <a:p>
            <a:br>
              <a:rPr lang="en-GB" dirty="0"/>
            </a:br>
            <a:br>
              <a:rPr lang="en-GB" dirty="0"/>
            </a:br>
            <a:endParaRPr lang="en-GB" dirty="0"/>
          </a:p>
        </p:txBody>
      </p:sp>
      <p:sp>
        <p:nvSpPr>
          <p:cNvPr id="3" name="Content Placeholder 2"/>
          <p:cNvSpPr>
            <a:spLocks noGrp="1"/>
          </p:cNvSpPr>
          <p:nvPr>
            <p:ph idx="1"/>
          </p:nvPr>
        </p:nvSpPr>
        <p:spPr>
          <a:xfrm>
            <a:off x="649357" y="319403"/>
            <a:ext cx="9571787" cy="6336704"/>
          </a:xfrm>
        </p:spPr>
        <p:txBody>
          <a:bodyPr>
            <a:normAutofit/>
          </a:bodyPr>
          <a:lstStyle/>
          <a:p>
            <a:pPr marL="0" indent="0">
              <a:buNone/>
            </a:pPr>
            <a:r>
              <a:rPr lang="en-GB" sz="3200" b="1" dirty="0"/>
              <a:t>5. Which two lines of latitude lie across Wales?</a:t>
            </a:r>
          </a:p>
          <a:p>
            <a:pPr marL="0" indent="0">
              <a:buNone/>
            </a:pPr>
            <a:endParaRPr lang="en-GB" b="1" dirty="0"/>
          </a:p>
          <a:p>
            <a:pPr marL="514350" indent="-514350">
              <a:buFont typeface="+mj-lt"/>
              <a:buAutoNum type="alphaLcParenR"/>
            </a:pPr>
            <a:r>
              <a:rPr lang="en-GB" b="1" dirty="0"/>
              <a:t>51⁰N and 52⁰N</a:t>
            </a:r>
          </a:p>
          <a:p>
            <a:pPr marL="514350" indent="-514350">
              <a:buFont typeface="+mj-lt"/>
              <a:buAutoNum type="alphaLcParenR"/>
            </a:pPr>
            <a:r>
              <a:rPr lang="en-GB" b="1" dirty="0"/>
              <a:t>52⁰N and 53⁰N</a:t>
            </a:r>
          </a:p>
          <a:p>
            <a:pPr marL="514350" indent="-514350">
              <a:buFont typeface="+mj-lt"/>
              <a:buAutoNum type="alphaLcParenR"/>
            </a:pPr>
            <a:r>
              <a:rPr lang="en-GB" b="1" dirty="0"/>
              <a:t>53⁰N and 54⁰N</a:t>
            </a:r>
          </a:p>
          <a:p>
            <a:pPr marL="0" indent="0">
              <a:buNone/>
            </a:pPr>
            <a:endParaRPr lang="en-GB" b="1" dirty="0"/>
          </a:p>
          <a:p>
            <a:pPr marL="0" indent="0">
              <a:buNone/>
            </a:pPr>
            <a:endParaRPr lang="en-GB" sz="3200" b="1" dirty="0"/>
          </a:p>
          <a:p>
            <a:pPr marL="0" indent="0">
              <a:buNone/>
            </a:pPr>
            <a:r>
              <a:rPr lang="en-GB" sz="3200" b="1" i="1" dirty="0"/>
              <a:t>5. Pa </a:t>
            </a:r>
            <a:r>
              <a:rPr lang="en-GB" sz="3200" b="1" i="1" dirty="0" err="1"/>
              <a:t>ddwy</a:t>
            </a:r>
            <a:r>
              <a:rPr lang="en-GB" sz="3200" b="1" i="1" dirty="0"/>
              <a:t> </a:t>
            </a:r>
            <a:r>
              <a:rPr lang="en-GB" sz="3200" b="1" i="1" dirty="0" err="1"/>
              <a:t>linell</a:t>
            </a:r>
            <a:r>
              <a:rPr lang="en-GB" sz="3200" b="1" i="1" dirty="0"/>
              <a:t> </a:t>
            </a:r>
            <a:r>
              <a:rPr lang="en-GB" sz="3200" b="1" i="1" dirty="0" err="1"/>
              <a:t>lledred</a:t>
            </a:r>
            <a:r>
              <a:rPr lang="en-GB" sz="3200" b="1" i="1" dirty="0"/>
              <a:t> </a:t>
            </a:r>
            <a:r>
              <a:rPr lang="en-GB" sz="3200" b="1" i="1" dirty="0" err="1"/>
              <a:t>sy’n</a:t>
            </a:r>
            <a:r>
              <a:rPr lang="en-GB" sz="3200" b="1" i="1" dirty="0"/>
              <a:t> </a:t>
            </a:r>
            <a:r>
              <a:rPr lang="en-GB" sz="3200" b="1" i="1" dirty="0" err="1"/>
              <a:t>gorwedd</a:t>
            </a:r>
            <a:r>
              <a:rPr lang="en-GB" sz="3200" b="1" i="1" dirty="0"/>
              <a:t> </a:t>
            </a:r>
            <a:r>
              <a:rPr lang="en-GB" sz="3200" b="1" i="1" dirty="0" err="1"/>
              <a:t>ar</a:t>
            </a:r>
            <a:r>
              <a:rPr lang="en-GB" sz="3200" b="1" i="1" dirty="0"/>
              <a:t> draws </a:t>
            </a:r>
          </a:p>
          <a:p>
            <a:pPr marL="0" indent="0">
              <a:buNone/>
            </a:pPr>
            <a:r>
              <a:rPr lang="en-GB" sz="3200" b="1" i="1" dirty="0"/>
              <a:t>    </a:t>
            </a:r>
            <a:r>
              <a:rPr lang="en-GB" sz="3200" b="1" i="1" dirty="0" err="1"/>
              <a:t>Cymru</a:t>
            </a:r>
            <a:r>
              <a:rPr lang="en-GB" sz="3200" b="1" i="1" dirty="0"/>
              <a:t>?</a:t>
            </a:r>
          </a:p>
          <a:p>
            <a:pPr marL="0" indent="0">
              <a:buNone/>
            </a:pPr>
            <a:r>
              <a:rPr lang="en-GB" b="1" i="1" dirty="0"/>
              <a:t>a) </a:t>
            </a:r>
            <a:r>
              <a:rPr lang="en-GB" b="1" dirty="0"/>
              <a:t>51⁰G and 52⁰G</a:t>
            </a:r>
          </a:p>
          <a:p>
            <a:pPr marL="0" indent="0">
              <a:buNone/>
            </a:pPr>
            <a:r>
              <a:rPr lang="en-GB" b="1" i="1" dirty="0"/>
              <a:t>b) </a:t>
            </a:r>
            <a:r>
              <a:rPr lang="en-GB" b="1" dirty="0"/>
              <a:t>52⁰G and 53⁰G</a:t>
            </a:r>
          </a:p>
          <a:p>
            <a:pPr marL="0" indent="0">
              <a:buNone/>
            </a:pPr>
            <a:r>
              <a:rPr lang="en-GB" b="1" i="1" dirty="0"/>
              <a:t>c) </a:t>
            </a:r>
            <a:r>
              <a:rPr lang="en-GB" b="1" dirty="0"/>
              <a:t>53⁰G and 54⁰G</a:t>
            </a:r>
          </a:p>
          <a:p>
            <a:pPr marL="0" indent="0">
              <a:buNone/>
            </a:pPr>
            <a:endParaRPr lang="en-GB" b="1" i="1" dirty="0"/>
          </a:p>
          <a:p>
            <a:endParaRPr lang="en-GB" dirty="0"/>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30625" y="908721"/>
            <a:ext cx="4144197" cy="31134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1804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06475"/>
          </a:xfrm>
        </p:spPr>
        <p:txBody>
          <a:bodyPr>
            <a:noAutofit/>
          </a:bodyPr>
          <a:lstStyle/>
          <a:p>
            <a:pPr lvl="0"/>
            <a:r>
              <a:rPr lang="en-US" sz="3600" dirty="0"/>
              <a:t>6. Which river process is involved in creating  </a:t>
            </a:r>
            <a:br>
              <a:rPr lang="en-US" sz="3600" dirty="0"/>
            </a:br>
            <a:r>
              <a:rPr lang="en-US" sz="3600" dirty="0"/>
              <a:t>    waterfalls?</a:t>
            </a:r>
          </a:p>
        </p:txBody>
      </p:sp>
      <p:sp>
        <p:nvSpPr>
          <p:cNvPr id="3" name="Content Placeholder 2"/>
          <p:cNvSpPr>
            <a:spLocks noGrp="1"/>
          </p:cNvSpPr>
          <p:nvPr>
            <p:ph sz="half" idx="1"/>
          </p:nvPr>
        </p:nvSpPr>
        <p:spPr>
          <a:xfrm>
            <a:off x="538656" y="1778329"/>
            <a:ext cx="3900822" cy="3313934"/>
          </a:xfrm>
        </p:spPr>
        <p:txBody>
          <a:bodyPr>
            <a:normAutofit/>
          </a:bodyPr>
          <a:lstStyle/>
          <a:p>
            <a:pPr>
              <a:lnSpc>
                <a:spcPct val="150000"/>
              </a:lnSpc>
              <a:buNone/>
            </a:pPr>
            <a:r>
              <a:rPr lang="en-US" b="1" dirty="0">
                <a:solidFill>
                  <a:srgbClr val="C00000"/>
                </a:solidFill>
              </a:rPr>
              <a:t>A  </a:t>
            </a:r>
            <a:r>
              <a:rPr lang="en-US" b="1" dirty="0"/>
              <a:t> </a:t>
            </a:r>
            <a:r>
              <a:rPr lang="en-US" b="1" dirty="0">
                <a:solidFill>
                  <a:srgbClr val="C00000"/>
                </a:solidFill>
              </a:rPr>
              <a:t>Suspension</a:t>
            </a:r>
          </a:p>
          <a:p>
            <a:pPr>
              <a:lnSpc>
                <a:spcPct val="150000"/>
              </a:lnSpc>
              <a:buNone/>
            </a:pPr>
            <a:r>
              <a:rPr lang="en-US" b="1" dirty="0">
                <a:solidFill>
                  <a:srgbClr val="0070C0"/>
                </a:solidFill>
              </a:rPr>
              <a:t>B   Helicoidal flow</a:t>
            </a:r>
          </a:p>
          <a:p>
            <a:pPr>
              <a:lnSpc>
                <a:spcPct val="150000"/>
              </a:lnSpc>
              <a:buNone/>
            </a:pPr>
            <a:r>
              <a:rPr lang="en-US" b="1" dirty="0">
                <a:solidFill>
                  <a:srgbClr val="C00000"/>
                </a:solidFill>
              </a:rPr>
              <a:t>C   Hydraulic action</a:t>
            </a:r>
          </a:p>
          <a:p>
            <a:pPr>
              <a:lnSpc>
                <a:spcPct val="150000"/>
              </a:lnSpc>
              <a:buNone/>
            </a:pPr>
            <a:r>
              <a:rPr lang="en-US" b="1" dirty="0">
                <a:solidFill>
                  <a:srgbClr val="0070C0"/>
                </a:solidFill>
              </a:rPr>
              <a:t>D   Traction</a:t>
            </a:r>
          </a:p>
        </p:txBody>
      </p:sp>
      <p:sp>
        <p:nvSpPr>
          <p:cNvPr id="6" name="Content Placeholder 2"/>
          <p:cNvSpPr>
            <a:spLocks noGrp="1"/>
          </p:cNvSpPr>
          <p:nvPr>
            <p:ph sz="half" idx="2"/>
          </p:nvPr>
        </p:nvSpPr>
        <p:spPr>
          <a:xfrm>
            <a:off x="7877240" y="1750718"/>
            <a:ext cx="4004442" cy="3313934"/>
          </a:xfrm>
        </p:spPr>
        <p:txBody>
          <a:bodyPr>
            <a:normAutofit/>
          </a:bodyPr>
          <a:lstStyle/>
          <a:p>
            <a:pPr>
              <a:lnSpc>
                <a:spcPct val="150000"/>
              </a:lnSpc>
              <a:buNone/>
            </a:pPr>
            <a:r>
              <a:rPr lang="en-US" b="1">
                <a:solidFill>
                  <a:srgbClr val="C00000"/>
                </a:solidFill>
              </a:rPr>
              <a:t>A  </a:t>
            </a:r>
            <a:r>
              <a:rPr lang="en-US" b="1"/>
              <a:t> </a:t>
            </a:r>
            <a:r>
              <a:rPr lang="cy-GB" b="1">
                <a:solidFill>
                  <a:srgbClr val="C00000"/>
                </a:solidFill>
              </a:rPr>
              <a:t>Daliant</a:t>
            </a:r>
            <a:endParaRPr lang="en-US" b="1" dirty="0">
              <a:solidFill>
                <a:srgbClr val="C00000"/>
              </a:solidFill>
            </a:endParaRPr>
          </a:p>
          <a:p>
            <a:pPr>
              <a:lnSpc>
                <a:spcPct val="150000"/>
              </a:lnSpc>
              <a:buNone/>
            </a:pPr>
            <a:r>
              <a:rPr lang="en-US" b="1" dirty="0">
                <a:solidFill>
                  <a:srgbClr val="0070C0"/>
                </a:solidFill>
              </a:rPr>
              <a:t>B   </a:t>
            </a:r>
            <a:r>
              <a:rPr lang="cy-GB" b="1" dirty="0">
                <a:solidFill>
                  <a:srgbClr val="0070C0"/>
                </a:solidFill>
              </a:rPr>
              <a:t>Llif helicoidal</a:t>
            </a:r>
            <a:endParaRPr lang="en-US" b="1" dirty="0">
              <a:solidFill>
                <a:srgbClr val="0070C0"/>
              </a:solidFill>
            </a:endParaRPr>
          </a:p>
          <a:p>
            <a:pPr>
              <a:lnSpc>
                <a:spcPct val="150000"/>
              </a:lnSpc>
              <a:buNone/>
            </a:pPr>
            <a:r>
              <a:rPr lang="en-US" b="1" dirty="0">
                <a:solidFill>
                  <a:srgbClr val="C00000"/>
                </a:solidFill>
              </a:rPr>
              <a:t>C   </a:t>
            </a:r>
            <a:r>
              <a:rPr lang="cy-GB" b="1" dirty="0">
                <a:solidFill>
                  <a:srgbClr val="C00000"/>
                </a:solidFill>
              </a:rPr>
              <a:t>Gweithredu hydrolig</a:t>
            </a:r>
            <a:endParaRPr lang="en-US" b="1" dirty="0">
              <a:solidFill>
                <a:srgbClr val="C00000"/>
              </a:solidFill>
            </a:endParaRPr>
          </a:p>
          <a:p>
            <a:pPr>
              <a:lnSpc>
                <a:spcPct val="150000"/>
              </a:lnSpc>
              <a:buNone/>
            </a:pPr>
            <a:r>
              <a:rPr lang="en-US" b="1" dirty="0">
                <a:solidFill>
                  <a:srgbClr val="0070C0"/>
                </a:solidFill>
              </a:rPr>
              <a:t>D   </a:t>
            </a:r>
            <a:r>
              <a:rPr lang="cy-GB" b="1" dirty="0">
                <a:solidFill>
                  <a:srgbClr val="0070C0"/>
                </a:solidFill>
              </a:rPr>
              <a:t>Tyniant</a:t>
            </a:r>
            <a:endParaRPr lang="en-US" b="1" dirty="0">
              <a:solidFill>
                <a:srgbClr val="0070C0"/>
              </a:solidFill>
            </a:endParaRPr>
          </a:p>
        </p:txBody>
      </p:sp>
      <p:sp>
        <p:nvSpPr>
          <p:cNvPr id="7" name="Title 1"/>
          <p:cNvSpPr txBox="1">
            <a:spLocks/>
          </p:cNvSpPr>
          <p:nvPr/>
        </p:nvSpPr>
        <p:spPr>
          <a:xfrm>
            <a:off x="832944" y="5549462"/>
            <a:ext cx="10515600" cy="99175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j-lt"/>
                <a:ea typeface="+mj-ea"/>
                <a:cs typeface="+mj-cs"/>
              </a:rPr>
              <a:t>6</a:t>
            </a:r>
            <a:r>
              <a:rPr kumimoji="0" lang="en-US" sz="3600" b="0" i="0" u="none" strike="noStrike" kern="1200" cap="none" spc="0" normalizeH="0" baseline="0" noProof="0">
                <a:ln>
                  <a:noFill/>
                </a:ln>
                <a:solidFill>
                  <a:schemeClr val="tx1"/>
                </a:solidFill>
                <a:effectLst/>
                <a:uLnTx/>
                <a:uFillTx/>
                <a:latin typeface="+mj-lt"/>
                <a:ea typeface="+mj-ea"/>
                <a:cs typeface="+mj-cs"/>
              </a:rPr>
              <a:t>. Pa broses afonol sy’n helpu i greu rhaeadr?</a:t>
            </a:r>
            <a:endParaRPr kumimoji="0" lang="en-US" sz="3600" b="0" i="0" u="none" strike="noStrike" kern="1200" cap="none" spc="0" normalizeH="0" baseline="0" noProof="0" dirty="0">
              <a:ln>
                <a:noFill/>
              </a:ln>
              <a:solidFill>
                <a:schemeClr val="tx1"/>
              </a:solidFill>
              <a:effectLst/>
              <a:uLnTx/>
              <a:uFillTx/>
              <a:latin typeface="+mj-lt"/>
              <a:ea typeface="+mj-ea"/>
              <a:cs typeface="+mj-cs"/>
            </a:endParaRPr>
          </a:p>
        </p:txBody>
      </p:sp>
      <p:pic>
        <p:nvPicPr>
          <p:cNvPr id="67588" name="Picture 4" descr="File:Aber Falls, Abergwyngregyn (150646) (9470919334).jpg - Wikimedia  Commons"/>
          <p:cNvPicPr>
            <a:picLocks noChangeAspect="1" noChangeArrowheads="1"/>
          </p:cNvPicPr>
          <p:nvPr/>
        </p:nvPicPr>
        <p:blipFill>
          <a:blip r:embed="rId3" cstate="print"/>
          <a:srcRect/>
          <a:stretch>
            <a:fillRect/>
          </a:stretch>
        </p:blipFill>
        <p:spPr bwMode="auto">
          <a:xfrm>
            <a:off x="4682359" y="1160462"/>
            <a:ext cx="2723714" cy="3981261"/>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1145</TotalTime>
  <Words>2981</Words>
  <Application>Microsoft Office PowerPoint</Application>
  <PresentationFormat>Widescreen</PresentationFormat>
  <Paragraphs>440</Paragraphs>
  <Slides>83</Slides>
  <Notes>32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83</vt:i4>
      </vt:variant>
    </vt:vector>
  </HeadingPairs>
  <TitlesOfParts>
    <vt:vector size="94" baseType="lpstr">
      <vt:lpstr>Aptos</vt:lpstr>
      <vt:lpstr>Aptos Display</vt:lpstr>
      <vt:lpstr>Arial</vt:lpstr>
      <vt:lpstr>Arial MT Bold</vt:lpstr>
      <vt:lpstr>Calibri</vt:lpstr>
      <vt:lpstr>Comic Sans MS</vt:lpstr>
      <vt:lpstr>inherit</vt:lpstr>
      <vt:lpstr>Open Sans</vt:lpstr>
      <vt:lpstr>ReithSans</vt:lpstr>
      <vt:lpstr>Wingdings 2</vt:lpstr>
      <vt:lpstr>Office Theme</vt:lpstr>
      <vt:lpstr>WELCOME!  WelshWise Quiz 2025  Cwis ‘WelshWise’ 2025  CROESO! </vt:lpstr>
      <vt:lpstr>PowerPoint Presentation</vt:lpstr>
      <vt:lpstr> Round 1 Physical geography</vt:lpstr>
      <vt:lpstr>1. How high (to within 100m) is Yr Wyddfa?</vt:lpstr>
      <vt:lpstr>2. What is this coastal landform called?</vt:lpstr>
      <vt:lpstr>3. Which bay is the largest in Wales?</vt:lpstr>
      <vt:lpstr>4.  How long is the Welsh coastline?</vt:lpstr>
      <vt:lpstr>5. Which is the tallest waterfall in Wales?  </vt:lpstr>
      <vt:lpstr>6. Which river process is involved in creating       waterfalls?</vt:lpstr>
      <vt:lpstr>  7. Which is the longest river flowing entirely in         Wales?   </vt:lpstr>
      <vt:lpstr>8. What is the name for the mountains in the      centre of Wales?</vt:lpstr>
      <vt:lpstr>Round 2      Ordnance Survey Map Round</vt:lpstr>
      <vt:lpstr>1.  What is the coast like at Pwlldu Head? </vt:lpstr>
      <vt:lpstr>2.  What settlement needs to speak more clearly?</vt:lpstr>
      <vt:lpstr>3.  What place has football connections?</vt:lpstr>
      <vt:lpstr>4.  What do the blue bird symbols represent?</vt:lpstr>
      <vt:lpstr>5. If you walk northwards along Offa’s Dyke path from      Beacon Ring are you walking uphill or downhill?</vt:lpstr>
      <vt:lpstr>6. What is the natural hazard in area X?</vt:lpstr>
      <vt:lpstr>7. What do the churches at Y have in common?</vt:lpstr>
      <vt:lpstr>8. What has been built along the A55 at Z?</vt:lpstr>
      <vt:lpstr>Round 3   Which organisations do these logos represent?  Individual round </vt:lpstr>
      <vt:lpstr>1.</vt:lpstr>
      <vt:lpstr>2. </vt:lpstr>
      <vt:lpstr>3. </vt:lpstr>
      <vt:lpstr>4. </vt:lpstr>
      <vt:lpstr>5. </vt:lpstr>
      <vt:lpstr>6. </vt:lpstr>
      <vt:lpstr>7. </vt:lpstr>
      <vt:lpstr>8.  Many beaches in Wales have one of these flags       flying. What does this mean? </vt:lpstr>
      <vt:lpstr>Round 4 Welsh people and their cynefin – Who? </vt:lpstr>
      <vt:lpstr>1.</vt:lpstr>
      <vt:lpstr>2.</vt:lpstr>
      <vt:lpstr>   3.</vt:lpstr>
      <vt:lpstr>4.</vt:lpstr>
      <vt:lpstr>5.</vt:lpstr>
      <vt:lpstr>6.</vt:lpstr>
      <vt:lpstr>7.</vt:lpstr>
      <vt:lpstr>8.  Where?</vt:lpstr>
      <vt:lpstr>Break  </vt:lpstr>
      <vt:lpstr>PowerPoint Presentation</vt:lpstr>
      <vt:lpstr>1.  Why is it important to        choose the right            location for fieldwork?</vt:lpstr>
      <vt:lpstr>2. Which of these topics        would be described as         a mainly physical       geographical enquiry? </vt:lpstr>
      <vt:lpstr>3. What is primary data       in fieldwork? </vt:lpstr>
      <vt:lpstr>4.  What is the name of this piece of fieldwork        equipment? </vt:lpstr>
      <vt:lpstr>5. What does this measure?</vt:lpstr>
      <vt:lpstr>6. Why do geographers need to be ethical on      fieldtrips?</vt:lpstr>
      <vt:lpstr>7. How do you calculate the range from a set of      data collected on field work?  </vt:lpstr>
      <vt:lpstr>8. Which sampling method is shown below?</vt:lpstr>
      <vt:lpstr>Round 6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8.  What was the recycling rate in Wales in 2024?</vt:lpstr>
      <vt:lpstr>Round 7  Dingbats   This can be a bonus round   Gall hon fod yn rownd bonws    Rownd 7  </vt:lpstr>
      <vt:lpstr>Look at the following images and use them to work out the name of a town or city in Wales</vt:lpstr>
      <vt:lpstr>1.</vt:lpstr>
      <vt:lpstr>2.</vt:lpstr>
      <vt:lpstr>3.</vt:lpstr>
      <vt:lpstr>4.</vt:lpstr>
      <vt:lpstr>5.</vt:lpstr>
      <vt:lpstr>6.</vt:lpstr>
      <vt:lpstr>7.  </vt:lpstr>
      <vt:lpstr>8.</vt:lpstr>
      <vt:lpstr>PowerPoint Presentation</vt:lpstr>
      <vt:lpstr>  1. Taylor Swift greets fans in Welsh at Cardiff gig   </vt:lpstr>
      <vt:lpstr>2. Mouse filmed tidying up man's shed every night </vt:lpstr>
      <vt:lpstr>PowerPoint Presentation</vt:lpstr>
      <vt:lpstr>PowerPoint Presentation</vt:lpstr>
      <vt:lpstr>5. Preparing for history - Wales gear up for      Euro 2025</vt:lpstr>
      <vt:lpstr>PowerPoint Presentation</vt:lpstr>
      <vt:lpstr>7. It’s been a historic Olympic Games in Paris for Welsh athletes, who have brought home a total of 13 medals for Great Britain</vt:lpstr>
      <vt:lpstr>8. Eluned Morgan becomes Wales’ first      female First Minister </vt:lpstr>
      <vt:lpstr>      Well done! Da iawn! </vt:lpstr>
      <vt:lpstr>Tie breakers / Gwahanu’r goreuon!</vt:lpstr>
      <vt:lpstr>1. Which national park in Wales is the most      populated?        1. Pa Barc Cenedlaethol yng Nghymru sydd â’r      boblogaeth fwyaf? </vt:lpstr>
      <vt:lpstr>2. Which important government  ‘factory’ is      located in Llantrisant?         2. Pa ‘ffatri’ lywodraethol bwysig sydd wedi ei      lleoli yn Llantrisant?</vt:lpstr>
      <vt:lpstr>3.  What is the name of this coastal feature at       Pwllheli?</vt:lpstr>
      <vt:lpstr>4.   Which natural lake in Wales has the largest        surface area?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WelshWise Quiz 2025  Cwis ‘WelshWise’ 2025  CROESO!</dc:title>
  <dc:creator>Pengelly, Robin</dc:creator>
  <cp:lastModifiedBy>Emmalene Thomas</cp:lastModifiedBy>
  <cp:revision>34</cp:revision>
  <dcterms:created xsi:type="dcterms:W3CDTF">2025-01-02T11:01:39Z</dcterms:created>
  <dcterms:modified xsi:type="dcterms:W3CDTF">2025-07-14T13:24:21Z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330bda6-d095-477b-8893-df3ed8791773_Enabled">
    <vt:lpwstr>true</vt:lpwstr>
  </property>
  <property fmtid="{D5CDD505-2E9C-101B-9397-08002B2CF9AE}" pid="3" name="MSIP_Label_8330bda6-d095-477b-8893-df3ed8791773_SetDate">
    <vt:lpwstr>2025-06-03T14:27:26Z</vt:lpwstr>
  </property>
  <property fmtid="{D5CDD505-2E9C-101B-9397-08002B2CF9AE}" pid="4" name="MSIP_Label_8330bda6-d095-477b-8893-df3ed8791773_Method">
    <vt:lpwstr>Privileged</vt:lpwstr>
  </property>
  <property fmtid="{D5CDD505-2E9C-101B-9397-08002B2CF9AE}" pid="5" name="MSIP_Label_8330bda6-d095-477b-8893-df3ed8791773_Name">
    <vt:lpwstr>8330bda6-d095-477b-8893-df3ed8791773</vt:lpwstr>
  </property>
  <property fmtid="{D5CDD505-2E9C-101B-9397-08002B2CF9AE}" pid="6" name="MSIP_Label_8330bda6-d095-477b-8893-df3ed8791773_SiteId">
    <vt:lpwstr>b6d3492e-0aa1-4a60-840d-b706a96e670d</vt:lpwstr>
  </property>
  <property fmtid="{D5CDD505-2E9C-101B-9397-08002B2CF9AE}" pid="7" name="MSIP_Label_8330bda6-d095-477b-8893-df3ed8791773_ActionId">
    <vt:lpwstr>8d8e23ee-1e01-44da-be06-30dc2dfd6ee8</vt:lpwstr>
  </property>
  <property fmtid="{D5CDD505-2E9C-101B-9397-08002B2CF9AE}" pid="8" name="MSIP_Label_8330bda6-d095-477b-8893-df3ed8791773_ContentBits">
    <vt:lpwstr>0</vt:lpwstr>
  </property>
  <property fmtid="{D5CDD505-2E9C-101B-9397-08002B2CF9AE}" pid="9" name="MSIP_Label_8330bda6-d095-477b-8893-df3ed8791773_Tag">
    <vt:lpwstr>10, 0, 1, 1</vt:lpwstr>
  </property>
</Properties>
</file>