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9" r:id="rId4"/>
    <p:sldId id="268" r:id="rId5"/>
    <p:sldId id="269" r:id="rId6"/>
    <p:sldId id="270" r:id="rId7"/>
    <p:sldId id="271" r:id="rId8"/>
    <p:sldId id="272" r:id="rId9"/>
    <p:sldId id="273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479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98D138-B15F-4229-BF27-45FDC419D9BC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9EEFA-A281-4160-B1CB-0EFCD317A5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9340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Bev_Craig,_Leader_of_Manchester_City_Council_(cropped).jpg" TargetMode="External"/><Relationship Id="rId7" Type="http://schemas.openxmlformats.org/officeDocument/2006/relationships/hyperlink" Target="https://creativecommons.org/licenses/by/2.0/deed.en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en.wikipedia.org/wiki/en:Creative_Commons" TargetMode="External"/><Relationship Id="rId5" Type="http://schemas.openxmlformats.org/officeDocument/2006/relationships/hyperlink" Target="https://commons.wikimedia.org/wiki/File:Andy_Burnham_on_13_August_2024_(cropped_2).jpg" TargetMode="External"/><Relationship Id="rId4" Type="http://schemas.openxmlformats.org/officeDocument/2006/relationships/hyperlink" Target="http://www.nationalarchives.gov.uk/doc/open-government-licence/version/3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3023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E41438-1B6F-992F-7A9E-20A384A07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CD1E35-D9B5-1B2A-149F-DF6064A9F1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CCF8CF-A4F8-8D35-E173-3B0989ABD6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67288A-0B2A-6CC2-9055-8127D1F7BF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9601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9A2CD-3F21-B639-0F55-52648839A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58B8C5-1563-C0CF-C3F0-AD75C79B8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774E33-364A-4F96-6368-98302426EA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E79383-8D14-8958-6992-757BD00A29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6886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A5BC55-AAF3-EB06-1970-F383208DA2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F2A5E7C-3161-ED53-9F25-98A5142A14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51D1EBB-4039-65C6-7FF8-ED51DEE2D4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6D304-27BB-3965-092B-5F4C1814C1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9112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09BCB7-9560-EDFE-735A-3EA2C2F529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8BCC616-F6C9-1216-AC8C-6ED03E9A1E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037AEB-F8CB-E7B0-0557-791BC3D508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Data from Goulding et al., 2025, p. 33: https://www.sheffield.ac.uk/crafic/news/new-report-critiques-supply-side-urban-development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7F29C8-1303-D808-73E5-F5C778757D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95175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F8139-1114-B061-05B8-CD38C10DD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F8D5770-93B5-F19A-58EF-14EAFCCA868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3A34714-DA11-9DB8-54A9-537B162C76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CA2D26-F4FC-31C5-4657-5EA4F99D6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8148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BB57E-DB39-812F-13C7-FF689328E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3F8AF3-3F31-A13A-7115-596E186263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15906D9-A71D-B966-88D2-41CFB09F65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Photos: </a:t>
            </a:r>
            <a:r>
              <a:rPr lang="en-US" dirty="0">
                <a:hlinkClick r:id="rId3"/>
              </a:rPr>
              <a:t>File:Bev Craig, Leader of Manchester City Council (cropped).jpg - Wikimedia Commons</a:t>
            </a:r>
            <a:r>
              <a:rPr lang="en-US" dirty="0"/>
              <a:t> reused under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United Kingdom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Open Government 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Licence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 v3.0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File:Andy Burnham on 13 August 2024 (cropped 2).jpg - Wikimedia Commons</a:t>
            </a:r>
            <a:r>
              <a:rPr lang="en-US" dirty="0"/>
              <a:t> reused under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 tooltip="w:en:Creative Commons"/>
              </a:rPr>
              <a:t>Creative Commons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tooltip="creativecommons:by/2.0/deed.en"/>
              </a:rPr>
              <a:t>Attribution 2.0 Generic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license.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CA519C-91CB-1756-0A77-9455EC91BE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B9EEFA-A281-4160-B1CB-0EFCD317A59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013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90411F6-B9A4-643C-E92B-DFA57D840B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4D65E6D-42DD-BBC9-9E07-9A214FF3415B}"/>
              </a:ext>
            </a:extLst>
          </p:cNvPr>
          <p:cNvSpPr txBox="1"/>
          <p:nvPr userDrawn="1"/>
        </p:nvSpPr>
        <p:spPr>
          <a:xfrm>
            <a:off x="9217891" y="6581001"/>
            <a:ext cx="297410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aseline="0" dirty="0"/>
              <a:t>© Geographical Association/University of Sheffield, 2026</a:t>
            </a:r>
            <a:endParaRPr lang="en-GB" sz="900" baseline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7D3944-D729-0C71-14A9-A74D5B9C46D2}"/>
              </a:ext>
            </a:extLst>
          </p:cNvPr>
          <p:cNvSpPr/>
          <p:nvPr userDrawn="1"/>
        </p:nvSpPr>
        <p:spPr>
          <a:xfrm>
            <a:off x="0" y="0"/>
            <a:ext cx="12192000" cy="759125"/>
          </a:xfrm>
          <a:prstGeom prst="rect">
            <a:avLst/>
          </a:prstGeom>
          <a:solidFill>
            <a:srgbClr val="2F479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65737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DE8CE-1570-7E79-F5B3-2EE4D3CD0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80A81C-A632-8392-8054-AC684968B6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AA3EF3-689F-ABF4-FC56-D403ECE2C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0A784E-F2D0-35A6-0666-F047A6796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0E963-10FE-442B-91E2-58956F268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810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E9E6B8-5008-BA49-9D2F-759B605424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BF836D-D723-13EF-CC24-5A44A06BA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588AB-5460-AE70-2C70-F71BD5D7B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1908C-9FFE-7E2F-2024-0BDEC25E8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1A349A-AD0C-2D3B-6557-E4E681458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29923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25DEE-C32B-1E75-AB78-81049A9C9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8220A5-3556-2955-9A99-8184797D6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4540B-A11C-765B-67E9-A6FBFE5BB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5B37B3-A822-831F-6ECE-4F2F0584E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5B4B1F-38F8-5288-9F0F-092DE7917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11971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82F0C-9D54-08AE-F960-531DC2C6EA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702418-CDDC-950E-B6A5-8AC8CCE76E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E630F-9A99-C30D-3854-7F6415086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D818C-CFCE-BBDF-30F1-B47E28CF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54E0F6-6491-6E2D-16A7-B9B205227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55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39379-086A-6AB7-5A38-89916132F2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C86431-C6CE-1764-FA3B-E7883E2DA1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26945B-5D61-EAA4-037F-5163AFC6C8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2465F3-2179-3FA9-EA89-C09AD8F9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F45E74-3E1E-415C-8D90-5F36AE451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000437-DFB6-F792-A03D-96DCF955A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035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AC002-C521-3329-AEA4-125268F717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5E0D52-D661-20AB-B699-7361429F9A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6EA517-154F-710F-069E-03A8D3A314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74CC13-28A0-0276-261C-8E45D8466C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82D746-1B42-F5EF-471C-C07BB546D9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447E60-CE1F-673C-AB54-667071E59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87161FF-83E6-25B1-F756-3912CB7FC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4C59F0-1CFD-4B56-9269-32D6F0CEC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69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2D2C2-A4E3-629C-FE13-40C3B8F87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1ECD99-5DE0-EF89-B334-42BA53D40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A0B220-5BE4-4747-CDBA-C62B1C036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7C9769-E32A-5468-586D-9D003F702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556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C23B89-E82A-B789-4494-DE6CE2F6F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57CDB8B-DF94-C53B-8DE0-6ED1D1CF2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DE8D4B-3F92-4E5D-FAB1-6F03DB837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338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209338-7D6E-D0BD-3977-9606D1EF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CAB866-2F70-7914-8C06-3954C62EA2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44B7C9-904F-6DE4-7F3A-9103B76B42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E882A5-3AA3-D806-E700-F5806B41C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4FBAA-B8FB-4FCF-65B1-B5CF9A11D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544CF6-0ED2-5028-BBAF-B35D1D960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044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53B8E-7EE7-53A3-B23F-DB1D4EC0A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5F17E0-79FC-0CEA-04C8-D0D65AF7AB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5EE817-0408-BC99-C364-702162EFC1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B5A8DE7-8D2E-E14F-DAB8-1AB703823A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5DF72-AA89-FA7C-BE7E-BE863F605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4A198C-A112-83DB-9797-C5A7C24BE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4357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422BA2-8531-8069-0491-2139FB095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BA54BB-5720-6AC6-3ED6-1633AEE2F8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ED935-B238-2B34-F8F8-77B9DB1CFF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1063E1-3421-42D6-A86B-D432209A052F}" type="datetimeFigureOut">
              <a:rPr lang="en-GB" smtClean="0"/>
              <a:t>06/03/2026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207E3-382D-7C93-E351-4E23D0788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E805A8-87BB-7A38-AFB4-03FEAE168C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3E25526-B9FE-442D-BF0B-59BE8373166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30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mhousingaction.com/report_launched_on_housing_finance_gm/" TargetMode="External"/><Relationship Id="rId2" Type="http://schemas.openxmlformats.org/officeDocument/2006/relationships/hyperlink" Target="https://www.sheffield.ac.uk/crafic/news/new-report-critiques-supply-side-urban-development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EA9CA4-6319-5321-8904-86BA602BF8FD}"/>
              </a:ext>
            </a:extLst>
          </p:cNvPr>
          <p:cNvSpPr txBox="1"/>
          <p:nvPr/>
        </p:nvSpPr>
        <p:spPr>
          <a:xfrm>
            <a:off x="1925574" y="1310759"/>
            <a:ext cx="834085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000" b="1" dirty="0">
                <a:solidFill>
                  <a:srgbClr val="2F4791"/>
                </a:solidFill>
              </a:rPr>
              <a:t>Post-industrial urban change in the UK: A Manchester case study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3200" dirty="0"/>
              <a:t>Lesson 3: What is the relationship between state-led gentrification and inequality in Manchester?</a:t>
            </a:r>
            <a:endParaRPr lang="en-GB" sz="32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03834F-D19D-4DBA-C9AB-4965B4E31E4A}"/>
              </a:ext>
            </a:extLst>
          </p:cNvPr>
          <p:cNvSpPr txBox="1"/>
          <p:nvPr/>
        </p:nvSpPr>
        <p:spPr>
          <a:xfrm>
            <a:off x="1832942" y="5316745"/>
            <a:ext cx="85261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These resources were developed in collaboration with the University of Sheffield as part of the Economic and Social Research Council funded ‘Manchester, The Centripetal City' project (grant number ES/V002597/1)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7614D1-D04F-1215-D6E8-F52044B546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728" y="4419737"/>
            <a:ext cx="2142802" cy="64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420353A-98AD-6A7F-FF5F-622190658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355" y="4327036"/>
            <a:ext cx="3065440" cy="83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66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1FDB7-4615-A1B8-570D-514169F79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F3355B-CD73-75DC-B5EF-9D978121E6B1}"/>
              </a:ext>
            </a:extLst>
          </p:cNvPr>
          <p:cNvSpPr txBox="1"/>
          <p:nvPr/>
        </p:nvSpPr>
        <p:spPr>
          <a:xfrm>
            <a:off x="256032" y="73104"/>
            <a:ext cx="6828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References and further reading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74B856-EC52-0024-6612-554D10C03601}"/>
              </a:ext>
            </a:extLst>
          </p:cNvPr>
          <p:cNvSpPr txBox="1"/>
          <p:nvPr/>
        </p:nvSpPr>
        <p:spPr>
          <a:xfrm>
            <a:off x="256032" y="938832"/>
            <a:ext cx="11695176" cy="3840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Goulding, R., Leaver, A. and Silver, J. (2025) </a:t>
            </a:r>
            <a:r>
              <a:rPr lang="en-US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Centripetal Cities: A critique of supply-side urban development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Sheffield: University of Sheffield. Available at </a:t>
            </a:r>
            <a:r>
              <a:rPr lang="en-US" sz="24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2"/>
              </a:rPr>
              <a:t>https://www.sheffield.ac.uk/crafic/news/new-report-critiques-supply-side-urban-development</a:t>
            </a:r>
            <a:endParaRPr lang="en-GB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Rose, I. (2024) </a:t>
            </a:r>
            <a:r>
              <a:rPr lang="en-US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Rentier City: Manchester and the making of the neoliberal metropolis.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London: Repeater Books.</a:t>
            </a:r>
            <a:endParaRPr lang="en-GB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Silver, J. (2018) </a:t>
            </a:r>
            <a:r>
              <a:rPr lang="en-US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From Homes to Assets: Housing </a:t>
            </a:r>
            <a:r>
              <a:rPr lang="en-US" sz="2400" i="1" kern="100" dirty="0" err="1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financialisation</a:t>
            </a:r>
            <a:r>
              <a:rPr lang="en-US" sz="24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in Manchester</a:t>
            </a:r>
            <a:r>
              <a:rPr lang="en-US" sz="24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Available at </a:t>
            </a:r>
            <a:r>
              <a:rPr lang="en-US" sz="2400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3"/>
              </a:rPr>
              <a:t>http://www.gmhousingaction.com/report_launched_on_housing_finance_gm</a:t>
            </a:r>
            <a:endParaRPr lang="en-GB" sz="24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430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EFCB4-C59A-BAFF-4D38-3A1F6BBC3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EF4CFA-159A-90B9-BD0A-EF3656E67942}"/>
              </a:ext>
            </a:extLst>
          </p:cNvPr>
          <p:cNvSpPr txBox="1"/>
          <p:nvPr/>
        </p:nvSpPr>
        <p:spPr>
          <a:xfrm>
            <a:off x="256031" y="73104"/>
            <a:ext cx="7875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Defining gentrification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DA9D08-AF05-BCBA-C11C-42E180FD5181}"/>
              </a:ext>
            </a:extLst>
          </p:cNvPr>
          <p:cNvSpPr txBox="1"/>
          <p:nvPr/>
        </p:nvSpPr>
        <p:spPr>
          <a:xfrm>
            <a:off x="348034" y="1569345"/>
            <a:ext cx="11667181" cy="1923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US" sz="2400" i="1" dirty="0">
                <a:solidFill>
                  <a:srgbClr val="2F4791"/>
                </a:solidFill>
              </a:rPr>
              <a:t>‘One by one, many of the working-class quarters of London have been invaded by the middle classes … Once this process of “gentrification” starts in a district it goes on rapidly until all or most of the original working-class occupiers are displaced and the whole social character of the district is changed.’</a:t>
            </a:r>
            <a:r>
              <a:rPr lang="en-US" sz="2400" dirty="0">
                <a:solidFill>
                  <a:srgbClr val="2F4791"/>
                </a:solidFill>
              </a:rPr>
              <a:t> </a:t>
            </a:r>
          </a:p>
          <a:p>
            <a:pPr lvl="0" algn="ctr">
              <a:spcAft>
                <a:spcPts val="600"/>
              </a:spcAft>
            </a:pPr>
            <a:r>
              <a:rPr lang="en-US" dirty="0"/>
              <a:t>(Glass, 1964, p</a:t>
            </a:r>
            <a:r>
              <a:rPr lang="en-US" dirty="0">
                <a:highlight>
                  <a:srgbClr val="FFFF00"/>
                </a:highlight>
              </a:rPr>
              <a:t>. X</a:t>
            </a:r>
            <a:r>
              <a:rPr lang="en-US" dirty="0"/>
              <a:t>)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68F60F-EF7E-3317-4A89-C9B6545D0134}"/>
              </a:ext>
            </a:extLst>
          </p:cNvPr>
          <p:cNvSpPr txBox="1"/>
          <p:nvPr/>
        </p:nvSpPr>
        <p:spPr>
          <a:xfrm>
            <a:off x="2158377" y="912277"/>
            <a:ext cx="7875245" cy="523220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US" sz="2800" dirty="0"/>
              <a:t>What do you think the term ‘gentrification’ means?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49C6668-CA57-0EEA-B8AE-884931192712}"/>
              </a:ext>
            </a:extLst>
          </p:cNvPr>
          <p:cNvSpPr txBox="1"/>
          <p:nvPr/>
        </p:nvSpPr>
        <p:spPr>
          <a:xfrm>
            <a:off x="348034" y="3599409"/>
            <a:ext cx="11597356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Sociologist Ruth Glass coined the term ‘gentrification’ in 1964 in a book of essays about London. 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She defined gentrification as a process that occurs when more affluent, middle-class individuals move into working-class neighbourhoods, displacing the original residents.</a:t>
            </a:r>
          </a:p>
          <a:p>
            <a:pPr>
              <a:spcAft>
                <a:spcPts val="600"/>
              </a:spcAft>
            </a:pPr>
            <a:r>
              <a:rPr lang="en-US" sz="2400" dirty="0"/>
              <a:t>Today, geographers acknowledge that gentrification isn’t just caused by individuals. Local councils and national governments can cause </a:t>
            </a:r>
            <a:r>
              <a:rPr lang="en-US" sz="2400" b="1" dirty="0"/>
              <a:t>state-led gentrification</a:t>
            </a:r>
            <a:r>
              <a:rPr lang="en-US" sz="2400" dirty="0"/>
              <a:t>, where gentrification results from their urban regeneration policies.</a:t>
            </a:r>
          </a:p>
        </p:txBody>
      </p:sp>
    </p:spTree>
    <p:extLst>
      <p:ext uri="{BB962C8B-B14F-4D97-AF65-F5344CB8AC3E}">
        <p14:creationId xmlns:p14="http://schemas.microsoft.com/office/powerpoint/2010/main" val="1682130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CF2FC-3CCE-7BD6-13C9-60AB5128A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722FE7-8BB4-EA44-7463-8EB3D5264745}"/>
              </a:ext>
            </a:extLst>
          </p:cNvPr>
          <p:cNvSpPr txBox="1"/>
          <p:nvPr/>
        </p:nvSpPr>
        <p:spPr>
          <a:xfrm>
            <a:off x="256032" y="73104"/>
            <a:ext cx="11444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</a:rPr>
              <a:t>What does state-led gentrification look like in Manchester?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BEFFF8-9CD3-CD59-C511-CBB48DE95ACB}"/>
              </a:ext>
            </a:extLst>
          </p:cNvPr>
          <p:cNvSpPr txBox="1"/>
          <p:nvPr/>
        </p:nvSpPr>
        <p:spPr>
          <a:xfrm>
            <a:off x="383084" y="2751325"/>
            <a:ext cx="11190252" cy="954107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Study these images of gentrified areas in Manchester. In pairs, discuss what common features you can identify in these places.</a:t>
            </a:r>
            <a:endParaRPr lang="en-GB" sz="2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D9312-C8A3-0035-4576-DD350C0B8F4C}"/>
              </a:ext>
            </a:extLst>
          </p:cNvPr>
          <p:cNvSpPr txBox="1"/>
          <p:nvPr/>
        </p:nvSpPr>
        <p:spPr>
          <a:xfrm>
            <a:off x="359482" y="858499"/>
            <a:ext cx="1159735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/>
              <a:t>Manchester’s ‘entrepreneurial turn’ has led to significant amounts of gentrification.</a:t>
            </a:r>
          </a:p>
          <a:p>
            <a:pPr>
              <a:spcAft>
                <a:spcPts val="600"/>
              </a:spcAft>
            </a:pPr>
            <a:r>
              <a:rPr lang="en-US" sz="2800" dirty="0"/>
              <a:t>Since much of this results from a property-led approach to urban regeneration, it can be considered as state-led gentrification.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42D433-7ADD-DAB7-39D1-B3D9B6835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9"/>
          <a:stretch>
            <a:fillRect/>
          </a:stretch>
        </p:blipFill>
        <p:spPr>
          <a:xfrm>
            <a:off x="5978210" y="3906567"/>
            <a:ext cx="2700000" cy="266401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42325F-3F08-51F4-AB77-D188BC4CCA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5" b="6209"/>
          <a:stretch>
            <a:fillRect/>
          </a:stretch>
        </p:blipFill>
        <p:spPr>
          <a:xfrm>
            <a:off x="3168846" y="3906567"/>
            <a:ext cx="2700000" cy="26640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BEF96D-EF26-E919-E672-1AB28D14C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1"/>
          <a:stretch>
            <a:fillRect/>
          </a:stretch>
        </p:blipFill>
        <p:spPr>
          <a:xfrm>
            <a:off x="359482" y="3906568"/>
            <a:ext cx="2700000" cy="26640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1A93A4E-DCE9-2745-85B1-A7D768D155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2" b="10355"/>
          <a:stretch>
            <a:fillRect/>
          </a:stretch>
        </p:blipFill>
        <p:spPr>
          <a:xfrm>
            <a:off x="8787574" y="3906567"/>
            <a:ext cx="2700000" cy="266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85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51634-A146-9911-AB7A-A0BC59BC81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A0A924-7010-EC51-D76A-167F52896B8B}"/>
              </a:ext>
            </a:extLst>
          </p:cNvPr>
          <p:cNvSpPr txBox="1"/>
          <p:nvPr/>
        </p:nvSpPr>
        <p:spPr>
          <a:xfrm>
            <a:off x="256032" y="73104"/>
            <a:ext cx="1144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The spatial distribution of inequality in Manchester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B9CFB3-2F43-DBBF-C0C5-C209E0F62969}"/>
              </a:ext>
            </a:extLst>
          </p:cNvPr>
          <p:cNvSpPr txBox="1"/>
          <p:nvPr/>
        </p:nvSpPr>
        <p:spPr>
          <a:xfrm>
            <a:off x="256032" y="931651"/>
            <a:ext cx="3959352" cy="4170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/>
              <a:t>This map shows the distribution of households that are deprived in at least two dimensions according to data collected in the 2021 UK Census.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Can you identify a spatial pattern for Manchester as a whole?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D3444F-7BD4-ABE2-A93B-BF4425698B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931652"/>
            <a:ext cx="7592568" cy="4482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9DA85A-05A0-4494-97B2-2CBFB7891C14}"/>
              </a:ext>
            </a:extLst>
          </p:cNvPr>
          <p:cNvSpPr txBox="1"/>
          <p:nvPr/>
        </p:nvSpPr>
        <p:spPr>
          <a:xfrm>
            <a:off x="256032" y="5413652"/>
            <a:ext cx="118231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/>
              <a:t>Manchester’s central core appears to be significantly less deprived than the surrounding inner-city areas. This pattern suggests there is inequality between Manchester’s central core and the surrounding inner city.</a:t>
            </a:r>
          </a:p>
        </p:txBody>
      </p:sp>
    </p:spTree>
    <p:extLst>
      <p:ext uri="{BB962C8B-B14F-4D97-AF65-F5344CB8AC3E}">
        <p14:creationId xmlns:p14="http://schemas.microsoft.com/office/powerpoint/2010/main" val="227612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07081E-620F-F1C4-2E25-D56BCBC38A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69547B4-4779-8F0C-3A80-15D8C16F7718}"/>
              </a:ext>
            </a:extLst>
          </p:cNvPr>
          <p:cNvSpPr txBox="1"/>
          <p:nvPr/>
        </p:nvSpPr>
        <p:spPr>
          <a:xfrm>
            <a:off x="256032" y="73104"/>
            <a:ext cx="114443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Patterns of inequality in </a:t>
            </a:r>
            <a:r>
              <a:rPr lang="en-US" sz="3600" b="1" dirty="0" err="1">
                <a:solidFill>
                  <a:schemeClr val="bg1"/>
                </a:solidFill>
              </a:rPr>
              <a:t>Ancoats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1F1EBF-E53E-15D7-CAEE-BA0BBF91EEE9}"/>
              </a:ext>
            </a:extLst>
          </p:cNvPr>
          <p:cNvSpPr txBox="1"/>
          <p:nvPr/>
        </p:nvSpPr>
        <p:spPr>
          <a:xfrm>
            <a:off x="220218" y="871380"/>
            <a:ext cx="519379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/>
              <a:t>The rectangle on this map shows the </a:t>
            </a:r>
            <a:r>
              <a:rPr lang="en-US" sz="2600" dirty="0" err="1"/>
              <a:t>Ancoats</a:t>
            </a:r>
            <a:r>
              <a:rPr lang="en-US" sz="2600" dirty="0"/>
              <a:t> area of Manchester. The data identifies a more acute measure of deprivation using three dimensions. </a:t>
            </a:r>
          </a:p>
          <a:p>
            <a:pPr>
              <a:spcAft>
                <a:spcPts val="600"/>
              </a:spcAft>
            </a:pPr>
            <a:r>
              <a:rPr lang="en-US" sz="2600" dirty="0"/>
              <a:t>What do you notice about the spatial pattern of this data?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722B0E-0B61-8E80-0D96-1F449DAE8D1B}"/>
              </a:ext>
            </a:extLst>
          </p:cNvPr>
          <p:cNvSpPr txBox="1"/>
          <p:nvPr/>
        </p:nvSpPr>
        <p:spPr>
          <a:xfrm>
            <a:off x="184404" y="3977155"/>
            <a:ext cx="526542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600" dirty="0"/>
              <a:t>The data suggests that regenerated </a:t>
            </a:r>
            <a:r>
              <a:rPr lang="en-US" sz="2600" dirty="0" err="1"/>
              <a:t>Ancoats</a:t>
            </a:r>
            <a:r>
              <a:rPr lang="en-US" sz="2600" dirty="0"/>
              <a:t> is significantly less deprived than neighbourhoods further east. This could be evidence that gentrification has increased levels of affluence in </a:t>
            </a:r>
            <a:r>
              <a:rPr lang="en-US" sz="2600" dirty="0" err="1"/>
              <a:t>Ancoats</a:t>
            </a:r>
            <a:r>
              <a:rPr lang="en-US" sz="2600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5A8FEA-EA2D-30A7-98EF-852F75709B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63" t="15000" r="4326" b="5201"/>
          <a:stretch/>
        </p:blipFill>
        <p:spPr>
          <a:xfrm>
            <a:off x="5650992" y="931651"/>
            <a:ext cx="6356604" cy="4586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76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A9AE1E-AFD1-26D2-CFE4-907033B3E5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B744B4-1FB7-1F1B-2DB7-BAE8922CF177}"/>
              </a:ext>
            </a:extLst>
          </p:cNvPr>
          <p:cNvSpPr txBox="1"/>
          <p:nvPr/>
        </p:nvSpPr>
        <p:spPr>
          <a:xfrm>
            <a:off x="220218" y="157022"/>
            <a:ext cx="11444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To what extent is state-led gentrification contributing to inequality in Manchester?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19A1977-C3A1-14D9-0337-52E552845CB8}"/>
              </a:ext>
            </a:extLst>
          </p:cNvPr>
          <p:cNvSpPr txBox="1"/>
          <p:nvPr/>
        </p:nvSpPr>
        <p:spPr>
          <a:xfrm>
            <a:off x="347270" y="856167"/>
            <a:ext cx="11608756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/>
              <a:t>It has been suggested that Manchester’s property-led approach to urban change has led to houses no longer being thought of as homes, but instead as financial assets.</a:t>
            </a:r>
          </a:p>
          <a:p>
            <a:pPr>
              <a:spcAft>
                <a:spcPts val="600"/>
              </a:spcAft>
            </a:pPr>
            <a:r>
              <a:rPr lang="en-US" sz="2800" dirty="0"/>
              <a:t>State-led gentrification is therefore considered by some geographers to be a significant contributing factor towards economic and social inequality.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BDF66F-D228-8F3C-0F6A-4924445E1590}"/>
              </a:ext>
            </a:extLst>
          </p:cNvPr>
          <p:cNvSpPr txBox="1"/>
          <p:nvPr/>
        </p:nvSpPr>
        <p:spPr>
          <a:xfrm>
            <a:off x="335867" y="3315799"/>
            <a:ext cx="11520265" cy="3108543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Read the cards on </a:t>
            </a:r>
            <a:r>
              <a:rPr lang="en-US" sz="2800" b="1" dirty="0">
                <a:solidFill>
                  <a:srgbClr val="2F4791"/>
                </a:solidFill>
              </a:rPr>
              <a:t>‘Lesson 3 reading – The relationship between state-led gentrification and inequality’</a:t>
            </a:r>
            <a:r>
              <a:rPr lang="en-US" sz="2800" dirty="0"/>
              <a:t>. In pairs, sort the cards into three groups: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Those that help you explain the </a:t>
            </a:r>
            <a:r>
              <a:rPr lang="en-US" sz="2800" b="1" dirty="0"/>
              <a:t>causes</a:t>
            </a:r>
            <a:r>
              <a:rPr lang="en-US" sz="2800" dirty="0"/>
              <a:t> of state-led gentrification in Manchester.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Those that help you explain some of its </a:t>
            </a:r>
            <a:r>
              <a:rPr lang="en-US" sz="2800" b="1" dirty="0"/>
              <a:t>impacts</a:t>
            </a:r>
            <a:r>
              <a:rPr lang="en-US" sz="2800" dirty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/>
              <a:t>Those that provide more general </a:t>
            </a:r>
            <a:r>
              <a:rPr lang="en-US" sz="2800" b="1" dirty="0"/>
              <a:t>facts</a:t>
            </a:r>
            <a:r>
              <a:rPr lang="en-US" sz="2800" dirty="0"/>
              <a:t> and </a:t>
            </a:r>
            <a:r>
              <a:rPr lang="en-US" sz="2800" b="1" dirty="0"/>
              <a:t>context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0643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A10F2-2422-F586-0BB0-CD679BBC5B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6B5960-B5B6-1C67-E762-484E914B2CCF}"/>
              </a:ext>
            </a:extLst>
          </p:cNvPr>
          <p:cNvSpPr txBox="1"/>
          <p:nvPr/>
        </p:nvSpPr>
        <p:spPr>
          <a:xfrm>
            <a:off x="220218" y="0"/>
            <a:ext cx="117492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How has gentrification and urban change altered social housing provision in inner-city Manchester?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68721F-0587-7172-CCE8-C7F5AC51E1E6}"/>
              </a:ext>
            </a:extLst>
          </p:cNvPr>
          <p:cNvSpPr txBox="1"/>
          <p:nvPr/>
        </p:nvSpPr>
        <p:spPr>
          <a:xfrm>
            <a:off x="292406" y="907705"/>
            <a:ext cx="11444356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/>
              <a:t>This table shows changes to social housing in selected Manchester city centre and inner-city wards between 1994 and 2019. </a:t>
            </a:r>
          </a:p>
          <a:p>
            <a:pPr>
              <a:spcAft>
                <a:spcPts val="600"/>
              </a:spcAft>
            </a:pPr>
            <a:r>
              <a:rPr lang="en-US" sz="2800" dirty="0"/>
              <a:t>What does the data tell us about how social housing provision changed during this period?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48F0DB4-9DC3-9088-288D-78C2A1F2B8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850641"/>
              </p:ext>
            </p:extLst>
          </p:nvPr>
        </p:nvGraphicFramePr>
        <p:xfrm>
          <a:off x="383846" y="3041831"/>
          <a:ext cx="11073383" cy="31607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18954">
                  <a:extLst>
                    <a:ext uri="{9D8B030D-6E8A-4147-A177-3AD203B41FA5}">
                      <a16:colId xmlns:a16="http://schemas.microsoft.com/office/drawing/2014/main" val="3763952141"/>
                    </a:ext>
                  </a:extLst>
                </a:gridCol>
                <a:gridCol w="2118143">
                  <a:extLst>
                    <a:ext uri="{9D8B030D-6E8A-4147-A177-3AD203B41FA5}">
                      <a16:colId xmlns:a16="http://schemas.microsoft.com/office/drawing/2014/main" val="1941857981"/>
                    </a:ext>
                  </a:extLst>
                </a:gridCol>
                <a:gridCol w="2118143">
                  <a:extLst>
                    <a:ext uri="{9D8B030D-6E8A-4147-A177-3AD203B41FA5}">
                      <a16:colId xmlns:a16="http://schemas.microsoft.com/office/drawing/2014/main" val="1191659375"/>
                    </a:ext>
                  </a:extLst>
                </a:gridCol>
                <a:gridCol w="2118143">
                  <a:extLst>
                    <a:ext uri="{9D8B030D-6E8A-4147-A177-3AD203B41FA5}">
                      <a16:colId xmlns:a16="http://schemas.microsoft.com/office/drawing/2014/main" val="1259569520"/>
                    </a:ext>
                  </a:extLst>
                </a:gridCol>
              </a:tblGrid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Ward (2018 boundaries)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Council owned stock 1994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Total 2019 social housing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Total lost 1994–2019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0322459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 err="1">
                          <a:solidFill>
                            <a:srgbClr val="2F4791"/>
                          </a:solidFill>
                          <a:effectLst/>
                        </a:rPr>
                        <a:t>Ancoats</a:t>
                      </a: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/Beswick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2,781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1,602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-1,179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8798070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Piccadilly 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107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264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-157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3170975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Deansgate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0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32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chemeClr val="tx1"/>
                          </a:solidFill>
                          <a:effectLst/>
                        </a:rPr>
                        <a:t>-32</a:t>
                      </a:r>
                      <a:endParaRPr lang="en-GB" sz="2000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78613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Cheetham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1,870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1,632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-238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4036112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Miles Platting/Newton Heath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5,236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4,212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-1,024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0334246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Hulme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2,675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2,440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-235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5438059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Ardwick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>
                          <a:effectLst/>
                        </a:rPr>
                        <a:t>4,038</a:t>
                      </a:r>
                      <a:endParaRPr lang="en-GB" sz="20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2,797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-1,241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7255077"/>
                  </a:ext>
                </a:extLst>
              </a:tr>
              <a:tr h="1773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solidFill>
                            <a:srgbClr val="2F4791"/>
                          </a:solidFill>
                          <a:effectLst/>
                        </a:rPr>
                        <a:t>TOTAL</a:t>
                      </a:r>
                      <a:endParaRPr lang="en-GB" sz="2000" kern="100" dirty="0">
                        <a:solidFill>
                          <a:srgbClr val="2F4791"/>
                        </a:solidFill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16,707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12,979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US" sz="2000" kern="100" dirty="0">
                          <a:effectLst/>
                        </a:rPr>
                        <a:t>-3,728</a:t>
                      </a:r>
                      <a:endParaRPr lang="en-GB" sz="20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1443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1992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1480C-8821-A1D4-D5D0-FB9FB33FB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CF37F3-0945-0012-42E9-1AEABDCB54BC}"/>
              </a:ext>
            </a:extLst>
          </p:cNvPr>
          <p:cNvSpPr txBox="1"/>
          <p:nvPr/>
        </p:nvSpPr>
        <p:spPr>
          <a:xfrm>
            <a:off x="220218" y="38362"/>
            <a:ext cx="6162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To what extent do you agree?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8466C3-DA23-3B79-060D-8CFB6BB99209}"/>
              </a:ext>
            </a:extLst>
          </p:cNvPr>
          <p:cNvSpPr txBox="1"/>
          <p:nvPr/>
        </p:nvSpPr>
        <p:spPr>
          <a:xfrm>
            <a:off x="301550" y="1035721"/>
            <a:ext cx="11444356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800" i="1" dirty="0">
                <a:solidFill>
                  <a:srgbClr val="2F4791"/>
                </a:solidFill>
              </a:rPr>
              <a:t>‘[Manchester is experiencing a] vast shift in housing provision from public good to private gain’ 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(Rose, 2024, p. 3).</a:t>
            </a:r>
          </a:p>
          <a:p>
            <a:pPr algn="ctr">
              <a:spcAft>
                <a:spcPts val="600"/>
              </a:spcAft>
            </a:pPr>
            <a:endParaRPr lang="en-US" sz="2000" dirty="0"/>
          </a:p>
          <a:p>
            <a:pPr algn="ctr">
              <a:spcAft>
                <a:spcPts val="600"/>
              </a:spcAft>
            </a:pPr>
            <a:r>
              <a:rPr lang="en-US" sz="2800" i="1" dirty="0">
                <a:solidFill>
                  <a:srgbClr val="2F4791"/>
                </a:solidFill>
              </a:rPr>
              <a:t>‘Manchester ... has become a machine for the extraction of rent into pension funds and off-shore bank accounts’ 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(Rose, 2024, p. 7).</a:t>
            </a:r>
          </a:p>
          <a:p>
            <a:pPr algn="ctr">
              <a:spcAft>
                <a:spcPts val="600"/>
              </a:spcAft>
            </a:pPr>
            <a:endParaRPr lang="en-US" sz="2000" dirty="0"/>
          </a:p>
          <a:p>
            <a:pPr algn="ctr">
              <a:spcAft>
                <a:spcPts val="600"/>
              </a:spcAft>
            </a:pPr>
            <a:r>
              <a:rPr lang="en-US" sz="2800" i="1" dirty="0">
                <a:solidFill>
                  <a:srgbClr val="2F4791"/>
                </a:solidFill>
              </a:rPr>
              <a:t>‘The trajectory of our times is from homes to assets’ </a:t>
            </a:r>
          </a:p>
          <a:p>
            <a:pPr algn="ctr">
              <a:spcAft>
                <a:spcPts val="600"/>
              </a:spcAft>
            </a:pPr>
            <a:r>
              <a:rPr lang="en-US" dirty="0"/>
              <a:t>(Rose, 2024, p. 275).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7C45D5-D77A-D94A-6BC0-AFD58519CA46}"/>
              </a:ext>
            </a:extLst>
          </p:cNvPr>
          <p:cNvSpPr txBox="1"/>
          <p:nvPr/>
        </p:nvSpPr>
        <p:spPr>
          <a:xfrm>
            <a:off x="2706282" y="5548204"/>
            <a:ext cx="7352460" cy="523220"/>
          </a:xfrm>
          <a:prstGeom prst="rect">
            <a:avLst/>
          </a:prstGeom>
          <a:solidFill>
            <a:srgbClr val="2F4791">
              <a:alpha val="35000"/>
            </a:srgbClr>
          </a:solidFill>
          <a:ln>
            <a:solidFill>
              <a:srgbClr val="2F4791"/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To what extent do you agree with these quotes?</a:t>
            </a:r>
          </a:p>
        </p:txBody>
      </p:sp>
    </p:spTree>
    <p:extLst>
      <p:ext uri="{BB962C8B-B14F-4D97-AF65-F5344CB8AC3E}">
        <p14:creationId xmlns:p14="http://schemas.microsoft.com/office/powerpoint/2010/main" val="2590682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D3AD9F-DEC1-BB95-683E-02A47143F8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9DACB-4E97-DF23-B0CC-55F24FCC59D3}"/>
              </a:ext>
            </a:extLst>
          </p:cNvPr>
          <p:cNvSpPr txBox="1"/>
          <p:nvPr/>
        </p:nvSpPr>
        <p:spPr>
          <a:xfrm>
            <a:off x="265938" y="74938"/>
            <a:ext cx="6811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</a:rPr>
              <a:t>What would you want to know?</a:t>
            </a:r>
            <a:endParaRPr lang="en-GB" sz="3600" b="1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AD809F-F410-63F2-6F4C-1C4F16134199}"/>
              </a:ext>
            </a:extLst>
          </p:cNvPr>
          <p:cNvSpPr txBox="1"/>
          <p:nvPr/>
        </p:nvSpPr>
        <p:spPr>
          <a:xfrm>
            <a:off x="265938" y="1035721"/>
            <a:ext cx="6564630" cy="361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800" dirty="0"/>
              <a:t>Imagine you are a journalist given the opportunity to interview Manchester City Council leader Bev Craig and Greater Manchester Mayor Andy Burnham about gentrification and inequality in Manchester, but you only get three questions!</a:t>
            </a:r>
          </a:p>
          <a:p>
            <a:pPr>
              <a:spcAft>
                <a:spcPts val="600"/>
              </a:spcAft>
            </a:pPr>
            <a:r>
              <a:rPr lang="en-US" sz="2800" dirty="0"/>
              <a:t>What would you ask them, and why?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0FBB3EB-0D83-9644-1249-04368B83C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652" y="1127293"/>
            <a:ext cx="2160000" cy="28790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1DF025-9B55-623A-80CB-F7D3E64327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232" y="1126311"/>
            <a:ext cx="2160000" cy="2880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C6BFFBE-BBAC-FE59-64A0-E5EC5805DDDC}"/>
              </a:ext>
            </a:extLst>
          </p:cNvPr>
          <p:cNvSpPr txBox="1"/>
          <p:nvPr/>
        </p:nvSpPr>
        <p:spPr>
          <a:xfrm>
            <a:off x="7102232" y="4051931"/>
            <a:ext cx="216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Bev Craig, Leader of the Council, Manchester City Council</a:t>
            </a:r>
            <a:endParaRPr lang="en-GB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303AE9-860E-FCFF-0EEA-078B9D4F6AE2}"/>
              </a:ext>
            </a:extLst>
          </p:cNvPr>
          <p:cNvSpPr txBox="1"/>
          <p:nvPr/>
        </p:nvSpPr>
        <p:spPr>
          <a:xfrm>
            <a:off x="9608652" y="4051931"/>
            <a:ext cx="216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Andy Burnham, Mayor of Greater Manchester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483053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1026</Words>
  <Application>Microsoft Office PowerPoint</Application>
  <PresentationFormat>Widescreen</PresentationFormat>
  <Paragraphs>96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Dorcas Brown</dc:creator>
  <cp:lastModifiedBy>Dorcas Brown</cp:lastModifiedBy>
  <cp:revision>46</cp:revision>
  <dcterms:created xsi:type="dcterms:W3CDTF">2026-01-19T10:20:17Z</dcterms:created>
  <dcterms:modified xsi:type="dcterms:W3CDTF">2026-03-06T13:32:54Z</dcterms:modified>
</cp:coreProperties>
</file>