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8" r:id="rId3"/>
    <p:sldId id="268" r:id="rId4"/>
    <p:sldId id="269" r:id="rId5"/>
    <p:sldId id="270" r:id="rId6"/>
    <p:sldId id="271" r:id="rId7"/>
    <p:sldId id="272" r:id="rId8"/>
    <p:sldId id="273" r:id="rId9"/>
    <p:sldId id="274" r:id="rId10"/>
    <p:sldId id="275" r:id="rId11"/>
    <p:sldId id="276" r:id="rId12"/>
    <p:sldId id="26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479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C98D138-B15F-4229-BF27-45FDC419D9BC}" type="datetimeFigureOut">
              <a:rPr lang="en-GB" smtClean="0"/>
              <a:t>06/03/2026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B9EEFA-A281-4160-B1CB-0EFCD317A59D}" type="slidenum">
              <a:rPr lang="en-GB" smtClean="0"/>
              <a:t>‹#›</a:t>
            </a:fld>
            <a:endParaRPr lang="en-GB"/>
          </a:p>
        </p:txBody>
      </p:sp>
    </p:spTree>
    <p:extLst>
      <p:ext uri="{BB962C8B-B14F-4D97-AF65-F5344CB8AC3E}">
        <p14:creationId xmlns:p14="http://schemas.microsoft.com/office/powerpoint/2010/main" val="18893408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open.edu/openlearn/mod/fullscreenresource/view.php?id=161793"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Photo: Alastair Wallace/Shutterstock.com</a:t>
            </a:r>
            <a:endParaRPr lang="en-GB" dirty="0"/>
          </a:p>
        </p:txBody>
      </p:sp>
      <p:sp>
        <p:nvSpPr>
          <p:cNvPr id="4" name="Slide Number Placeholder 3"/>
          <p:cNvSpPr>
            <a:spLocks noGrp="1"/>
          </p:cNvSpPr>
          <p:nvPr>
            <p:ph type="sldNum" sz="quarter" idx="5"/>
          </p:nvPr>
        </p:nvSpPr>
        <p:spPr/>
        <p:txBody>
          <a:bodyPr/>
          <a:lstStyle/>
          <a:p>
            <a:fld id="{7BB9EEFA-A281-4160-B1CB-0EFCD317A59D}" type="slidenum">
              <a:rPr lang="en-GB" smtClean="0"/>
              <a:t>2</a:t>
            </a:fld>
            <a:endParaRPr lang="en-GB"/>
          </a:p>
        </p:txBody>
      </p:sp>
    </p:spTree>
    <p:extLst>
      <p:ext uri="{BB962C8B-B14F-4D97-AF65-F5344CB8AC3E}">
        <p14:creationId xmlns:p14="http://schemas.microsoft.com/office/powerpoint/2010/main" val="3539635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map above can be accessed here: </a:t>
            </a:r>
            <a:r>
              <a:rPr lang="en-US" sz="1200" u="sng" kern="1200" dirty="0">
                <a:solidFill>
                  <a:schemeClr val="tx1"/>
                </a:solidFill>
                <a:effectLst/>
                <a:latin typeface="+mn-lt"/>
                <a:ea typeface="+mn-ea"/>
                <a:cs typeface="+mn-cs"/>
                <a:hlinkClick r:id="rId3"/>
              </a:rPr>
              <a:t>https://www.open.edu/openlearn/mod/fullscreenresource/view.php?id=161793</a:t>
            </a:r>
            <a:r>
              <a:rPr lang="en-GB" sz="1200" kern="1200" dirty="0">
                <a:solidFill>
                  <a:schemeClr val="tx1"/>
                </a:solidFill>
                <a:effectLst/>
                <a:latin typeface="+mn-lt"/>
                <a:ea typeface="+mn-ea"/>
                <a:cs typeface="+mn-cs"/>
              </a:rPr>
              <a:t> </a:t>
            </a:r>
            <a:endParaRPr lang="en-GB" dirty="0"/>
          </a:p>
        </p:txBody>
      </p:sp>
      <p:sp>
        <p:nvSpPr>
          <p:cNvPr id="4" name="Slide Number Placeholder 3"/>
          <p:cNvSpPr>
            <a:spLocks noGrp="1"/>
          </p:cNvSpPr>
          <p:nvPr>
            <p:ph type="sldNum" sz="quarter" idx="5"/>
          </p:nvPr>
        </p:nvSpPr>
        <p:spPr/>
        <p:txBody>
          <a:bodyPr/>
          <a:lstStyle/>
          <a:p>
            <a:fld id="{7BB9EEFA-A281-4160-B1CB-0EFCD317A59D}" type="slidenum">
              <a:rPr lang="en-GB" smtClean="0"/>
              <a:t>7</a:t>
            </a:fld>
            <a:endParaRPr lang="en-GB"/>
          </a:p>
        </p:txBody>
      </p:sp>
    </p:spTree>
    <p:extLst>
      <p:ext uri="{BB962C8B-B14F-4D97-AF65-F5344CB8AC3E}">
        <p14:creationId xmlns:p14="http://schemas.microsoft.com/office/powerpoint/2010/main" val="328320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CE2DE-AAA5-839E-4EDD-33B81C3F5E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0740E9-550A-896A-3FA7-A775E614CF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ACEB698-3F20-15BD-9480-54E3527836AC}"/>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B05D1988-42D2-6A01-1568-604617C3DDB0}"/>
              </a:ext>
            </a:extLst>
          </p:cNvPr>
          <p:cNvSpPr>
            <a:spLocks noGrp="1"/>
          </p:cNvSpPr>
          <p:nvPr>
            <p:ph type="sldNum" sz="quarter" idx="5"/>
          </p:nvPr>
        </p:nvSpPr>
        <p:spPr/>
        <p:txBody>
          <a:bodyPr/>
          <a:lstStyle/>
          <a:p>
            <a:fld id="{7BB9EEFA-A281-4160-B1CB-0EFCD317A59D}" type="slidenum">
              <a:rPr lang="en-GB" smtClean="0"/>
              <a:t>8</a:t>
            </a:fld>
            <a:endParaRPr lang="en-GB"/>
          </a:p>
        </p:txBody>
      </p:sp>
    </p:spTree>
    <p:extLst>
      <p:ext uri="{BB962C8B-B14F-4D97-AF65-F5344CB8AC3E}">
        <p14:creationId xmlns:p14="http://schemas.microsoft.com/office/powerpoint/2010/main" val="19083473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3D34D-BF13-1D33-DF76-9DFB976F04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0E34D6-0CDA-E15B-CA64-22022F8AEC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063A9D-767A-BA80-7C88-B1EFA1C7B74B}"/>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24B5A3B3-6353-39FE-6910-B6D264E1C140}"/>
              </a:ext>
            </a:extLst>
          </p:cNvPr>
          <p:cNvSpPr>
            <a:spLocks noGrp="1"/>
          </p:cNvSpPr>
          <p:nvPr>
            <p:ph type="sldNum" sz="quarter" idx="5"/>
          </p:nvPr>
        </p:nvSpPr>
        <p:spPr/>
        <p:txBody>
          <a:bodyPr/>
          <a:lstStyle/>
          <a:p>
            <a:fld id="{7BB9EEFA-A281-4160-B1CB-0EFCD317A59D}" type="slidenum">
              <a:rPr lang="en-GB" smtClean="0"/>
              <a:t>9</a:t>
            </a:fld>
            <a:endParaRPr lang="en-GB"/>
          </a:p>
        </p:txBody>
      </p:sp>
    </p:spTree>
    <p:extLst>
      <p:ext uri="{BB962C8B-B14F-4D97-AF65-F5344CB8AC3E}">
        <p14:creationId xmlns:p14="http://schemas.microsoft.com/office/powerpoint/2010/main" val="3589645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4416F1-34DC-FABA-C623-58045DDD30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8E97B3-4E4B-9A4E-F2E0-48E4542DD0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697F3F-CEED-9B18-E254-5B2B5AB675D9}"/>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7BBB5F1D-78B2-2F16-4EAA-509355938122}"/>
              </a:ext>
            </a:extLst>
          </p:cNvPr>
          <p:cNvSpPr>
            <a:spLocks noGrp="1"/>
          </p:cNvSpPr>
          <p:nvPr>
            <p:ph type="sldNum" sz="quarter" idx="5"/>
          </p:nvPr>
        </p:nvSpPr>
        <p:spPr/>
        <p:txBody>
          <a:bodyPr/>
          <a:lstStyle/>
          <a:p>
            <a:fld id="{7BB9EEFA-A281-4160-B1CB-0EFCD317A59D}" type="slidenum">
              <a:rPr lang="en-GB" smtClean="0"/>
              <a:t>10</a:t>
            </a:fld>
            <a:endParaRPr lang="en-GB"/>
          </a:p>
        </p:txBody>
      </p:sp>
    </p:spTree>
    <p:extLst>
      <p:ext uri="{BB962C8B-B14F-4D97-AF65-F5344CB8AC3E}">
        <p14:creationId xmlns:p14="http://schemas.microsoft.com/office/powerpoint/2010/main" val="2150375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1B22F9-0290-178D-053A-55AA3E72F8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DC314A0-BD86-D85C-7D34-319FD5033E3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608D7D-8427-6AFA-DEE7-3433EEEAA872}"/>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4682949-C6F0-C3B0-BF63-A24CA06E2DF3}"/>
              </a:ext>
            </a:extLst>
          </p:cNvPr>
          <p:cNvSpPr>
            <a:spLocks noGrp="1"/>
          </p:cNvSpPr>
          <p:nvPr>
            <p:ph type="sldNum" sz="quarter" idx="5"/>
          </p:nvPr>
        </p:nvSpPr>
        <p:spPr/>
        <p:txBody>
          <a:bodyPr/>
          <a:lstStyle/>
          <a:p>
            <a:fld id="{7BB9EEFA-A281-4160-B1CB-0EFCD317A59D}" type="slidenum">
              <a:rPr lang="en-GB" smtClean="0"/>
              <a:t>11</a:t>
            </a:fld>
            <a:endParaRPr lang="en-GB"/>
          </a:p>
        </p:txBody>
      </p:sp>
    </p:spTree>
    <p:extLst>
      <p:ext uri="{BB962C8B-B14F-4D97-AF65-F5344CB8AC3E}">
        <p14:creationId xmlns:p14="http://schemas.microsoft.com/office/powerpoint/2010/main" val="39254068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90411F6-B9A4-643C-E92B-DFA57D840B5B}"/>
              </a:ext>
            </a:extLst>
          </p:cNvPr>
          <p:cNvPicPr>
            <a:picLocks noChangeAspect="1"/>
          </p:cNvPicPr>
          <p:nvPr userDrawn="1"/>
        </p:nvPicPr>
        <p:blipFill>
          <a:blip r:embed="rId2">
            <a:alphaModFix amt="35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a:extLst>
              <a:ext uri="{FF2B5EF4-FFF2-40B4-BE49-F238E27FC236}">
                <a16:creationId xmlns:a16="http://schemas.microsoft.com/office/drawing/2014/main" id="{84D65E6D-42DD-BBC9-9E07-9A214FF3415B}"/>
              </a:ext>
            </a:extLst>
          </p:cNvPr>
          <p:cNvSpPr txBox="1"/>
          <p:nvPr userDrawn="1"/>
        </p:nvSpPr>
        <p:spPr>
          <a:xfrm>
            <a:off x="9217891" y="6581001"/>
            <a:ext cx="2974109" cy="230832"/>
          </a:xfrm>
          <a:prstGeom prst="rect">
            <a:avLst/>
          </a:prstGeom>
          <a:noFill/>
        </p:spPr>
        <p:txBody>
          <a:bodyPr wrap="square" rtlCol="0">
            <a:spAutoFit/>
          </a:bodyPr>
          <a:lstStyle/>
          <a:p>
            <a:r>
              <a:rPr lang="en-US" sz="900" baseline="0" dirty="0"/>
              <a:t>© Geographical Association/University of Sheffield, 2026</a:t>
            </a:r>
            <a:endParaRPr lang="en-GB" sz="900" baseline="0" dirty="0"/>
          </a:p>
        </p:txBody>
      </p:sp>
      <p:sp>
        <p:nvSpPr>
          <p:cNvPr id="10" name="Rectangle 9">
            <a:extLst>
              <a:ext uri="{FF2B5EF4-FFF2-40B4-BE49-F238E27FC236}">
                <a16:creationId xmlns:a16="http://schemas.microsoft.com/office/drawing/2014/main" id="{CC7D3944-D729-0C71-14A9-A74D5B9C46D2}"/>
              </a:ext>
            </a:extLst>
          </p:cNvPr>
          <p:cNvSpPr/>
          <p:nvPr userDrawn="1"/>
        </p:nvSpPr>
        <p:spPr>
          <a:xfrm>
            <a:off x="0" y="0"/>
            <a:ext cx="12192000" cy="759125"/>
          </a:xfrm>
          <a:prstGeom prst="rect">
            <a:avLst/>
          </a:prstGeom>
          <a:solidFill>
            <a:srgbClr val="2F479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056573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FDE8CE-1570-7E79-F5B3-2EE4D3CD01F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880A81C-A632-8392-8054-AC684968B6A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1AA3EF3-689F-ABF4-FC56-D403ECE2C608}"/>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D90A784E-F2D0-35A6-0666-F047A67964E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370E963-10FE-442B-91E2-58956F268FE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8518105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4E9E6B8-5008-BA49-9D2F-759B6054246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7ABF836D-D723-13EF-CC24-5A44A06BAD6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86588AB-5460-AE70-2C70-F71BD5D7B695}"/>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16A1908C-9FFE-7E2F-2024-0BDEC25E8D7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21A349A-AD0C-2D3B-6557-E4E681458E06}"/>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6729923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25DEE-C32B-1E75-AB78-81049A9C978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08220A5-3556-2955-9A99-8184797D66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554540B-A11C-765B-67E9-A6FBFE5BB825}"/>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8E5B37B3-A822-831F-6ECE-4F2F0584E64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5B4B1F-38F8-5288-9F0F-092DE79171BA}"/>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251197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182F0C-9D54-08AE-F960-531DC2C6EA0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4702418-CDDC-950E-B6A5-8AC8CCE76E8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CE630F-9A99-C30D-3854-7F6415086D99}"/>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596D818C-CFCE-BBDF-30F1-B47E28CF06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54E0F6-6491-6E2D-16A7-B9B205227D9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23555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039379-086A-6AB7-5A38-89916132F25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BCC86431-C6CE-1764-FA3B-E7883E2DA11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726945B-5D61-EAA4-037F-5163AFC6C87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C2465F3-2179-3FA9-EA89-C09AD8F93D75}"/>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6" name="Footer Placeholder 5">
            <a:extLst>
              <a:ext uri="{FF2B5EF4-FFF2-40B4-BE49-F238E27FC236}">
                <a16:creationId xmlns:a16="http://schemas.microsoft.com/office/drawing/2014/main" id="{C1F45E74-3E1E-415C-8D90-5F36AE451D6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F000437-DFB6-F792-A03D-96DCF955A0B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4303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CAC002-C521-3329-AEA4-125268F7175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C5E0D52-D661-20AB-B699-7361429F9A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86EA517-154F-710F-069E-03A8D3A3146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974CC13-28A0-0276-261C-8E45D8466C7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E82D746-1B42-F5EF-471C-C07BB546D9E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4447E60-CE1F-673C-AB54-667071E595A6}"/>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8" name="Footer Placeholder 7">
            <a:extLst>
              <a:ext uri="{FF2B5EF4-FFF2-40B4-BE49-F238E27FC236}">
                <a16:creationId xmlns:a16="http://schemas.microsoft.com/office/drawing/2014/main" id="{387161FF-83E6-25B1-F756-3912CB7FC1C8}"/>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A4C59F0-1CFD-4B56-9269-32D6F0CEC8BE}"/>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2320698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22D2C2-A4E3-629C-FE13-40C3B8F87B7F}"/>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71ECD99-5DE0-EF89-B334-42BA53D40799}"/>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4" name="Footer Placeholder 3">
            <a:extLst>
              <a:ext uri="{FF2B5EF4-FFF2-40B4-BE49-F238E27FC236}">
                <a16:creationId xmlns:a16="http://schemas.microsoft.com/office/drawing/2014/main" id="{9EA0B220-5BE4-4747-CDBA-C62B1C036D4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67C9769-E32A-5468-586D-9D003F7025FD}"/>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38855603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2C23B89-E82A-B789-4494-DE6CE2F6F347}"/>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3" name="Footer Placeholder 2">
            <a:extLst>
              <a:ext uri="{FF2B5EF4-FFF2-40B4-BE49-F238E27FC236}">
                <a16:creationId xmlns:a16="http://schemas.microsoft.com/office/drawing/2014/main" id="{157CDB8B-DF94-C53B-8DE0-6ED1D1CF235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0DE8D4B-3F92-4E5D-FAB1-6F03DB8377DD}"/>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14583388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209338-7D6E-D0BD-3977-9606D1EF763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5CAB866-2F70-7914-8C06-3954C62EA2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444B7C9-904F-6DE4-7F3A-9103B76B42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1E882A5-3AA3-D806-E700-F5806B41C509}"/>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6" name="Footer Placeholder 5">
            <a:extLst>
              <a:ext uri="{FF2B5EF4-FFF2-40B4-BE49-F238E27FC236}">
                <a16:creationId xmlns:a16="http://schemas.microsoft.com/office/drawing/2014/main" id="{63A4FBAA-B8FB-4FCF-65B1-B5CF9A11DED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C544CF6-0ED2-5028-BBAF-B35D1D960AA1}"/>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21304462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B53B8E-7EE7-53A3-B23F-DB1D4EC0A3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85F17E0-79FC-0CEA-04C8-D0D65AF7AB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C65EE817-0408-BC99-C364-702162EFC1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B5A8DE7-8D2E-E14F-DAB8-1AB703823AB6}"/>
              </a:ext>
            </a:extLst>
          </p:cNvPr>
          <p:cNvSpPr>
            <a:spLocks noGrp="1"/>
          </p:cNvSpPr>
          <p:nvPr>
            <p:ph type="dt" sz="half" idx="10"/>
          </p:nvPr>
        </p:nvSpPr>
        <p:spPr/>
        <p:txBody>
          <a:bodyPr/>
          <a:lstStyle/>
          <a:p>
            <a:fld id="{771063E1-3421-42D6-A86B-D432209A052F}" type="datetimeFigureOut">
              <a:rPr lang="en-GB" smtClean="0"/>
              <a:t>06/03/2026</a:t>
            </a:fld>
            <a:endParaRPr lang="en-GB"/>
          </a:p>
        </p:txBody>
      </p:sp>
      <p:sp>
        <p:nvSpPr>
          <p:cNvPr id="6" name="Footer Placeholder 5">
            <a:extLst>
              <a:ext uri="{FF2B5EF4-FFF2-40B4-BE49-F238E27FC236}">
                <a16:creationId xmlns:a16="http://schemas.microsoft.com/office/drawing/2014/main" id="{EB25DF72-AA89-FA7C-BE7E-BE863F6055A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24A198C-A112-83DB-9797-C5A7C24BEA99}"/>
              </a:ext>
            </a:extLst>
          </p:cNvPr>
          <p:cNvSpPr>
            <a:spLocks noGrp="1"/>
          </p:cNvSpPr>
          <p:nvPr>
            <p:ph type="sldNum" sz="quarter" idx="12"/>
          </p:nvPr>
        </p:nvSpPr>
        <p:spPr/>
        <p:txBody>
          <a:bodyPr/>
          <a:lstStyle/>
          <a:p>
            <a:fld id="{73E25526-B9FE-442D-BF0B-59BE83731665}" type="slidenum">
              <a:rPr lang="en-GB" smtClean="0"/>
              <a:t>‹#›</a:t>
            </a:fld>
            <a:endParaRPr lang="en-GB"/>
          </a:p>
        </p:txBody>
      </p:sp>
    </p:spTree>
    <p:extLst>
      <p:ext uri="{BB962C8B-B14F-4D97-AF65-F5344CB8AC3E}">
        <p14:creationId xmlns:p14="http://schemas.microsoft.com/office/powerpoint/2010/main" val="5343577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422BA2-8531-8069-0491-2139FB0953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FBA54BB-5720-6AC6-3ED6-1633AEE2F82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81ED935-B238-2B34-F8F8-77B9DB1CFF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771063E1-3421-42D6-A86B-D432209A052F}" type="datetimeFigureOut">
              <a:rPr lang="en-GB" smtClean="0"/>
              <a:t>06/03/2026</a:t>
            </a:fld>
            <a:endParaRPr lang="en-GB"/>
          </a:p>
        </p:txBody>
      </p:sp>
      <p:sp>
        <p:nvSpPr>
          <p:cNvPr id="5" name="Footer Placeholder 4">
            <a:extLst>
              <a:ext uri="{FF2B5EF4-FFF2-40B4-BE49-F238E27FC236}">
                <a16:creationId xmlns:a16="http://schemas.microsoft.com/office/drawing/2014/main" id="{356207E3-382D-7C93-E351-4E23D0788B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2EE805A8-87BB-7A38-AFB4-03FEAE168C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3E25526-B9FE-442D-BF0B-59BE83731665}" type="slidenum">
              <a:rPr lang="en-GB" smtClean="0"/>
              <a:t>‹#›</a:t>
            </a:fld>
            <a:endParaRPr lang="en-GB"/>
          </a:p>
        </p:txBody>
      </p:sp>
    </p:spTree>
    <p:extLst>
      <p:ext uri="{BB962C8B-B14F-4D97-AF65-F5344CB8AC3E}">
        <p14:creationId xmlns:p14="http://schemas.microsoft.com/office/powerpoint/2010/main" val="39873048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hyperlink" Target="https://eprints.whiterose.ac.uk/id/eprint/189304/1/Centripetal%20Cities%20Report%20FINAL%2020%20July%202022.pdf" TargetMode="External"/><Relationship Id="rId2" Type="http://schemas.openxmlformats.org/officeDocument/2006/relationships/hyperlink" Target="http://dx.doi.org/10.2139/ssrn.4759431" TargetMode="External"/><Relationship Id="rId1" Type="http://schemas.openxmlformats.org/officeDocument/2006/relationships/slideLayout" Target="../slideLayouts/slideLayout1.xml"/><Relationship Id="rId5" Type="http://schemas.openxmlformats.org/officeDocument/2006/relationships/hyperlink" Target="http://www.gmhousingaction.com/report_launched_on_housing_finance_gm/" TargetMode="External"/><Relationship Id="rId4" Type="http://schemas.openxmlformats.org/officeDocument/2006/relationships/hyperlink" Target="https://www.open.edu/openlearn/society-politics-law/geography/housing-beyond-border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open.edu/openlearn/mod/fullscreenresource/view.php?id=161793"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3EA9CA4-6319-5321-8904-86BA602BF8FD}"/>
              </a:ext>
            </a:extLst>
          </p:cNvPr>
          <p:cNvSpPr txBox="1"/>
          <p:nvPr/>
        </p:nvSpPr>
        <p:spPr>
          <a:xfrm>
            <a:off x="1925574" y="1310759"/>
            <a:ext cx="8340852" cy="2954655"/>
          </a:xfrm>
          <a:prstGeom prst="rect">
            <a:avLst/>
          </a:prstGeom>
          <a:noFill/>
        </p:spPr>
        <p:txBody>
          <a:bodyPr wrap="square" rtlCol="0">
            <a:spAutoFit/>
          </a:bodyPr>
          <a:lstStyle/>
          <a:p>
            <a:pPr algn="ctr">
              <a:spcBef>
                <a:spcPts val="600"/>
              </a:spcBef>
              <a:spcAft>
                <a:spcPts val="600"/>
              </a:spcAft>
            </a:pPr>
            <a:r>
              <a:rPr lang="en-US" sz="4000" b="1" dirty="0">
                <a:solidFill>
                  <a:srgbClr val="2F4791"/>
                </a:solidFill>
              </a:rPr>
              <a:t>Post-industrial urban change in the UK: A Manchester case study</a:t>
            </a:r>
          </a:p>
          <a:p>
            <a:pPr algn="ctr">
              <a:spcBef>
                <a:spcPts val="600"/>
              </a:spcBef>
              <a:spcAft>
                <a:spcPts val="600"/>
              </a:spcAft>
            </a:pPr>
            <a:r>
              <a:rPr lang="en-US" sz="3200" dirty="0"/>
              <a:t>Lesson 4: Who owns the city? Offshore ownership and Manchester’s property-led regeneration</a:t>
            </a:r>
            <a:endParaRPr lang="en-GB" sz="3200" dirty="0"/>
          </a:p>
        </p:txBody>
      </p:sp>
      <p:sp>
        <p:nvSpPr>
          <p:cNvPr id="2" name="TextBox 1">
            <a:extLst>
              <a:ext uri="{FF2B5EF4-FFF2-40B4-BE49-F238E27FC236}">
                <a16:creationId xmlns:a16="http://schemas.microsoft.com/office/drawing/2014/main" id="{F503834F-D19D-4DBA-C9AB-4965B4E31E4A}"/>
              </a:ext>
            </a:extLst>
          </p:cNvPr>
          <p:cNvSpPr txBox="1"/>
          <p:nvPr/>
        </p:nvSpPr>
        <p:spPr>
          <a:xfrm>
            <a:off x="1842774" y="5385571"/>
            <a:ext cx="8506452" cy="523220"/>
          </a:xfrm>
          <a:prstGeom prst="rect">
            <a:avLst/>
          </a:prstGeom>
          <a:noFill/>
        </p:spPr>
        <p:txBody>
          <a:bodyPr wrap="square" rtlCol="0">
            <a:spAutoFit/>
          </a:bodyPr>
          <a:lstStyle/>
          <a:p>
            <a:pPr algn="ctr"/>
            <a:r>
              <a:rPr lang="en-GB" sz="1400" dirty="0"/>
              <a:t>These resources were developed in collaboration with the University of Sheffield as part of the Economic and Social Research Council funded ‘Manchester, The Centripetal City' project (grant number ES/V002597/1)</a:t>
            </a:r>
          </a:p>
        </p:txBody>
      </p:sp>
      <p:pic>
        <p:nvPicPr>
          <p:cNvPr id="11" name="Picture 10">
            <a:extLst>
              <a:ext uri="{FF2B5EF4-FFF2-40B4-BE49-F238E27FC236}">
                <a16:creationId xmlns:a16="http://schemas.microsoft.com/office/drawing/2014/main" id="{8E7614D1-D04F-1215-D6E8-F52044B546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5728" y="4419737"/>
            <a:ext cx="2142802" cy="649983"/>
          </a:xfrm>
          <a:prstGeom prst="rect">
            <a:avLst/>
          </a:prstGeom>
        </p:spPr>
      </p:pic>
      <p:pic>
        <p:nvPicPr>
          <p:cNvPr id="13" name="Picture 12">
            <a:extLst>
              <a:ext uri="{FF2B5EF4-FFF2-40B4-BE49-F238E27FC236}">
                <a16:creationId xmlns:a16="http://schemas.microsoft.com/office/drawing/2014/main" id="{F420353A-98AD-6A7F-FF5F-6221906580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29355" y="4327036"/>
            <a:ext cx="3065440" cy="835386"/>
          </a:xfrm>
          <a:prstGeom prst="rect">
            <a:avLst/>
          </a:prstGeom>
        </p:spPr>
      </p:pic>
    </p:spTree>
    <p:extLst>
      <p:ext uri="{BB962C8B-B14F-4D97-AF65-F5344CB8AC3E}">
        <p14:creationId xmlns:p14="http://schemas.microsoft.com/office/powerpoint/2010/main" val="16557666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27D78-5640-A692-318E-5CD37C8DECF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26344CF-4289-BFCD-21A5-C5A96D69E34C}"/>
              </a:ext>
            </a:extLst>
          </p:cNvPr>
          <p:cNvSpPr txBox="1"/>
          <p:nvPr/>
        </p:nvSpPr>
        <p:spPr>
          <a:xfrm>
            <a:off x="256031" y="73104"/>
            <a:ext cx="4186659" cy="646331"/>
          </a:xfrm>
          <a:prstGeom prst="rect">
            <a:avLst/>
          </a:prstGeom>
          <a:noFill/>
        </p:spPr>
        <p:txBody>
          <a:bodyPr wrap="square" rtlCol="0">
            <a:spAutoFit/>
          </a:bodyPr>
          <a:lstStyle/>
          <a:p>
            <a:r>
              <a:rPr lang="en-US" sz="3600" b="1" dirty="0">
                <a:solidFill>
                  <a:schemeClr val="bg1"/>
                </a:solidFill>
              </a:rPr>
              <a:t>Say what you see</a:t>
            </a:r>
            <a:endParaRPr lang="en-GB" sz="3600" b="1" dirty="0">
              <a:solidFill>
                <a:schemeClr val="bg1"/>
              </a:solidFill>
            </a:endParaRPr>
          </a:p>
        </p:txBody>
      </p:sp>
      <p:sp>
        <p:nvSpPr>
          <p:cNvPr id="3" name="TextBox 2">
            <a:extLst>
              <a:ext uri="{FF2B5EF4-FFF2-40B4-BE49-F238E27FC236}">
                <a16:creationId xmlns:a16="http://schemas.microsoft.com/office/drawing/2014/main" id="{E559679C-07BD-D22E-50A1-BC491FFD1DCD}"/>
              </a:ext>
            </a:extLst>
          </p:cNvPr>
          <p:cNvSpPr txBox="1"/>
          <p:nvPr/>
        </p:nvSpPr>
        <p:spPr>
          <a:xfrm>
            <a:off x="337563" y="1017957"/>
            <a:ext cx="6885273" cy="3693319"/>
          </a:xfrm>
          <a:prstGeom prst="rect">
            <a:avLst/>
          </a:prstGeom>
          <a:noFill/>
        </p:spPr>
        <p:txBody>
          <a:bodyPr wrap="square" rtlCol="0">
            <a:spAutoFit/>
          </a:bodyPr>
          <a:lstStyle/>
          <a:p>
            <a:pPr>
              <a:spcAft>
                <a:spcPts val="600"/>
              </a:spcAft>
            </a:pPr>
            <a:r>
              <a:rPr lang="en-US" sz="2800" dirty="0"/>
              <a:t>Remember this building? It’s </a:t>
            </a:r>
            <a:r>
              <a:rPr lang="en-US" sz="2800" dirty="0" err="1"/>
              <a:t>Lampwick</a:t>
            </a:r>
            <a:r>
              <a:rPr lang="en-US" sz="2800" dirty="0"/>
              <a:t> Quay, developed by Manchester Life and sold to an asset firm based in the USA.</a:t>
            </a:r>
          </a:p>
          <a:p>
            <a:pPr>
              <a:spcAft>
                <a:spcPts val="600"/>
              </a:spcAft>
            </a:pPr>
            <a:r>
              <a:rPr lang="en-US" sz="2800" dirty="0"/>
              <a:t>At the beginning of the lesson you discussed what you thought you saw here.</a:t>
            </a:r>
          </a:p>
          <a:p>
            <a:pPr>
              <a:spcAft>
                <a:spcPts val="600"/>
              </a:spcAft>
            </a:pPr>
            <a:r>
              <a:rPr lang="en-US" sz="2800" dirty="0"/>
              <a:t>Return to the notes you made about the image. Do you still see the same things? Is there anything you would now like to add?</a:t>
            </a:r>
          </a:p>
        </p:txBody>
      </p:sp>
      <p:pic>
        <p:nvPicPr>
          <p:cNvPr id="4" name="Picture 3">
            <a:extLst>
              <a:ext uri="{FF2B5EF4-FFF2-40B4-BE49-F238E27FC236}">
                <a16:creationId xmlns:a16="http://schemas.microsoft.com/office/drawing/2014/main" id="{016BAEB7-FA9D-3F75-6D9B-32FC259D4F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5831" y="1017957"/>
            <a:ext cx="3825064" cy="5107956"/>
          </a:xfrm>
          <a:prstGeom prst="rect">
            <a:avLst/>
          </a:prstGeom>
        </p:spPr>
      </p:pic>
    </p:spTree>
    <p:extLst>
      <p:ext uri="{BB962C8B-B14F-4D97-AF65-F5344CB8AC3E}">
        <p14:creationId xmlns:p14="http://schemas.microsoft.com/office/powerpoint/2010/main" val="20638245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B5B2FD-44F5-3FFE-4872-DD51A3E05C5A}"/>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CF4F254-92AB-7170-CF89-F65C0A936886}"/>
              </a:ext>
            </a:extLst>
          </p:cNvPr>
          <p:cNvSpPr txBox="1"/>
          <p:nvPr/>
        </p:nvSpPr>
        <p:spPr>
          <a:xfrm>
            <a:off x="256031" y="73104"/>
            <a:ext cx="4445278" cy="646331"/>
          </a:xfrm>
          <a:prstGeom prst="rect">
            <a:avLst/>
          </a:prstGeom>
          <a:noFill/>
        </p:spPr>
        <p:txBody>
          <a:bodyPr wrap="square" rtlCol="0">
            <a:spAutoFit/>
          </a:bodyPr>
          <a:lstStyle/>
          <a:p>
            <a:r>
              <a:rPr lang="en-US" sz="3600" b="1" dirty="0">
                <a:solidFill>
                  <a:schemeClr val="bg1"/>
                </a:solidFill>
              </a:rPr>
              <a:t>Who owns the city?</a:t>
            </a:r>
            <a:endParaRPr lang="en-GB" sz="3600" b="1" dirty="0">
              <a:solidFill>
                <a:schemeClr val="bg1"/>
              </a:solidFill>
            </a:endParaRPr>
          </a:p>
        </p:txBody>
      </p:sp>
      <p:sp>
        <p:nvSpPr>
          <p:cNvPr id="5" name="TextBox 4">
            <a:extLst>
              <a:ext uri="{FF2B5EF4-FFF2-40B4-BE49-F238E27FC236}">
                <a16:creationId xmlns:a16="http://schemas.microsoft.com/office/drawing/2014/main" id="{512D12A0-D736-E651-3A1A-E65DBE75D5D8}"/>
              </a:ext>
            </a:extLst>
          </p:cNvPr>
          <p:cNvSpPr txBox="1"/>
          <p:nvPr/>
        </p:nvSpPr>
        <p:spPr>
          <a:xfrm>
            <a:off x="448805" y="1517073"/>
            <a:ext cx="11294389" cy="2769989"/>
          </a:xfrm>
          <a:prstGeom prst="rect">
            <a:avLst/>
          </a:prstGeom>
          <a:solidFill>
            <a:srgbClr val="2F4791">
              <a:alpha val="35000"/>
            </a:srgbClr>
          </a:solidFill>
          <a:ln>
            <a:solidFill>
              <a:srgbClr val="2F4791"/>
            </a:solidFill>
          </a:ln>
        </p:spPr>
        <p:txBody>
          <a:bodyPr wrap="square" rtlCol="0">
            <a:spAutoFit/>
          </a:bodyPr>
          <a:lstStyle/>
          <a:p>
            <a:pPr lvl="0" algn="ctr">
              <a:spcBef>
                <a:spcPts val="600"/>
              </a:spcBef>
              <a:spcAft>
                <a:spcPts val="600"/>
              </a:spcAft>
            </a:pPr>
            <a:r>
              <a:rPr lang="en-US" sz="3200" b="1" dirty="0"/>
              <a:t>Class discussion</a:t>
            </a:r>
          </a:p>
          <a:p>
            <a:pPr marL="457200" lvl="0" indent="-457200">
              <a:spcBef>
                <a:spcPts val="600"/>
              </a:spcBef>
              <a:spcAft>
                <a:spcPts val="600"/>
              </a:spcAft>
              <a:buFont typeface="Arial" panose="020B0604020202020204" pitchFamily="34" charset="0"/>
              <a:buChar char="•"/>
            </a:pPr>
            <a:r>
              <a:rPr lang="en-US" sz="2800" dirty="0"/>
              <a:t>Who would you say owns Manchester?</a:t>
            </a:r>
          </a:p>
          <a:p>
            <a:pPr marL="457200" lvl="0" indent="-457200">
              <a:spcBef>
                <a:spcPts val="600"/>
              </a:spcBef>
              <a:spcAft>
                <a:spcPts val="600"/>
              </a:spcAft>
              <a:buFont typeface="Arial" panose="020B0604020202020204" pitchFamily="34" charset="0"/>
              <a:buChar char="•"/>
            </a:pPr>
            <a:r>
              <a:rPr lang="en-US" sz="2800" dirty="0"/>
              <a:t>Who wins – and who loses – from the way that Manchester is owned?</a:t>
            </a:r>
          </a:p>
          <a:p>
            <a:pPr marL="457200" lvl="0" indent="-457200">
              <a:spcBef>
                <a:spcPts val="600"/>
              </a:spcBef>
              <a:spcAft>
                <a:spcPts val="600"/>
              </a:spcAft>
              <a:buFont typeface="Arial" panose="020B0604020202020204" pitchFamily="34" charset="0"/>
              <a:buChar char="•"/>
            </a:pPr>
            <a:r>
              <a:rPr lang="en-US" sz="2800" dirty="0"/>
              <a:t>How might any negative impacts of land and property ownership in Manchester be mitigated?</a:t>
            </a:r>
          </a:p>
        </p:txBody>
      </p:sp>
    </p:spTree>
    <p:extLst>
      <p:ext uri="{BB962C8B-B14F-4D97-AF65-F5344CB8AC3E}">
        <p14:creationId xmlns:p14="http://schemas.microsoft.com/office/powerpoint/2010/main" val="2445614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41FDB7-4615-A1B8-570D-514169F790A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7F3355B-CD73-75DC-B5EF-9D978121E6B1}"/>
              </a:ext>
            </a:extLst>
          </p:cNvPr>
          <p:cNvSpPr txBox="1"/>
          <p:nvPr/>
        </p:nvSpPr>
        <p:spPr>
          <a:xfrm>
            <a:off x="256032" y="73104"/>
            <a:ext cx="6828260" cy="646331"/>
          </a:xfrm>
          <a:prstGeom prst="rect">
            <a:avLst/>
          </a:prstGeom>
          <a:noFill/>
        </p:spPr>
        <p:txBody>
          <a:bodyPr wrap="square" rtlCol="0">
            <a:spAutoFit/>
          </a:bodyPr>
          <a:lstStyle/>
          <a:p>
            <a:r>
              <a:rPr lang="en-US" sz="3600" b="1" dirty="0">
                <a:solidFill>
                  <a:schemeClr val="bg1"/>
                </a:solidFill>
              </a:rPr>
              <a:t>References and further reading</a:t>
            </a:r>
            <a:endParaRPr lang="en-GB" sz="3600" b="1" dirty="0">
              <a:solidFill>
                <a:schemeClr val="bg1"/>
              </a:solidFill>
            </a:endParaRPr>
          </a:p>
        </p:txBody>
      </p:sp>
      <p:sp>
        <p:nvSpPr>
          <p:cNvPr id="4" name="TextBox 3">
            <a:extLst>
              <a:ext uri="{FF2B5EF4-FFF2-40B4-BE49-F238E27FC236}">
                <a16:creationId xmlns:a16="http://schemas.microsoft.com/office/drawing/2014/main" id="{3B74B856-EC52-0024-6612-554D10C03601}"/>
              </a:ext>
            </a:extLst>
          </p:cNvPr>
          <p:cNvSpPr txBox="1"/>
          <p:nvPr/>
        </p:nvSpPr>
        <p:spPr>
          <a:xfrm>
            <a:off x="256032" y="938832"/>
            <a:ext cx="11695176" cy="5355312"/>
          </a:xfrm>
          <a:prstGeom prst="rect">
            <a:avLst/>
          </a:prstGeom>
          <a:noFill/>
        </p:spPr>
        <p:txBody>
          <a:bodyPr wrap="square">
            <a:spAutoFit/>
          </a:bodyPr>
          <a:lstStyle/>
          <a:p>
            <a:pPr>
              <a:spcBef>
                <a:spcPts val="600"/>
              </a:spcBef>
              <a:spcAft>
                <a:spcPts val="600"/>
              </a:spcAft>
            </a:pPr>
            <a:r>
              <a:rPr lang="en-US" sz="2400" dirty="0"/>
              <a:t>Gillespie, T. and Silver, J. (2021) </a:t>
            </a:r>
            <a:r>
              <a:rPr lang="en-US" sz="2400" i="1" dirty="0"/>
              <a:t>Who Owns The City? The privatization of public land in Manchester</a:t>
            </a:r>
            <a:r>
              <a:rPr lang="en-US" sz="2400" dirty="0"/>
              <a:t>. Available at </a:t>
            </a:r>
            <a:r>
              <a:rPr lang="en-US" sz="2400" u="sng" dirty="0">
                <a:hlinkClick r:id="rId2"/>
              </a:rPr>
              <a:t>http://dx.doi.org/10.2139/ssrn.4759431</a:t>
            </a:r>
            <a:r>
              <a:rPr lang="en-GB" sz="2400" dirty="0"/>
              <a:t>  </a:t>
            </a:r>
          </a:p>
          <a:p>
            <a:pPr>
              <a:spcBef>
                <a:spcPts val="600"/>
              </a:spcBef>
              <a:spcAft>
                <a:spcPts val="600"/>
              </a:spcAft>
            </a:pPr>
            <a:r>
              <a:rPr lang="en-US" sz="2400" dirty="0"/>
              <a:t>Goulding, R., Leaver, A. and Silver, J. (2023)</a:t>
            </a:r>
            <a:r>
              <a:rPr lang="en-US" sz="2400" i="1" dirty="0"/>
              <a:t> Manchester Off-Shored: A public interest report on the Manchester Life Partnership between Manchester City Council and the Abu Dhabi United Group.</a:t>
            </a:r>
            <a:r>
              <a:rPr lang="en-US" sz="2400" dirty="0"/>
              <a:t> Available at </a:t>
            </a:r>
            <a:r>
              <a:rPr lang="en-GB" sz="2400" dirty="0">
                <a:hlinkClick r:id="rId3"/>
              </a:rPr>
              <a:t>https://eprints.whiterose.ac.uk/id/eprint/189304/1/Centripetal%20Cities%20Report%20FINAL%2020%20July%202022.pdf</a:t>
            </a:r>
            <a:r>
              <a:rPr lang="en-GB" sz="2400" dirty="0"/>
              <a:t> </a:t>
            </a:r>
          </a:p>
          <a:p>
            <a:pPr>
              <a:spcBef>
                <a:spcPts val="600"/>
              </a:spcBef>
              <a:spcAft>
                <a:spcPts val="600"/>
              </a:spcAft>
            </a:pPr>
            <a:r>
              <a:rPr lang="en-US" sz="2400" dirty="0"/>
              <a:t>Lorne, C. (2022</a:t>
            </a:r>
            <a:r>
              <a:rPr lang="en-US" sz="2400" i="1" dirty="0"/>
              <a:t>) Housing Beyond Borders</a:t>
            </a:r>
            <a:r>
              <a:rPr lang="en-US" sz="2400" dirty="0"/>
              <a:t>. Available at </a:t>
            </a:r>
            <a:r>
              <a:rPr lang="en-US" sz="2400" u="sng" dirty="0">
                <a:hlinkClick r:id="rId4"/>
              </a:rPr>
              <a:t>https://www.open.edu/openlearn/society-politics-law/geography/housing-beyond-borders</a:t>
            </a:r>
            <a:r>
              <a:rPr lang="en-GB" sz="2400" dirty="0"/>
              <a:t>  </a:t>
            </a:r>
          </a:p>
          <a:p>
            <a:pPr>
              <a:spcBef>
                <a:spcPts val="600"/>
              </a:spcBef>
              <a:spcAft>
                <a:spcPts val="600"/>
              </a:spcAft>
            </a:pPr>
            <a:r>
              <a:rPr lang="en-US" sz="2400" dirty="0"/>
              <a:t>Silver, J. (2018) </a:t>
            </a:r>
            <a:r>
              <a:rPr lang="en-US" sz="2400" i="1" dirty="0"/>
              <a:t>From Homes to Assets: Housing </a:t>
            </a:r>
            <a:r>
              <a:rPr lang="en-US" sz="2400" i="1" dirty="0" err="1"/>
              <a:t>financialisation</a:t>
            </a:r>
            <a:r>
              <a:rPr lang="en-US" sz="2400" i="1" dirty="0"/>
              <a:t> in Manchester</a:t>
            </a:r>
            <a:r>
              <a:rPr lang="en-US" sz="2400" dirty="0"/>
              <a:t>. Available at </a:t>
            </a:r>
            <a:r>
              <a:rPr lang="en-US" sz="2400" u="sng" dirty="0">
                <a:hlinkClick r:id="rId5"/>
              </a:rPr>
              <a:t>http://www.gmhousingaction.com/report_launched_on_housing_finance_gm</a:t>
            </a:r>
            <a:endParaRPr lang="en-GB" sz="2400" dirty="0"/>
          </a:p>
        </p:txBody>
      </p:sp>
    </p:spTree>
    <p:extLst>
      <p:ext uri="{BB962C8B-B14F-4D97-AF65-F5344CB8AC3E}">
        <p14:creationId xmlns:p14="http://schemas.microsoft.com/office/powerpoint/2010/main" val="35194309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EFCB4-C59A-BAFF-4D38-3A1F6BBC3BF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CEF4CFA-159A-90B9-BD0A-EF3656E67942}"/>
              </a:ext>
            </a:extLst>
          </p:cNvPr>
          <p:cNvSpPr txBox="1"/>
          <p:nvPr/>
        </p:nvSpPr>
        <p:spPr>
          <a:xfrm>
            <a:off x="256031" y="73104"/>
            <a:ext cx="7875245" cy="646331"/>
          </a:xfrm>
          <a:prstGeom prst="rect">
            <a:avLst/>
          </a:prstGeom>
          <a:noFill/>
        </p:spPr>
        <p:txBody>
          <a:bodyPr wrap="square" rtlCol="0">
            <a:spAutoFit/>
          </a:bodyPr>
          <a:lstStyle/>
          <a:p>
            <a:r>
              <a:rPr lang="en-US" sz="3600" b="1" dirty="0">
                <a:solidFill>
                  <a:schemeClr val="bg1"/>
                </a:solidFill>
              </a:rPr>
              <a:t>Starter: 3, 2, 1… Go!</a:t>
            </a:r>
            <a:endParaRPr lang="en-GB" sz="3600" b="1" dirty="0">
              <a:solidFill>
                <a:schemeClr val="bg1"/>
              </a:solidFill>
            </a:endParaRPr>
          </a:p>
        </p:txBody>
      </p:sp>
      <p:sp>
        <p:nvSpPr>
          <p:cNvPr id="3" name="TextBox 2">
            <a:extLst>
              <a:ext uri="{FF2B5EF4-FFF2-40B4-BE49-F238E27FC236}">
                <a16:creationId xmlns:a16="http://schemas.microsoft.com/office/drawing/2014/main" id="{449C6668-CA57-0EEA-B8AE-884931192712}"/>
              </a:ext>
            </a:extLst>
          </p:cNvPr>
          <p:cNvSpPr txBox="1"/>
          <p:nvPr/>
        </p:nvSpPr>
        <p:spPr>
          <a:xfrm>
            <a:off x="329360" y="1039089"/>
            <a:ext cx="6897350" cy="3416320"/>
          </a:xfrm>
          <a:prstGeom prst="rect">
            <a:avLst/>
          </a:prstGeom>
          <a:noFill/>
        </p:spPr>
        <p:txBody>
          <a:bodyPr wrap="square" rtlCol="0">
            <a:spAutoFit/>
          </a:bodyPr>
          <a:lstStyle/>
          <a:p>
            <a:pPr>
              <a:spcAft>
                <a:spcPts val="600"/>
              </a:spcAft>
            </a:pPr>
            <a:r>
              <a:rPr lang="en-US" sz="2800" dirty="0"/>
              <a:t>Write down:</a:t>
            </a:r>
          </a:p>
          <a:p>
            <a:pPr marL="342900" indent="-342900">
              <a:spcAft>
                <a:spcPts val="600"/>
              </a:spcAft>
              <a:buFont typeface="Arial" panose="020B0604020202020204" pitchFamily="34" charset="0"/>
              <a:buChar char="•"/>
            </a:pPr>
            <a:r>
              <a:rPr lang="en-US" sz="2800" dirty="0"/>
              <a:t>3 features of the ‘Manchester Model’.</a:t>
            </a:r>
          </a:p>
          <a:p>
            <a:pPr marL="342900" indent="-342900">
              <a:spcAft>
                <a:spcPts val="600"/>
              </a:spcAft>
              <a:buFont typeface="Arial" panose="020B0604020202020204" pitchFamily="34" charset="0"/>
              <a:buChar char="•"/>
            </a:pPr>
            <a:r>
              <a:rPr lang="en-US" sz="2800" dirty="0"/>
              <a:t>2 arguments against it.</a:t>
            </a:r>
          </a:p>
          <a:p>
            <a:pPr marL="342900" indent="-342900">
              <a:spcAft>
                <a:spcPts val="600"/>
              </a:spcAft>
              <a:buFont typeface="Arial" panose="020B0604020202020204" pitchFamily="34" charset="0"/>
              <a:buChar char="•"/>
            </a:pPr>
            <a:r>
              <a:rPr lang="en-US" sz="2800" dirty="0"/>
              <a:t>1 definition of state-led gentrification.</a:t>
            </a:r>
          </a:p>
          <a:p>
            <a:pPr marL="342900" indent="-342900">
              <a:spcAft>
                <a:spcPts val="600"/>
              </a:spcAft>
              <a:buFont typeface="Arial" panose="020B0604020202020204" pitchFamily="34" charset="0"/>
              <a:buChar char="•"/>
            </a:pPr>
            <a:r>
              <a:rPr lang="en-US" sz="2800" dirty="0"/>
              <a:t>Go! Tell the person next to you what you think are the strengths and weaknesses of Manchester’s entrepreneurial turn.</a:t>
            </a:r>
          </a:p>
        </p:txBody>
      </p:sp>
      <p:pic>
        <p:nvPicPr>
          <p:cNvPr id="5" name="Picture 4">
            <a:extLst>
              <a:ext uri="{FF2B5EF4-FFF2-40B4-BE49-F238E27FC236}">
                <a16:creationId xmlns:a16="http://schemas.microsoft.com/office/drawing/2014/main" id="{8FC8F206-DFF4-9830-6AE8-E840D2DD6488}"/>
              </a:ext>
            </a:extLst>
          </p:cNvPr>
          <p:cNvPicPr>
            <a:picLocks noChangeAspect="1"/>
          </p:cNvPicPr>
          <p:nvPr/>
        </p:nvPicPr>
        <p:blipFill>
          <a:blip r:embed="rId3">
            <a:extLst>
              <a:ext uri="{28A0092B-C50C-407E-A947-70E740481C1C}">
                <a14:useLocalDpi xmlns:a14="http://schemas.microsoft.com/office/drawing/2010/main" val="0"/>
              </a:ext>
            </a:extLst>
          </a:blip>
          <a:srcRect t="7892" b="10559"/>
          <a:stretch>
            <a:fillRect/>
          </a:stretch>
        </p:blipFill>
        <p:spPr>
          <a:xfrm>
            <a:off x="7570840" y="1039089"/>
            <a:ext cx="4303762" cy="5358242"/>
          </a:xfrm>
          <a:prstGeom prst="rect">
            <a:avLst/>
          </a:prstGeom>
        </p:spPr>
      </p:pic>
    </p:spTree>
    <p:extLst>
      <p:ext uri="{BB962C8B-B14F-4D97-AF65-F5344CB8AC3E}">
        <p14:creationId xmlns:p14="http://schemas.microsoft.com/office/powerpoint/2010/main" val="1682130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82381-EDE3-F7EE-2787-21EE551B34E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68411FE-A352-8B84-8B6D-A5B93941B958}"/>
              </a:ext>
            </a:extLst>
          </p:cNvPr>
          <p:cNvSpPr txBox="1"/>
          <p:nvPr/>
        </p:nvSpPr>
        <p:spPr>
          <a:xfrm>
            <a:off x="256031" y="73104"/>
            <a:ext cx="7875245" cy="646331"/>
          </a:xfrm>
          <a:prstGeom prst="rect">
            <a:avLst/>
          </a:prstGeom>
          <a:noFill/>
        </p:spPr>
        <p:txBody>
          <a:bodyPr wrap="square" rtlCol="0">
            <a:spAutoFit/>
          </a:bodyPr>
          <a:lstStyle/>
          <a:p>
            <a:r>
              <a:rPr lang="en-US" sz="3600" b="1" dirty="0">
                <a:solidFill>
                  <a:schemeClr val="bg1"/>
                </a:solidFill>
              </a:rPr>
              <a:t>Say what you see</a:t>
            </a:r>
            <a:endParaRPr lang="en-GB" sz="3600" b="1" dirty="0">
              <a:solidFill>
                <a:schemeClr val="bg1"/>
              </a:solidFill>
            </a:endParaRPr>
          </a:p>
        </p:txBody>
      </p:sp>
      <p:sp>
        <p:nvSpPr>
          <p:cNvPr id="3" name="TextBox 2">
            <a:extLst>
              <a:ext uri="{FF2B5EF4-FFF2-40B4-BE49-F238E27FC236}">
                <a16:creationId xmlns:a16="http://schemas.microsoft.com/office/drawing/2014/main" id="{3857CD53-3537-6961-5B4E-03DA95655A01}"/>
              </a:ext>
            </a:extLst>
          </p:cNvPr>
          <p:cNvSpPr txBox="1"/>
          <p:nvPr/>
        </p:nvSpPr>
        <p:spPr>
          <a:xfrm>
            <a:off x="329360" y="1039089"/>
            <a:ext cx="7299876" cy="3262432"/>
          </a:xfrm>
          <a:prstGeom prst="rect">
            <a:avLst/>
          </a:prstGeom>
          <a:noFill/>
        </p:spPr>
        <p:txBody>
          <a:bodyPr wrap="square" rtlCol="0">
            <a:spAutoFit/>
          </a:bodyPr>
          <a:lstStyle/>
          <a:p>
            <a:pPr marL="457200" indent="-457200">
              <a:spcAft>
                <a:spcPts val="600"/>
              </a:spcAft>
              <a:buFont typeface="Arial" panose="020B0604020202020204" pitchFamily="34" charset="0"/>
              <a:buChar char="•"/>
            </a:pPr>
            <a:r>
              <a:rPr lang="en-US" sz="2800" dirty="0"/>
              <a:t>This image shows a building constructed by the property development company Manchester Life. </a:t>
            </a:r>
          </a:p>
          <a:p>
            <a:pPr marL="457200" indent="-457200">
              <a:spcAft>
                <a:spcPts val="600"/>
              </a:spcAft>
              <a:buFont typeface="Arial" panose="020B0604020202020204" pitchFamily="34" charset="0"/>
              <a:buChar char="•"/>
            </a:pPr>
            <a:r>
              <a:rPr lang="en-US" sz="2800" dirty="0"/>
              <a:t>As a class, discuss what you think you see and make notes.</a:t>
            </a:r>
          </a:p>
          <a:p>
            <a:pPr marL="457200" indent="-457200">
              <a:spcAft>
                <a:spcPts val="600"/>
              </a:spcAft>
              <a:buFont typeface="Arial" panose="020B0604020202020204" pitchFamily="34" charset="0"/>
              <a:buChar char="•"/>
            </a:pPr>
            <a:r>
              <a:rPr lang="en-US" sz="2800" dirty="0"/>
              <a:t>We will look at this image again towards the end of the lesson.</a:t>
            </a:r>
          </a:p>
        </p:txBody>
      </p:sp>
      <p:pic>
        <p:nvPicPr>
          <p:cNvPr id="5" name="Picture 4">
            <a:extLst>
              <a:ext uri="{FF2B5EF4-FFF2-40B4-BE49-F238E27FC236}">
                <a16:creationId xmlns:a16="http://schemas.microsoft.com/office/drawing/2014/main" id="{D9D12500-9498-05BE-EE8B-68ED8303E9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7576" y="1039089"/>
            <a:ext cx="3825064" cy="5107956"/>
          </a:xfrm>
          <a:prstGeom prst="rect">
            <a:avLst/>
          </a:prstGeom>
        </p:spPr>
      </p:pic>
    </p:spTree>
    <p:extLst>
      <p:ext uri="{BB962C8B-B14F-4D97-AF65-F5344CB8AC3E}">
        <p14:creationId xmlns:p14="http://schemas.microsoft.com/office/powerpoint/2010/main" val="3920241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9842B3-C0BE-363F-D2B1-A33D3444E54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F6E029B-0A0F-CC96-5D18-0751FE067F26}"/>
              </a:ext>
            </a:extLst>
          </p:cNvPr>
          <p:cNvSpPr txBox="1"/>
          <p:nvPr/>
        </p:nvSpPr>
        <p:spPr>
          <a:xfrm>
            <a:off x="256031" y="73104"/>
            <a:ext cx="10780777" cy="646331"/>
          </a:xfrm>
          <a:prstGeom prst="rect">
            <a:avLst/>
          </a:prstGeom>
          <a:noFill/>
        </p:spPr>
        <p:txBody>
          <a:bodyPr wrap="square" rtlCol="0">
            <a:spAutoFit/>
          </a:bodyPr>
          <a:lstStyle/>
          <a:p>
            <a:r>
              <a:rPr lang="en-US" sz="3600" b="1" dirty="0">
                <a:solidFill>
                  <a:schemeClr val="bg1"/>
                </a:solidFill>
              </a:rPr>
              <a:t>Why does ownership of land and property matter?</a:t>
            </a:r>
            <a:endParaRPr lang="en-GB" sz="3600" b="1" dirty="0">
              <a:solidFill>
                <a:schemeClr val="bg1"/>
              </a:solidFill>
            </a:endParaRPr>
          </a:p>
        </p:txBody>
      </p:sp>
      <p:sp>
        <p:nvSpPr>
          <p:cNvPr id="3" name="TextBox 2">
            <a:extLst>
              <a:ext uri="{FF2B5EF4-FFF2-40B4-BE49-F238E27FC236}">
                <a16:creationId xmlns:a16="http://schemas.microsoft.com/office/drawing/2014/main" id="{2BF8D8F5-6854-A627-CE08-45C55FCAF1EF}"/>
              </a:ext>
            </a:extLst>
          </p:cNvPr>
          <p:cNvSpPr txBox="1"/>
          <p:nvPr/>
        </p:nvSpPr>
        <p:spPr>
          <a:xfrm>
            <a:off x="400419" y="1697757"/>
            <a:ext cx="7836232" cy="3462486"/>
          </a:xfrm>
          <a:prstGeom prst="rect">
            <a:avLst/>
          </a:prstGeom>
          <a:noFill/>
        </p:spPr>
        <p:txBody>
          <a:bodyPr wrap="square" rtlCol="0">
            <a:spAutoFit/>
          </a:bodyPr>
          <a:lstStyle/>
          <a:p>
            <a:pPr algn="ctr">
              <a:spcAft>
                <a:spcPts val="600"/>
              </a:spcAft>
            </a:pPr>
            <a:r>
              <a:rPr lang="en-US" sz="2800" i="1" dirty="0">
                <a:solidFill>
                  <a:srgbClr val="2F4791"/>
                </a:solidFill>
              </a:rPr>
              <a:t>‘Manchester is currently experiencing a housing crisis characterised by a shortage of affordable and social housing … In this context, there are growing concerns amongst researchers, journalists and civil society groups that public land has been allocated to private developers to build unaffordable apartments.’</a:t>
            </a:r>
          </a:p>
          <a:p>
            <a:pPr algn="ctr">
              <a:spcAft>
                <a:spcPts val="600"/>
              </a:spcAft>
            </a:pPr>
            <a:r>
              <a:rPr lang="en-US" dirty="0"/>
              <a:t>(Gillespie and Silver, 2021, p. 4)</a:t>
            </a:r>
          </a:p>
        </p:txBody>
      </p:sp>
      <p:pic>
        <p:nvPicPr>
          <p:cNvPr id="6" name="Picture 5">
            <a:extLst>
              <a:ext uri="{FF2B5EF4-FFF2-40B4-BE49-F238E27FC236}">
                <a16:creationId xmlns:a16="http://schemas.microsoft.com/office/drawing/2014/main" id="{609F8ACE-8BAB-0955-03DD-C93DB5D72B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18243" y="1267688"/>
            <a:ext cx="3373338" cy="4822215"/>
          </a:xfrm>
          <a:prstGeom prst="rect">
            <a:avLst/>
          </a:prstGeom>
        </p:spPr>
      </p:pic>
    </p:spTree>
    <p:extLst>
      <p:ext uri="{BB962C8B-B14F-4D97-AF65-F5344CB8AC3E}">
        <p14:creationId xmlns:p14="http://schemas.microsoft.com/office/powerpoint/2010/main" val="27049376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34D9C-549C-F809-7495-5170628AE85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E7FCCB5-9062-226D-9AD7-F2E0918FE4F9}"/>
              </a:ext>
            </a:extLst>
          </p:cNvPr>
          <p:cNvSpPr txBox="1"/>
          <p:nvPr/>
        </p:nvSpPr>
        <p:spPr>
          <a:xfrm>
            <a:off x="256031" y="73104"/>
            <a:ext cx="10780777" cy="646331"/>
          </a:xfrm>
          <a:prstGeom prst="rect">
            <a:avLst/>
          </a:prstGeom>
          <a:noFill/>
        </p:spPr>
        <p:txBody>
          <a:bodyPr wrap="square" rtlCol="0">
            <a:spAutoFit/>
          </a:bodyPr>
          <a:lstStyle/>
          <a:p>
            <a:r>
              <a:rPr lang="en-US" sz="3600" b="1" dirty="0">
                <a:solidFill>
                  <a:schemeClr val="bg1"/>
                </a:solidFill>
              </a:rPr>
              <a:t>What is build-to-rent housing?</a:t>
            </a:r>
            <a:endParaRPr lang="en-GB" sz="3600" b="1" dirty="0">
              <a:solidFill>
                <a:schemeClr val="bg1"/>
              </a:solidFill>
            </a:endParaRPr>
          </a:p>
        </p:txBody>
      </p:sp>
      <p:sp>
        <p:nvSpPr>
          <p:cNvPr id="3" name="TextBox 2">
            <a:extLst>
              <a:ext uri="{FF2B5EF4-FFF2-40B4-BE49-F238E27FC236}">
                <a16:creationId xmlns:a16="http://schemas.microsoft.com/office/drawing/2014/main" id="{92A0F3D7-DC47-206D-2B83-40143303E879}"/>
              </a:ext>
            </a:extLst>
          </p:cNvPr>
          <p:cNvSpPr txBox="1"/>
          <p:nvPr/>
        </p:nvSpPr>
        <p:spPr>
          <a:xfrm>
            <a:off x="1890693" y="2914127"/>
            <a:ext cx="8410611" cy="1815882"/>
          </a:xfrm>
          <a:prstGeom prst="rect">
            <a:avLst/>
          </a:prstGeom>
          <a:noFill/>
        </p:spPr>
        <p:txBody>
          <a:bodyPr wrap="square" rtlCol="0">
            <a:spAutoFit/>
          </a:bodyPr>
          <a:lstStyle/>
          <a:p>
            <a:pPr algn="ctr">
              <a:spcAft>
                <a:spcPts val="600"/>
              </a:spcAft>
            </a:pPr>
            <a:r>
              <a:rPr lang="en-US" sz="2800" dirty="0"/>
              <a:t>Build to rent is a term that refers to:</a:t>
            </a:r>
          </a:p>
          <a:p>
            <a:pPr algn="ctr">
              <a:spcAft>
                <a:spcPts val="600"/>
              </a:spcAft>
            </a:pPr>
            <a:r>
              <a:rPr lang="en-US" sz="2800" i="1" dirty="0">
                <a:solidFill>
                  <a:srgbClr val="2F4791"/>
                </a:solidFill>
              </a:rPr>
              <a:t>‘large blocks of housing units owned by institutional investors such as pension or investment funds.’ </a:t>
            </a:r>
          </a:p>
          <a:p>
            <a:pPr algn="ctr">
              <a:spcAft>
                <a:spcPts val="600"/>
              </a:spcAft>
            </a:pPr>
            <a:r>
              <a:rPr lang="en-US" dirty="0"/>
              <a:t>(Goulding </a:t>
            </a:r>
            <a:r>
              <a:rPr lang="en-US" i="1" dirty="0"/>
              <a:t>et al</a:t>
            </a:r>
            <a:r>
              <a:rPr lang="en-US" dirty="0"/>
              <a:t>., 2023)</a:t>
            </a:r>
          </a:p>
        </p:txBody>
      </p:sp>
      <p:sp>
        <p:nvSpPr>
          <p:cNvPr id="4" name="TextBox 3">
            <a:extLst>
              <a:ext uri="{FF2B5EF4-FFF2-40B4-BE49-F238E27FC236}">
                <a16:creationId xmlns:a16="http://schemas.microsoft.com/office/drawing/2014/main" id="{36DEB354-2D6B-BFA6-579B-F3D306B12F33}"/>
              </a:ext>
            </a:extLst>
          </p:cNvPr>
          <p:cNvSpPr txBox="1"/>
          <p:nvPr/>
        </p:nvSpPr>
        <p:spPr>
          <a:xfrm>
            <a:off x="2254561" y="1858245"/>
            <a:ext cx="7682877" cy="523220"/>
          </a:xfrm>
          <a:prstGeom prst="rect">
            <a:avLst/>
          </a:prstGeom>
          <a:solidFill>
            <a:srgbClr val="2F4791">
              <a:alpha val="35000"/>
            </a:srgbClr>
          </a:solidFill>
          <a:ln>
            <a:solidFill>
              <a:srgbClr val="2F4791"/>
            </a:solidFill>
          </a:ln>
        </p:spPr>
        <p:txBody>
          <a:bodyPr wrap="square" rtlCol="0">
            <a:spAutoFit/>
          </a:bodyPr>
          <a:lstStyle/>
          <a:p>
            <a:pPr lvl="0">
              <a:spcAft>
                <a:spcPts val="600"/>
              </a:spcAft>
            </a:pPr>
            <a:r>
              <a:rPr lang="en-US" sz="2800" dirty="0"/>
              <a:t>What do you think the term ‘build to rent’ means?</a:t>
            </a:r>
          </a:p>
        </p:txBody>
      </p:sp>
    </p:spTree>
    <p:extLst>
      <p:ext uri="{BB962C8B-B14F-4D97-AF65-F5344CB8AC3E}">
        <p14:creationId xmlns:p14="http://schemas.microsoft.com/office/powerpoint/2010/main" val="143844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5BBEE4-E6BF-2A91-5BAA-CB720DD15620}"/>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B0942EE-C598-D1E2-4404-7853686AAB71}"/>
              </a:ext>
            </a:extLst>
          </p:cNvPr>
          <p:cNvSpPr txBox="1"/>
          <p:nvPr/>
        </p:nvSpPr>
        <p:spPr>
          <a:xfrm>
            <a:off x="256031" y="73104"/>
            <a:ext cx="7031737" cy="646331"/>
          </a:xfrm>
          <a:prstGeom prst="rect">
            <a:avLst/>
          </a:prstGeom>
          <a:noFill/>
        </p:spPr>
        <p:txBody>
          <a:bodyPr wrap="square" rtlCol="0">
            <a:spAutoFit/>
          </a:bodyPr>
          <a:lstStyle/>
          <a:p>
            <a:r>
              <a:rPr lang="en-US" sz="3600" b="1" dirty="0">
                <a:solidFill>
                  <a:schemeClr val="bg1"/>
                </a:solidFill>
              </a:rPr>
              <a:t>The rise of build-to-rent housing</a:t>
            </a:r>
            <a:endParaRPr lang="en-GB" sz="3600" b="1" dirty="0">
              <a:solidFill>
                <a:schemeClr val="bg1"/>
              </a:solidFill>
            </a:endParaRPr>
          </a:p>
        </p:txBody>
      </p:sp>
      <p:sp>
        <p:nvSpPr>
          <p:cNvPr id="4" name="TextBox 3">
            <a:extLst>
              <a:ext uri="{FF2B5EF4-FFF2-40B4-BE49-F238E27FC236}">
                <a16:creationId xmlns:a16="http://schemas.microsoft.com/office/drawing/2014/main" id="{2EDD510E-D829-C902-ED87-7E59ADFDCA1B}"/>
              </a:ext>
            </a:extLst>
          </p:cNvPr>
          <p:cNvSpPr txBox="1"/>
          <p:nvPr/>
        </p:nvSpPr>
        <p:spPr>
          <a:xfrm>
            <a:off x="348037" y="988364"/>
            <a:ext cx="11495926" cy="954107"/>
          </a:xfrm>
          <a:prstGeom prst="rect">
            <a:avLst/>
          </a:prstGeom>
          <a:solidFill>
            <a:srgbClr val="2F4791">
              <a:alpha val="35000"/>
            </a:srgbClr>
          </a:solidFill>
          <a:ln>
            <a:solidFill>
              <a:srgbClr val="2F4791"/>
            </a:solidFill>
          </a:ln>
        </p:spPr>
        <p:txBody>
          <a:bodyPr wrap="square" rtlCol="0">
            <a:spAutoFit/>
          </a:bodyPr>
          <a:lstStyle/>
          <a:p>
            <a:pPr lvl="0">
              <a:spcAft>
                <a:spcPts val="600"/>
              </a:spcAft>
            </a:pPr>
            <a:r>
              <a:rPr lang="en-US" sz="2800" dirty="0"/>
              <a:t>What does this graph show about the proportion of the UK's build-to-rent property that has been constructed in Manchester?</a:t>
            </a:r>
          </a:p>
        </p:txBody>
      </p:sp>
      <p:pic>
        <p:nvPicPr>
          <p:cNvPr id="7" name="Picture 6">
            <a:extLst>
              <a:ext uri="{FF2B5EF4-FFF2-40B4-BE49-F238E27FC236}">
                <a16:creationId xmlns:a16="http://schemas.microsoft.com/office/drawing/2014/main" id="{F20BAA01-D983-2D38-7C3B-C5180F7911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8037" y="2247724"/>
            <a:ext cx="4127166" cy="3298373"/>
          </a:xfrm>
          <a:prstGeom prst="rect">
            <a:avLst/>
          </a:prstGeom>
        </p:spPr>
      </p:pic>
      <p:pic>
        <p:nvPicPr>
          <p:cNvPr id="9" name="Picture 8">
            <a:extLst>
              <a:ext uri="{FF2B5EF4-FFF2-40B4-BE49-F238E27FC236}">
                <a16:creationId xmlns:a16="http://schemas.microsoft.com/office/drawing/2014/main" id="{9644F419-2BED-DB7A-9786-BB0AD17D4CE8}"/>
              </a:ext>
            </a:extLst>
          </p:cNvPr>
          <p:cNvPicPr>
            <a:picLocks noChangeAspect="1"/>
          </p:cNvPicPr>
          <p:nvPr/>
        </p:nvPicPr>
        <p:blipFill>
          <a:blip r:embed="rId3">
            <a:extLst>
              <a:ext uri="{28A0092B-C50C-407E-A947-70E740481C1C}">
                <a14:useLocalDpi xmlns:a14="http://schemas.microsoft.com/office/drawing/2010/main" val="0"/>
              </a:ext>
            </a:extLst>
          </a:blip>
          <a:srcRect l="4373" t="3356" r="6943" b="5163"/>
          <a:stretch>
            <a:fillRect/>
          </a:stretch>
        </p:blipFill>
        <p:spPr>
          <a:xfrm>
            <a:off x="4475203" y="2423159"/>
            <a:ext cx="1362456" cy="1572769"/>
          </a:xfrm>
          <a:prstGeom prst="rect">
            <a:avLst/>
          </a:prstGeom>
        </p:spPr>
      </p:pic>
      <p:sp>
        <p:nvSpPr>
          <p:cNvPr id="10" name="TextBox 9">
            <a:extLst>
              <a:ext uri="{FF2B5EF4-FFF2-40B4-BE49-F238E27FC236}">
                <a16:creationId xmlns:a16="http://schemas.microsoft.com/office/drawing/2014/main" id="{FB10AAA4-270D-C20F-6BFF-34AD47C369F3}"/>
              </a:ext>
            </a:extLst>
          </p:cNvPr>
          <p:cNvSpPr txBox="1"/>
          <p:nvPr/>
        </p:nvSpPr>
        <p:spPr>
          <a:xfrm>
            <a:off x="5934456" y="2383622"/>
            <a:ext cx="5909507" cy="3462486"/>
          </a:xfrm>
          <a:prstGeom prst="rect">
            <a:avLst/>
          </a:prstGeom>
          <a:noFill/>
        </p:spPr>
        <p:txBody>
          <a:bodyPr wrap="square" rtlCol="0">
            <a:spAutoFit/>
          </a:bodyPr>
          <a:lstStyle/>
          <a:p>
            <a:pPr algn="ctr">
              <a:spcAft>
                <a:spcPts val="600"/>
              </a:spcAft>
            </a:pPr>
            <a:r>
              <a:rPr lang="en-US" sz="2800" i="1" dirty="0">
                <a:solidFill>
                  <a:srgbClr val="2F4791"/>
                </a:solidFill>
              </a:rPr>
              <a:t>‘London is the largest market for this [build-to-rent] property in the UK. But ... its presence is growing in cities like Manchester. Out of 45,000 new housing units built between 2012 and 2020, 22,984 were BTR. That’s just short of one-fifth of the national total.’ </a:t>
            </a:r>
          </a:p>
          <a:p>
            <a:pPr algn="ctr">
              <a:spcAft>
                <a:spcPts val="600"/>
              </a:spcAft>
            </a:pPr>
            <a:r>
              <a:rPr lang="en-US" dirty="0"/>
              <a:t>(Goulding </a:t>
            </a:r>
            <a:r>
              <a:rPr lang="en-US" i="1" dirty="0"/>
              <a:t>et al</a:t>
            </a:r>
            <a:r>
              <a:rPr lang="en-US" dirty="0"/>
              <a:t>., 2023)</a:t>
            </a:r>
          </a:p>
        </p:txBody>
      </p:sp>
    </p:spTree>
    <p:extLst>
      <p:ext uri="{BB962C8B-B14F-4D97-AF65-F5344CB8AC3E}">
        <p14:creationId xmlns:p14="http://schemas.microsoft.com/office/powerpoint/2010/main" val="4132720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965C0-EE28-92E6-90DE-0C1BE4836928}"/>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F1AF428-6F2D-20F3-5A12-39C61F78C750}"/>
              </a:ext>
            </a:extLst>
          </p:cNvPr>
          <p:cNvSpPr txBox="1"/>
          <p:nvPr/>
        </p:nvSpPr>
        <p:spPr>
          <a:xfrm>
            <a:off x="256031" y="73104"/>
            <a:ext cx="9281161" cy="646331"/>
          </a:xfrm>
          <a:prstGeom prst="rect">
            <a:avLst/>
          </a:prstGeom>
          <a:noFill/>
        </p:spPr>
        <p:txBody>
          <a:bodyPr wrap="square" rtlCol="0">
            <a:spAutoFit/>
          </a:bodyPr>
          <a:lstStyle/>
          <a:p>
            <a:r>
              <a:rPr lang="en-US" sz="3600" b="1" dirty="0">
                <a:solidFill>
                  <a:schemeClr val="bg1"/>
                </a:solidFill>
              </a:rPr>
              <a:t>Offshore property ownership in Manchester</a:t>
            </a:r>
            <a:endParaRPr lang="en-GB" sz="3600" b="1" dirty="0">
              <a:solidFill>
                <a:schemeClr val="bg1"/>
              </a:solidFill>
            </a:endParaRPr>
          </a:p>
        </p:txBody>
      </p:sp>
      <p:sp>
        <p:nvSpPr>
          <p:cNvPr id="3" name="TextBox 2">
            <a:extLst>
              <a:ext uri="{FF2B5EF4-FFF2-40B4-BE49-F238E27FC236}">
                <a16:creationId xmlns:a16="http://schemas.microsoft.com/office/drawing/2014/main" id="{11D1DF37-8B5E-3860-430A-3F83243AABD9}"/>
              </a:ext>
            </a:extLst>
          </p:cNvPr>
          <p:cNvSpPr txBox="1"/>
          <p:nvPr/>
        </p:nvSpPr>
        <p:spPr>
          <a:xfrm>
            <a:off x="329360" y="1039089"/>
            <a:ext cx="6007431" cy="3570208"/>
          </a:xfrm>
          <a:prstGeom prst="rect">
            <a:avLst/>
          </a:prstGeom>
          <a:noFill/>
        </p:spPr>
        <p:txBody>
          <a:bodyPr wrap="square" rtlCol="0">
            <a:spAutoFit/>
          </a:bodyPr>
          <a:lstStyle/>
          <a:p>
            <a:pPr marL="457200" indent="-457200">
              <a:spcAft>
                <a:spcPts val="600"/>
              </a:spcAft>
              <a:buFont typeface="Arial" panose="020B0604020202020204" pitchFamily="34" charset="0"/>
              <a:buChar char="•"/>
            </a:pPr>
            <a:r>
              <a:rPr lang="en-US" sz="2400" dirty="0"/>
              <a:t>Property in Manchester is increasingly owned globally rather than locally.</a:t>
            </a:r>
          </a:p>
          <a:p>
            <a:pPr marL="457200" indent="-457200">
              <a:spcAft>
                <a:spcPts val="600"/>
              </a:spcAft>
              <a:buFont typeface="Arial" panose="020B0604020202020204" pitchFamily="34" charset="0"/>
              <a:buChar char="•"/>
            </a:pPr>
            <a:r>
              <a:rPr lang="en-US" sz="2400" dirty="0"/>
              <a:t>Global financial investors headquartered around the world are an important part of the city's property market.</a:t>
            </a:r>
          </a:p>
          <a:p>
            <a:pPr marL="457200" indent="-457200">
              <a:spcAft>
                <a:spcPts val="600"/>
              </a:spcAft>
              <a:buFont typeface="Arial" panose="020B0604020202020204" pitchFamily="34" charset="0"/>
              <a:buChar char="•"/>
            </a:pPr>
            <a:r>
              <a:rPr lang="en-US" sz="2400" dirty="0"/>
              <a:t>These financial investors tie Manchester’s housing economy into the flows of investment that are a crucial part of global capitalism.</a:t>
            </a:r>
          </a:p>
        </p:txBody>
      </p:sp>
      <p:pic>
        <p:nvPicPr>
          <p:cNvPr id="11" name="Picture 10">
            <a:hlinkClick r:id="rId3"/>
            <a:extLst>
              <a:ext uri="{FF2B5EF4-FFF2-40B4-BE49-F238E27FC236}">
                <a16:creationId xmlns:a16="http://schemas.microsoft.com/office/drawing/2014/main" id="{BFC028E8-991D-4675-CB24-A5E4F9248600}"/>
              </a:ext>
            </a:extLst>
          </p:cNvPr>
          <p:cNvPicPr>
            <a:picLocks noChangeAspect="1"/>
          </p:cNvPicPr>
          <p:nvPr/>
        </p:nvPicPr>
        <p:blipFill>
          <a:blip r:embed="rId4"/>
          <a:srcRect l="33901" r="5349"/>
          <a:stretch>
            <a:fillRect/>
          </a:stretch>
        </p:blipFill>
        <p:spPr>
          <a:xfrm>
            <a:off x="6735097" y="1039089"/>
            <a:ext cx="5139232" cy="4597377"/>
          </a:xfrm>
          <a:prstGeom prst="rect">
            <a:avLst/>
          </a:prstGeom>
        </p:spPr>
      </p:pic>
      <p:sp>
        <p:nvSpPr>
          <p:cNvPr id="12" name="TextBox 11">
            <a:extLst>
              <a:ext uri="{FF2B5EF4-FFF2-40B4-BE49-F238E27FC236}">
                <a16:creationId xmlns:a16="http://schemas.microsoft.com/office/drawing/2014/main" id="{09ACD637-3DD9-EB0D-4B8A-22074F9FBC30}"/>
              </a:ext>
            </a:extLst>
          </p:cNvPr>
          <p:cNvSpPr txBox="1"/>
          <p:nvPr/>
        </p:nvSpPr>
        <p:spPr>
          <a:xfrm>
            <a:off x="6723408" y="5657671"/>
            <a:ext cx="5139232" cy="1200329"/>
          </a:xfrm>
          <a:prstGeom prst="rect">
            <a:avLst/>
          </a:prstGeom>
          <a:noFill/>
        </p:spPr>
        <p:txBody>
          <a:bodyPr wrap="square" rtlCol="0">
            <a:spAutoFit/>
          </a:bodyPr>
          <a:lstStyle/>
          <a:p>
            <a:r>
              <a:rPr lang="en-US" i="1" dirty="0"/>
              <a:t>The ‘Housing beyond borders’ map, which shows both the location of privately owned property in Manchester and the location of the companies that own them.</a:t>
            </a:r>
            <a:endParaRPr lang="en-GB" i="1" dirty="0"/>
          </a:p>
        </p:txBody>
      </p:sp>
      <p:sp>
        <p:nvSpPr>
          <p:cNvPr id="13" name="TextBox 12">
            <a:extLst>
              <a:ext uri="{FF2B5EF4-FFF2-40B4-BE49-F238E27FC236}">
                <a16:creationId xmlns:a16="http://schemas.microsoft.com/office/drawing/2014/main" id="{1E59F585-BCF8-10B7-DA3E-25413A8C46FF}"/>
              </a:ext>
            </a:extLst>
          </p:cNvPr>
          <p:cNvSpPr txBox="1"/>
          <p:nvPr/>
        </p:nvSpPr>
        <p:spPr>
          <a:xfrm>
            <a:off x="373315" y="4771824"/>
            <a:ext cx="5919519" cy="1569660"/>
          </a:xfrm>
          <a:prstGeom prst="rect">
            <a:avLst/>
          </a:prstGeom>
          <a:solidFill>
            <a:srgbClr val="2F4791">
              <a:alpha val="35000"/>
            </a:srgbClr>
          </a:solidFill>
          <a:ln>
            <a:solidFill>
              <a:srgbClr val="2F4791"/>
            </a:solidFill>
          </a:ln>
        </p:spPr>
        <p:txBody>
          <a:bodyPr wrap="square" rtlCol="0">
            <a:spAutoFit/>
          </a:bodyPr>
          <a:lstStyle/>
          <a:p>
            <a:pPr lvl="0">
              <a:spcAft>
                <a:spcPts val="600"/>
              </a:spcAft>
            </a:pPr>
            <a:r>
              <a:rPr lang="en-US" sz="2400" dirty="0"/>
              <a:t>Use </a:t>
            </a:r>
            <a:r>
              <a:rPr lang="en-US" sz="2400" b="1" dirty="0">
                <a:solidFill>
                  <a:srgbClr val="2F4791"/>
                </a:solidFill>
              </a:rPr>
              <a:t>‘Lesson 4 guide – Using the “Housing beyond borders” online map’ </a:t>
            </a:r>
            <a:r>
              <a:rPr lang="en-US" sz="2400" dirty="0"/>
              <a:t>to explore the global ownership of Manchester property. Discuss your findings as a class.</a:t>
            </a:r>
          </a:p>
        </p:txBody>
      </p:sp>
    </p:spTree>
    <p:extLst>
      <p:ext uri="{BB962C8B-B14F-4D97-AF65-F5344CB8AC3E}">
        <p14:creationId xmlns:p14="http://schemas.microsoft.com/office/powerpoint/2010/main" val="2158076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519852-1A28-C52B-84BE-98003CBC56E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23C0083-C3E6-AA7A-2929-AFAAA69DDBFE}"/>
              </a:ext>
            </a:extLst>
          </p:cNvPr>
          <p:cNvSpPr txBox="1"/>
          <p:nvPr/>
        </p:nvSpPr>
        <p:spPr>
          <a:xfrm>
            <a:off x="256031" y="73104"/>
            <a:ext cx="11795761" cy="646331"/>
          </a:xfrm>
          <a:prstGeom prst="rect">
            <a:avLst/>
          </a:prstGeom>
          <a:noFill/>
        </p:spPr>
        <p:txBody>
          <a:bodyPr wrap="square" rtlCol="0">
            <a:spAutoFit/>
          </a:bodyPr>
          <a:lstStyle/>
          <a:p>
            <a:r>
              <a:rPr lang="en-US" sz="3600" b="1" dirty="0">
                <a:solidFill>
                  <a:schemeClr val="bg1"/>
                </a:solidFill>
              </a:rPr>
              <a:t>Why are global investors buying housing in Manchester?</a:t>
            </a:r>
            <a:endParaRPr lang="en-GB" sz="3600" b="1" dirty="0">
              <a:solidFill>
                <a:schemeClr val="bg1"/>
              </a:solidFill>
            </a:endParaRPr>
          </a:p>
        </p:txBody>
      </p:sp>
      <p:sp>
        <p:nvSpPr>
          <p:cNvPr id="3" name="TextBox 2">
            <a:extLst>
              <a:ext uri="{FF2B5EF4-FFF2-40B4-BE49-F238E27FC236}">
                <a16:creationId xmlns:a16="http://schemas.microsoft.com/office/drawing/2014/main" id="{EC809121-F1BB-48E4-C59B-EDA586E8DC9D}"/>
              </a:ext>
            </a:extLst>
          </p:cNvPr>
          <p:cNvSpPr txBox="1"/>
          <p:nvPr/>
        </p:nvSpPr>
        <p:spPr>
          <a:xfrm>
            <a:off x="321652" y="828077"/>
            <a:ext cx="11473184" cy="1200329"/>
          </a:xfrm>
          <a:prstGeom prst="rect">
            <a:avLst/>
          </a:prstGeom>
          <a:noFill/>
        </p:spPr>
        <p:txBody>
          <a:bodyPr wrap="square" rtlCol="0">
            <a:spAutoFit/>
          </a:bodyPr>
          <a:lstStyle/>
          <a:p>
            <a:pPr>
              <a:spcAft>
                <a:spcPts val="600"/>
              </a:spcAft>
            </a:pPr>
            <a:r>
              <a:rPr lang="en-US" sz="2400" dirty="0"/>
              <a:t>This table gives some reasons why global financial investors are increasingly buying property in Manchester. Discuss these as a class, then decide which you think are the most important.</a:t>
            </a:r>
          </a:p>
        </p:txBody>
      </p:sp>
      <p:graphicFrame>
        <p:nvGraphicFramePr>
          <p:cNvPr id="4" name="Table 3">
            <a:extLst>
              <a:ext uri="{FF2B5EF4-FFF2-40B4-BE49-F238E27FC236}">
                <a16:creationId xmlns:a16="http://schemas.microsoft.com/office/drawing/2014/main" id="{F9626CAA-1E11-06A2-65DB-DEE1B6E4E0E8}"/>
              </a:ext>
            </a:extLst>
          </p:cNvPr>
          <p:cNvGraphicFramePr>
            <a:graphicFrameLocks noGrp="1"/>
          </p:cNvGraphicFramePr>
          <p:nvPr>
            <p:extLst>
              <p:ext uri="{D42A27DB-BD31-4B8C-83A1-F6EECF244321}">
                <p14:modId xmlns:p14="http://schemas.microsoft.com/office/powerpoint/2010/main" val="4097606889"/>
              </p:ext>
            </p:extLst>
          </p:nvPr>
        </p:nvGraphicFramePr>
        <p:xfrm>
          <a:off x="321652" y="2137048"/>
          <a:ext cx="11548695" cy="4343400"/>
        </p:xfrm>
        <a:graphic>
          <a:graphicData uri="http://schemas.openxmlformats.org/drawingml/2006/table">
            <a:tbl>
              <a:tblPr firstRow="1" bandRow="1">
                <a:tableStyleId>{5C22544A-7EE6-4342-B048-85BDC9FD1C3A}</a:tableStyleId>
              </a:tblPr>
              <a:tblGrid>
                <a:gridCol w="3849565">
                  <a:extLst>
                    <a:ext uri="{9D8B030D-6E8A-4147-A177-3AD203B41FA5}">
                      <a16:colId xmlns:a16="http://schemas.microsoft.com/office/drawing/2014/main" val="67898242"/>
                    </a:ext>
                  </a:extLst>
                </a:gridCol>
                <a:gridCol w="3849565">
                  <a:extLst>
                    <a:ext uri="{9D8B030D-6E8A-4147-A177-3AD203B41FA5}">
                      <a16:colId xmlns:a16="http://schemas.microsoft.com/office/drawing/2014/main" val="1535110930"/>
                    </a:ext>
                  </a:extLst>
                </a:gridCol>
                <a:gridCol w="3849565">
                  <a:extLst>
                    <a:ext uri="{9D8B030D-6E8A-4147-A177-3AD203B41FA5}">
                      <a16:colId xmlns:a16="http://schemas.microsoft.com/office/drawing/2014/main" val="539365746"/>
                    </a:ext>
                  </a:extLst>
                </a:gridCol>
              </a:tblGrid>
              <a:tr h="1033688">
                <a:tc>
                  <a:txBody>
                    <a:bodyPr/>
                    <a:lstStyle/>
                    <a:p>
                      <a:r>
                        <a:rPr lang="en-US" sz="2100" b="0" kern="1200" dirty="0">
                          <a:solidFill>
                            <a:schemeClr val="tx1"/>
                          </a:solidFill>
                          <a:effectLst/>
                          <a:latin typeface="+mn-lt"/>
                          <a:ea typeface="+mn-ea"/>
                          <a:cs typeface="+mn-cs"/>
                        </a:rPr>
                        <a:t>Local authorities like Manchester City Council have used their policies to encourage </a:t>
                      </a:r>
                      <a:r>
                        <a:rPr lang="en-US" sz="2100" b="0" kern="1200" dirty="0" err="1">
                          <a:solidFill>
                            <a:schemeClr val="tx1"/>
                          </a:solidFill>
                          <a:effectLst/>
                          <a:latin typeface="+mn-lt"/>
                          <a:ea typeface="+mn-ea"/>
                          <a:cs typeface="+mn-cs"/>
                        </a:rPr>
                        <a:t>financialisation</a:t>
                      </a:r>
                      <a:r>
                        <a:rPr lang="en-US" sz="2100" b="0" kern="1200" dirty="0">
                          <a:solidFill>
                            <a:schemeClr val="tx1"/>
                          </a:solidFill>
                          <a:effectLst/>
                          <a:latin typeface="+mn-lt"/>
                          <a:ea typeface="+mn-ea"/>
                          <a:cs typeface="+mn-cs"/>
                        </a:rPr>
                        <a:t>  and property-led regeneration.</a:t>
                      </a:r>
                      <a:endParaRPr lang="en-GB" sz="2100" b="0" kern="1200" dirty="0">
                        <a:solidFill>
                          <a:schemeClr val="tx1"/>
                        </a:solidFill>
                        <a:effectLst/>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100" b="0" dirty="0">
                          <a:solidFill>
                            <a:schemeClr val="tx1"/>
                          </a:solidFill>
                        </a:rPr>
                        <a:t>Local plans like the Central Manchester Strategic Regeneration Framework encourage high-density housing, which encourages property-led private developments.</a:t>
                      </a:r>
                      <a:endParaRPr lang="en-GB" sz="2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F4791">
                        <a:alpha val="40000"/>
                      </a:srgbClr>
                    </a:solidFill>
                  </a:tcPr>
                </a:tc>
                <a:tc>
                  <a:txBody>
                    <a:bodyPr/>
                    <a:lstStyle/>
                    <a:p>
                      <a:r>
                        <a:rPr lang="en-US" sz="2100" b="0" dirty="0">
                          <a:solidFill>
                            <a:schemeClr val="tx1"/>
                          </a:solidFill>
                        </a:rPr>
                        <a:t>Dominant neoliberal economic ideas argue that wealth ‘trickles down’ from wealthy residents to everybody else, so cities should gentrify by attracting investors and wealthy individuals.</a:t>
                      </a:r>
                      <a:endParaRPr lang="en-GB" sz="2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3635031"/>
                  </a:ext>
                </a:extLst>
              </a:tr>
              <a:tr h="103368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100" kern="1200" dirty="0">
                          <a:solidFill>
                            <a:schemeClr val="dk1"/>
                          </a:solidFill>
                          <a:effectLst/>
                          <a:latin typeface="+mn-lt"/>
                          <a:ea typeface="+mn-ea"/>
                          <a:cs typeface="+mn-cs"/>
                        </a:rPr>
                        <a:t>National government regeneration policies, such as the New Deal for Communities, encouraged partnerships between councils and private investors for regeneration.</a:t>
                      </a:r>
                      <a:endParaRPr lang="en-GB" sz="2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F4791">
                        <a:alpha val="40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100" kern="1200" dirty="0">
                          <a:solidFill>
                            <a:schemeClr val="dk1"/>
                          </a:solidFill>
                          <a:effectLst/>
                          <a:latin typeface="+mn-lt"/>
                          <a:ea typeface="+mn-ea"/>
                          <a:cs typeface="+mn-cs"/>
                        </a:rPr>
                        <a:t>National government has reduced funding to local authorities under the policy of austerity, meaning that councils have increasingly relied on private sector financial support.</a:t>
                      </a:r>
                      <a:endParaRPr lang="en-GB" sz="2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100" kern="1200" dirty="0">
                          <a:solidFill>
                            <a:schemeClr val="dk1"/>
                          </a:solidFill>
                          <a:effectLst/>
                          <a:latin typeface="+mn-lt"/>
                          <a:ea typeface="+mn-ea"/>
                          <a:cs typeface="+mn-cs"/>
                        </a:rPr>
                        <a:t>The ‘Manchester Model’ approach has seen political and business leaders develop very close working relationships in Manchester.</a:t>
                      </a:r>
                      <a:endParaRPr lang="en-GB" sz="2100" b="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2F4791">
                        <a:alpha val="40000"/>
                      </a:srgbClr>
                    </a:solidFill>
                  </a:tcPr>
                </a:tc>
                <a:extLst>
                  <a:ext uri="{0D108BD9-81ED-4DB2-BD59-A6C34878D82A}">
                    <a16:rowId xmlns:a16="http://schemas.microsoft.com/office/drawing/2014/main" val="2770134142"/>
                  </a:ext>
                </a:extLst>
              </a:tr>
            </a:tbl>
          </a:graphicData>
        </a:graphic>
      </p:graphicFrame>
    </p:spTree>
    <p:extLst>
      <p:ext uri="{BB962C8B-B14F-4D97-AF65-F5344CB8AC3E}">
        <p14:creationId xmlns:p14="http://schemas.microsoft.com/office/powerpoint/2010/main" val="3025721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D2A9FF-9556-058C-BCC5-0399CEDC5DA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B08966A-D6DE-92A6-C5CB-D8A4115CD4CF}"/>
              </a:ext>
            </a:extLst>
          </p:cNvPr>
          <p:cNvSpPr txBox="1"/>
          <p:nvPr/>
        </p:nvSpPr>
        <p:spPr>
          <a:xfrm>
            <a:off x="256031" y="73104"/>
            <a:ext cx="11795761" cy="584775"/>
          </a:xfrm>
          <a:prstGeom prst="rect">
            <a:avLst/>
          </a:prstGeom>
          <a:noFill/>
        </p:spPr>
        <p:txBody>
          <a:bodyPr wrap="square" rtlCol="0">
            <a:spAutoFit/>
          </a:bodyPr>
          <a:lstStyle/>
          <a:p>
            <a:r>
              <a:rPr lang="en-US" sz="3200" b="1" dirty="0">
                <a:solidFill>
                  <a:schemeClr val="bg1"/>
                </a:solidFill>
              </a:rPr>
              <a:t>Offshore property ownership in Manchester: one example</a:t>
            </a:r>
            <a:endParaRPr lang="en-GB" sz="3200" b="1" dirty="0">
              <a:solidFill>
                <a:schemeClr val="bg1"/>
              </a:solidFill>
            </a:endParaRPr>
          </a:p>
        </p:txBody>
      </p:sp>
      <p:sp>
        <p:nvSpPr>
          <p:cNvPr id="3" name="TextBox 2">
            <a:extLst>
              <a:ext uri="{FF2B5EF4-FFF2-40B4-BE49-F238E27FC236}">
                <a16:creationId xmlns:a16="http://schemas.microsoft.com/office/drawing/2014/main" id="{E4A9FBA1-7443-5A74-3479-090493D8132C}"/>
              </a:ext>
            </a:extLst>
          </p:cNvPr>
          <p:cNvSpPr txBox="1"/>
          <p:nvPr/>
        </p:nvSpPr>
        <p:spPr>
          <a:xfrm>
            <a:off x="256031" y="987010"/>
            <a:ext cx="8229208" cy="1569660"/>
          </a:xfrm>
          <a:prstGeom prst="rect">
            <a:avLst/>
          </a:prstGeom>
          <a:noFill/>
        </p:spPr>
        <p:txBody>
          <a:bodyPr wrap="square" rtlCol="0">
            <a:spAutoFit/>
          </a:bodyPr>
          <a:lstStyle/>
          <a:p>
            <a:pPr>
              <a:spcAft>
                <a:spcPts val="600"/>
              </a:spcAft>
            </a:pPr>
            <a:r>
              <a:rPr lang="en-US" sz="2400" dirty="0"/>
              <a:t>One prominent example of global financial investment in Manchester property is the partnership between Manchester City Council and the Abu Dhabi United Group (ADUG) through the Manchester Life property development company.</a:t>
            </a:r>
          </a:p>
        </p:txBody>
      </p:sp>
      <p:sp>
        <p:nvSpPr>
          <p:cNvPr id="5" name="TextBox 4">
            <a:extLst>
              <a:ext uri="{FF2B5EF4-FFF2-40B4-BE49-F238E27FC236}">
                <a16:creationId xmlns:a16="http://schemas.microsoft.com/office/drawing/2014/main" id="{B17033E1-0E74-2047-C329-752A25D6C19A}"/>
              </a:ext>
            </a:extLst>
          </p:cNvPr>
          <p:cNvSpPr txBox="1"/>
          <p:nvPr/>
        </p:nvSpPr>
        <p:spPr>
          <a:xfrm>
            <a:off x="395846" y="2733880"/>
            <a:ext cx="11481522" cy="3724096"/>
          </a:xfrm>
          <a:prstGeom prst="rect">
            <a:avLst/>
          </a:prstGeom>
          <a:solidFill>
            <a:srgbClr val="2F4791">
              <a:alpha val="35000"/>
            </a:srgbClr>
          </a:solidFill>
          <a:ln>
            <a:solidFill>
              <a:srgbClr val="2F4791"/>
            </a:solidFill>
          </a:ln>
        </p:spPr>
        <p:txBody>
          <a:bodyPr wrap="square" rtlCol="0">
            <a:spAutoFit/>
          </a:bodyPr>
          <a:lstStyle/>
          <a:p>
            <a:pPr lvl="0">
              <a:spcAft>
                <a:spcPts val="600"/>
              </a:spcAft>
            </a:pPr>
            <a:r>
              <a:rPr lang="en-US" sz="2400" dirty="0"/>
              <a:t>Read the information on </a:t>
            </a:r>
            <a:r>
              <a:rPr lang="en-US" sz="2400" b="1" dirty="0">
                <a:solidFill>
                  <a:srgbClr val="2F4791"/>
                </a:solidFill>
              </a:rPr>
              <a:t>‘Lesson 4 reading – Manchester Life: Offshore investment and property-led regeneration’</a:t>
            </a:r>
            <a:r>
              <a:rPr lang="en-US" sz="2400" b="1" dirty="0"/>
              <a:t> </a:t>
            </a:r>
            <a:r>
              <a:rPr lang="en-US" sz="2400" dirty="0"/>
              <a:t>and complete the following activities:</a:t>
            </a:r>
          </a:p>
          <a:p>
            <a:pPr marL="457200" lvl="0" indent="-457200">
              <a:spcAft>
                <a:spcPts val="600"/>
              </a:spcAft>
              <a:buFont typeface="Arial" panose="020B0604020202020204" pitchFamily="34" charset="0"/>
              <a:buChar char="•"/>
            </a:pPr>
            <a:r>
              <a:rPr lang="en-US" sz="2400" dirty="0"/>
              <a:t>Highlight what you consider to be the key points.</a:t>
            </a:r>
          </a:p>
          <a:p>
            <a:pPr marL="457200" lvl="0" indent="-457200">
              <a:spcAft>
                <a:spcPts val="600"/>
              </a:spcAft>
              <a:buFont typeface="Arial" panose="020B0604020202020204" pitchFamily="34" charset="0"/>
              <a:buChar char="•"/>
            </a:pPr>
            <a:r>
              <a:rPr lang="en-US" sz="2400" dirty="0" err="1"/>
              <a:t>Summarise</a:t>
            </a:r>
            <a:r>
              <a:rPr lang="en-US" sz="2400" dirty="0"/>
              <a:t> how the Manchester Life partnership between Manchester City Council and ADUG works in no more than three sentences.</a:t>
            </a:r>
          </a:p>
          <a:p>
            <a:pPr marL="457200" lvl="0" indent="-457200">
              <a:spcAft>
                <a:spcPts val="600"/>
              </a:spcAft>
              <a:buFont typeface="Arial" panose="020B0604020202020204" pitchFamily="34" charset="0"/>
              <a:buChar char="•"/>
            </a:pPr>
            <a:r>
              <a:rPr lang="en-US" sz="2400" dirty="0"/>
              <a:t>Outline three potential benefits and three potential disadvantages for Manchester City Council from the Manchester Life partnership.</a:t>
            </a:r>
          </a:p>
          <a:p>
            <a:pPr marL="457200" lvl="0" indent="-457200">
              <a:spcAft>
                <a:spcPts val="600"/>
              </a:spcAft>
              <a:buFont typeface="Arial" panose="020B0604020202020204" pitchFamily="34" charset="0"/>
              <a:buChar char="•"/>
            </a:pPr>
            <a:r>
              <a:rPr lang="en-US" sz="2400" dirty="0"/>
              <a:t>As a class, discuss whether you think the Manchester Life partnership is beneficial or detrimental to Manchester. Justify your answers using evidence.</a:t>
            </a:r>
          </a:p>
        </p:txBody>
      </p:sp>
      <p:pic>
        <p:nvPicPr>
          <p:cNvPr id="7" name="Picture 6">
            <a:extLst>
              <a:ext uri="{FF2B5EF4-FFF2-40B4-BE49-F238E27FC236}">
                <a16:creationId xmlns:a16="http://schemas.microsoft.com/office/drawing/2014/main" id="{5F1F16B5-68BA-70F1-2668-77A8E5C1EB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4020" y="1043377"/>
            <a:ext cx="3143348" cy="1067932"/>
          </a:xfrm>
          <a:prstGeom prst="rect">
            <a:avLst/>
          </a:prstGeom>
        </p:spPr>
      </p:pic>
    </p:spTree>
    <p:extLst>
      <p:ext uri="{BB962C8B-B14F-4D97-AF65-F5344CB8AC3E}">
        <p14:creationId xmlns:p14="http://schemas.microsoft.com/office/powerpoint/2010/main" val="26119615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1131</Words>
  <Application>Microsoft Office PowerPoint</Application>
  <PresentationFormat>Widescreen</PresentationFormat>
  <Paragraphs>68</Paragraphs>
  <Slides>12</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Aptos</vt:lpstr>
      <vt:lpstr>Aptos Display</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Dorcas Brown</dc:creator>
  <cp:lastModifiedBy>Dorcas Brown</cp:lastModifiedBy>
  <cp:revision>52</cp:revision>
  <dcterms:created xsi:type="dcterms:W3CDTF">2026-01-19T10:20:17Z</dcterms:created>
  <dcterms:modified xsi:type="dcterms:W3CDTF">2026-03-06T13:37:49Z</dcterms:modified>
</cp:coreProperties>
</file>