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59" r:id="rId4"/>
    <p:sldId id="264" r:id="rId5"/>
    <p:sldId id="261" r:id="rId6"/>
    <p:sldId id="268" r:id="rId7"/>
    <p:sldId id="270" r:id="rId8"/>
    <p:sldId id="271" r:id="rId9"/>
    <p:sldId id="272" r:id="rId10"/>
    <p:sldId id="273" r:id="rId11"/>
    <p:sldId id="274"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479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98D138-B15F-4229-BF27-45FDC419D9BC}" type="datetimeFigureOut">
              <a:rPr lang="en-GB" smtClean="0"/>
              <a:t>06/03/2026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B9EEFA-A281-4160-B1CB-0EFCD317A59D}" type="slidenum">
              <a:rPr lang="en-GB" smtClean="0"/>
              <a:t>‹#›</a:t>
            </a:fld>
            <a:endParaRPr lang="en-GB"/>
          </a:p>
        </p:txBody>
      </p:sp>
    </p:spTree>
    <p:extLst>
      <p:ext uri="{BB962C8B-B14F-4D97-AF65-F5344CB8AC3E}">
        <p14:creationId xmlns:p14="http://schemas.microsoft.com/office/powerpoint/2010/main" val="1889340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n.wikipedia.org/wiki/History_of_Manchester#/media/File:McConnel_&amp;_Company_mills,_about_1820.jp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a:t>
            </a:r>
            <a:r>
              <a:rPr lang="en-US" dirty="0">
                <a:hlinkClick r:id="rId3"/>
              </a:rPr>
              <a:t>McConnel &amp; Company mills, about 1820 - History of Manchester - Wikipedia</a:t>
            </a:r>
            <a:endParaRPr lang="en-GB" dirty="0"/>
          </a:p>
        </p:txBody>
      </p:sp>
      <p:sp>
        <p:nvSpPr>
          <p:cNvPr id="4" name="Slide Number Placeholder 3"/>
          <p:cNvSpPr>
            <a:spLocks noGrp="1"/>
          </p:cNvSpPr>
          <p:nvPr>
            <p:ph type="sldNum" sz="quarter" idx="5"/>
          </p:nvPr>
        </p:nvSpPr>
        <p:spPr/>
        <p:txBody>
          <a:bodyPr/>
          <a:lstStyle/>
          <a:p>
            <a:fld id="{7BB9EEFA-A281-4160-B1CB-0EFCD317A59D}" type="slidenum">
              <a:rPr lang="en-GB" smtClean="0"/>
              <a:t>5</a:t>
            </a:fld>
            <a:endParaRPr lang="en-GB"/>
          </a:p>
        </p:txBody>
      </p:sp>
    </p:spTree>
    <p:extLst>
      <p:ext uri="{BB962C8B-B14F-4D97-AF65-F5344CB8AC3E}">
        <p14:creationId xmlns:p14="http://schemas.microsoft.com/office/powerpoint/2010/main" val="2879798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5F7A1A-6F43-922E-F62C-22F22D365F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21C97B-DB35-C8DF-F884-2CE67A4885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AE2249-6802-EA1E-D5BF-BB171E8265A1}"/>
              </a:ext>
            </a:extLst>
          </p:cNvPr>
          <p:cNvSpPr>
            <a:spLocks noGrp="1"/>
          </p:cNvSpPr>
          <p:nvPr>
            <p:ph type="body" idx="1"/>
          </p:nvPr>
        </p:nvSpPr>
        <p:spPr/>
        <p:txBody>
          <a:bodyPr/>
          <a:lstStyle/>
          <a:p>
            <a:r>
              <a:rPr lang="en-US" dirty="0"/>
              <a:t>Photo: Sam Foster/Shutterstock.com</a:t>
            </a:r>
            <a:endParaRPr lang="en-GB" dirty="0"/>
          </a:p>
        </p:txBody>
      </p:sp>
      <p:sp>
        <p:nvSpPr>
          <p:cNvPr id="4" name="Slide Number Placeholder 3">
            <a:extLst>
              <a:ext uri="{FF2B5EF4-FFF2-40B4-BE49-F238E27FC236}">
                <a16:creationId xmlns:a16="http://schemas.microsoft.com/office/drawing/2014/main" id="{3D816F2C-DD05-1900-9C7F-DA0ED854DDAF}"/>
              </a:ext>
            </a:extLst>
          </p:cNvPr>
          <p:cNvSpPr>
            <a:spLocks noGrp="1"/>
          </p:cNvSpPr>
          <p:nvPr>
            <p:ph type="sldNum" sz="quarter" idx="5"/>
          </p:nvPr>
        </p:nvSpPr>
        <p:spPr/>
        <p:txBody>
          <a:bodyPr/>
          <a:lstStyle/>
          <a:p>
            <a:fld id="{7BB9EEFA-A281-4160-B1CB-0EFCD317A59D}" type="slidenum">
              <a:rPr lang="en-GB" smtClean="0"/>
              <a:t>6</a:t>
            </a:fld>
            <a:endParaRPr lang="en-GB"/>
          </a:p>
        </p:txBody>
      </p:sp>
    </p:spTree>
    <p:extLst>
      <p:ext uri="{BB962C8B-B14F-4D97-AF65-F5344CB8AC3E}">
        <p14:creationId xmlns:p14="http://schemas.microsoft.com/office/powerpoint/2010/main" val="4287869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3E5A55-3DA8-A894-CA55-FDDA392502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AFDC6B-3BF5-772C-769D-FAB5E39A4B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757CAF-DA90-8EAC-3F3A-A9D446C96570}"/>
              </a:ext>
            </a:extLst>
          </p:cNvPr>
          <p:cNvSpPr>
            <a:spLocks noGrp="1"/>
          </p:cNvSpPr>
          <p:nvPr>
            <p:ph type="body" idx="1"/>
          </p:nvPr>
        </p:nvSpPr>
        <p:spPr/>
        <p:txBody>
          <a:bodyPr/>
          <a:lstStyle/>
          <a:p>
            <a:r>
              <a:rPr lang="en-US" dirty="0"/>
              <a:t>Photo: Thomas McAtee/</a:t>
            </a:r>
            <a:r>
              <a:rPr lang="en-US"/>
              <a:t>Shutterstock.com</a:t>
            </a:r>
            <a:endParaRPr lang="en-GB" dirty="0"/>
          </a:p>
        </p:txBody>
      </p:sp>
      <p:sp>
        <p:nvSpPr>
          <p:cNvPr id="4" name="Slide Number Placeholder 3">
            <a:extLst>
              <a:ext uri="{FF2B5EF4-FFF2-40B4-BE49-F238E27FC236}">
                <a16:creationId xmlns:a16="http://schemas.microsoft.com/office/drawing/2014/main" id="{B95C987B-77A7-2DB1-04A3-F595BDCE115E}"/>
              </a:ext>
            </a:extLst>
          </p:cNvPr>
          <p:cNvSpPr>
            <a:spLocks noGrp="1"/>
          </p:cNvSpPr>
          <p:nvPr>
            <p:ph type="sldNum" sz="quarter" idx="5"/>
          </p:nvPr>
        </p:nvSpPr>
        <p:spPr/>
        <p:txBody>
          <a:bodyPr/>
          <a:lstStyle/>
          <a:p>
            <a:fld id="{7BB9EEFA-A281-4160-B1CB-0EFCD317A59D}" type="slidenum">
              <a:rPr lang="en-GB" smtClean="0"/>
              <a:t>7</a:t>
            </a:fld>
            <a:endParaRPr lang="en-GB"/>
          </a:p>
        </p:txBody>
      </p:sp>
    </p:spTree>
    <p:extLst>
      <p:ext uri="{BB962C8B-B14F-4D97-AF65-F5344CB8AC3E}">
        <p14:creationId xmlns:p14="http://schemas.microsoft.com/office/powerpoint/2010/main" val="2208771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746A5-4EEB-3128-2356-6EBF04097F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FEDFF2-4EB2-365F-5D43-BEABFB70DD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F971C86-C4AE-1A87-4958-471647BC5D0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BDE901A-4221-BBDF-254E-24611B5D99D5}"/>
              </a:ext>
            </a:extLst>
          </p:cNvPr>
          <p:cNvSpPr>
            <a:spLocks noGrp="1"/>
          </p:cNvSpPr>
          <p:nvPr>
            <p:ph type="sldNum" sz="quarter" idx="5"/>
          </p:nvPr>
        </p:nvSpPr>
        <p:spPr/>
        <p:txBody>
          <a:bodyPr/>
          <a:lstStyle/>
          <a:p>
            <a:fld id="{7BB9EEFA-A281-4160-B1CB-0EFCD317A59D}" type="slidenum">
              <a:rPr lang="en-GB" smtClean="0"/>
              <a:t>8</a:t>
            </a:fld>
            <a:endParaRPr lang="en-GB"/>
          </a:p>
        </p:txBody>
      </p:sp>
    </p:spTree>
    <p:extLst>
      <p:ext uri="{BB962C8B-B14F-4D97-AF65-F5344CB8AC3E}">
        <p14:creationId xmlns:p14="http://schemas.microsoft.com/office/powerpoint/2010/main" val="27439964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A020C-AC08-74C1-4004-5AC4ACCB4E5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DD134E-2D9A-322B-CA62-204D71CFD8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F5B342-586E-1FD5-58BE-F44842B728B0}"/>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016765D-C86E-F9AF-E26D-6FF92D45FE4B}"/>
              </a:ext>
            </a:extLst>
          </p:cNvPr>
          <p:cNvSpPr>
            <a:spLocks noGrp="1"/>
          </p:cNvSpPr>
          <p:nvPr>
            <p:ph type="sldNum" sz="quarter" idx="5"/>
          </p:nvPr>
        </p:nvSpPr>
        <p:spPr/>
        <p:txBody>
          <a:bodyPr/>
          <a:lstStyle/>
          <a:p>
            <a:fld id="{7BB9EEFA-A281-4160-B1CB-0EFCD317A59D}" type="slidenum">
              <a:rPr lang="en-GB" smtClean="0"/>
              <a:t>9</a:t>
            </a:fld>
            <a:endParaRPr lang="en-GB"/>
          </a:p>
        </p:txBody>
      </p:sp>
    </p:spTree>
    <p:extLst>
      <p:ext uri="{BB962C8B-B14F-4D97-AF65-F5344CB8AC3E}">
        <p14:creationId xmlns:p14="http://schemas.microsoft.com/office/powerpoint/2010/main" val="35762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EC12E2-9F20-FDE2-7635-C0531906656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9690FF-8116-5439-AA4C-7EF8D162706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BB58E2-E058-E690-34C4-29AB11D1816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86037B5-DA08-9E00-4D72-99F6F5365442}"/>
              </a:ext>
            </a:extLst>
          </p:cNvPr>
          <p:cNvSpPr>
            <a:spLocks noGrp="1"/>
          </p:cNvSpPr>
          <p:nvPr>
            <p:ph type="sldNum" sz="quarter" idx="5"/>
          </p:nvPr>
        </p:nvSpPr>
        <p:spPr/>
        <p:txBody>
          <a:bodyPr/>
          <a:lstStyle/>
          <a:p>
            <a:fld id="{7BB9EEFA-A281-4160-B1CB-0EFCD317A59D}" type="slidenum">
              <a:rPr lang="en-GB" smtClean="0"/>
              <a:t>10</a:t>
            </a:fld>
            <a:endParaRPr lang="en-GB"/>
          </a:p>
        </p:txBody>
      </p:sp>
    </p:spTree>
    <p:extLst>
      <p:ext uri="{BB962C8B-B14F-4D97-AF65-F5344CB8AC3E}">
        <p14:creationId xmlns:p14="http://schemas.microsoft.com/office/powerpoint/2010/main" val="1933202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E9F537-A2D8-07C9-5251-076538843B7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DD4706-DFC7-B698-2AF6-BF9C3E041C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8B2A443-EC3F-E4D5-5F1B-F8B7E8F3E394}"/>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E373600B-BD7E-6B42-954E-333F06768954}"/>
              </a:ext>
            </a:extLst>
          </p:cNvPr>
          <p:cNvSpPr>
            <a:spLocks noGrp="1"/>
          </p:cNvSpPr>
          <p:nvPr>
            <p:ph type="sldNum" sz="quarter" idx="5"/>
          </p:nvPr>
        </p:nvSpPr>
        <p:spPr/>
        <p:txBody>
          <a:bodyPr/>
          <a:lstStyle/>
          <a:p>
            <a:fld id="{7BB9EEFA-A281-4160-B1CB-0EFCD317A59D}" type="slidenum">
              <a:rPr lang="en-GB" smtClean="0"/>
              <a:t>11</a:t>
            </a:fld>
            <a:endParaRPr lang="en-GB"/>
          </a:p>
        </p:txBody>
      </p:sp>
    </p:spTree>
    <p:extLst>
      <p:ext uri="{BB962C8B-B14F-4D97-AF65-F5344CB8AC3E}">
        <p14:creationId xmlns:p14="http://schemas.microsoft.com/office/powerpoint/2010/main" val="8759279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90411F6-B9A4-643C-E92B-DFA57D840B5B}"/>
              </a:ext>
            </a:extLst>
          </p:cNvPr>
          <p:cNvPicPr>
            <a:picLocks noChangeAspect="1"/>
          </p:cNvPicPr>
          <p:nvPr userDrawn="1"/>
        </p:nvPicPr>
        <p:blipFill>
          <a:blip r:embed="rId2">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84D65E6D-42DD-BBC9-9E07-9A214FF3415B}"/>
              </a:ext>
            </a:extLst>
          </p:cNvPr>
          <p:cNvSpPr txBox="1"/>
          <p:nvPr userDrawn="1"/>
        </p:nvSpPr>
        <p:spPr>
          <a:xfrm>
            <a:off x="9208655" y="6581000"/>
            <a:ext cx="2983346" cy="230832"/>
          </a:xfrm>
          <a:prstGeom prst="rect">
            <a:avLst/>
          </a:prstGeom>
          <a:noFill/>
        </p:spPr>
        <p:txBody>
          <a:bodyPr wrap="square" rtlCol="0">
            <a:spAutoFit/>
          </a:bodyPr>
          <a:lstStyle/>
          <a:p>
            <a:r>
              <a:rPr lang="en-US" sz="900" baseline="0" dirty="0"/>
              <a:t>© Geographical Association/University of Sheffield, 2026</a:t>
            </a:r>
            <a:endParaRPr lang="en-GB" sz="900" baseline="0" dirty="0"/>
          </a:p>
        </p:txBody>
      </p:sp>
      <p:sp>
        <p:nvSpPr>
          <p:cNvPr id="10" name="Rectangle 9">
            <a:extLst>
              <a:ext uri="{FF2B5EF4-FFF2-40B4-BE49-F238E27FC236}">
                <a16:creationId xmlns:a16="http://schemas.microsoft.com/office/drawing/2014/main" id="{CC7D3944-D729-0C71-14A9-A74D5B9C46D2}"/>
              </a:ext>
            </a:extLst>
          </p:cNvPr>
          <p:cNvSpPr/>
          <p:nvPr userDrawn="1"/>
        </p:nvSpPr>
        <p:spPr>
          <a:xfrm>
            <a:off x="0" y="0"/>
            <a:ext cx="12192000" cy="759125"/>
          </a:xfrm>
          <a:prstGeom prst="rect">
            <a:avLst/>
          </a:prstGeom>
          <a:solidFill>
            <a:srgbClr val="2F4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6573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DE8CE-1570-7E79-F5B3-2EE4D3CD01F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880A81C-A632-8392-8054-AC684968B6A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AA3EF3-689F-ABF4-FC56-D403ECE2C608}"/>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D90A784E-F2D0-35A6-0666-F047A67964E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370E963-10FE-442B-91E2-58956F268FE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851810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E9E6B8-5008-BA49-9D2F-759B6054246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BF836D-D723-13EF-CC24-5A44A06BAD6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6588AB-5460-AE70-2C70-F71BD5D7B695}"/>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16A1908C-9FFE-7E2F-2024-0BDEC25E8D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1A349A-AD0C-2D3B-6557-E4E681458E06}"/>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672992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25DEE-C32B-1E75-AB78-81049A9C978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08220A5-3556-2955-9A99-8184797D66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54540B-A11C-765B-67E9-A6FBFE5BB825}"/>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8E5B37B3-A822-831F-6ECE-4F2F0584E6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5B4B1F-38F8-5288-9F0F-092DE79171BA}"/>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251197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82F0C-9D54-08AE-F960-531DC2C6EA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4702418-CDDC-950E-B6A5-8AC8CCE76E8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CE630F-9A99-C30D-3854-7F6415086D99}"/>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596D818C-CFCE-BBDF-30F1-B47E28CF06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54E0F6-6491-6E2D-16A7-B9B205227D9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23555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39379-086A-6AB7-5A38-89916132F25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CC86431-C6CE-1764-FA3B-E7883E2DA11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26945B-5D61-EAA4-037F-5163AFC6C8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C2465F3-2179-3FA9-EA89-C09AD8F93D75}"/>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6" name="Footer Placeholder 5">
            <a:extLst>
              <a:ext uri="{FF2B5EF4-FFF2-40B4-BE49-F238E27FC236}">
                <a16:creationId xmlns:a16="http://schemas.microsoft.com/office/drawing/2014/main" id="{C1F45E74-3E1E-415C-8D90-5F36AE451D6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F000437-DFB6-F792-A03D-96DCF955A0B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4303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AC002-C521-3329-AEA4-125268F7175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C5E0D52-D661-20AB-B699-7361429F9A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86EA517-154F-710F-069E-03A8D3A3146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974CC13-28A0-0276-261C-8E45D8466C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E82D746-1B42-F5EF-471C-C07BB546D9E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4447E60-CE1F-673C-AB54-667071E595A6}"/>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8" name="Footer Placeholder 7">
            <a:extLst>
              <a:ext uri="{FF2B5EF4-FFF2-40B4-BE49-F238E27FC236}">
                <a16:creationId xmlns:a16="http://schemas.microsoft.com/office/drawing/2014/main" id="{387161FF-83E6-25B1-F756-3912CB7FC1C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A4C59F0-1CFD-4B56-9269-32D6F0CEC8BE}"/>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2320698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2D2C2-A4E3-629C-FE13-40C3B8F87B7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71ECD99-5DE0-EF89-B334-42BA53D40799}"/>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4" name="Footer Placeholder 3">
            <a:extLst>
              <a:ext uri="{FF2B5EF4-FFF2-40B4-BE49-F238E27FC236}">
                <a16:creationId xmlns:a16="http://schemas.microsoft.com/office/drawing/2014/main" id="{9EA0B220-5BE4-4747-CDBA-C62B1C036D4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67C9769-E32A-5468-586D-9D003F7025FD}"/>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3885560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C23B89-E82A-B789-4494-DE6CE2F6F347}"/>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3" name="Footer Placeholder 2">
            <a:extLst>
              <a:ext uri="{FF2B5EF4-FFF2-40B4-BE49-F238E27FC236}">
                <a16:creationId xmlns:a16="http://schemas.microsoft.com/office/drawing/2014/main" id="{157CDB8B-DF94-C53B-8DE0-6ED1D1CF235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0DE8D4B-3F92-4E5D-FAB1-6F03DB8377DD}"/>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458338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09338-7D6E-D0BD-3977-9606D1EF76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5CAB866-2F70-7914-8C06-3954C62EA2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444B7C9-904F-6DE4-7F3A-9103B76B42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E882A5-3AA3-D806-E700-F5806B41C509}"/>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6" name="Footer Placeholder 5">
            <a:extLst>
              <a:ext uri="{FF2B5EF4-FFF2-40B4-BE49-F238E27FC236}">
                <a16:creationId xmlns:a16="http://schemas.microsoft.com/office/drawing/2014/main" id="{63A4FBAA-B8FB-4FCF-65B1-B5CF9A11DE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C544CF6-0ED2-5028-BBAF-B35D1D960AA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2130446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53B8E-7EE7-53A3-B23F-DB1D4EC0A3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85F17E0-79FC-0CEA-04C8-D0D65AF7AB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65EE817-0408-BC99-C364-702162EFC1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5A8DE7-8D2E-E14F-DAB8-1AB703823AB6}"/>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6" name="Footer Placeholder 5">
            <a:extLst>
              <a:ext uri="{FF2B5EF4-FFF2-40B4-BE49-F238E27FC236}">
                <a16:creationId xmlns:a16="http://schemas.microsoft.com/office/drawing/2014/main" id="{EB25DF72-AA89-FA7C-BE7E-BE863F6055A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24A198C-A112-83DB-9797-C5A7C24BEA99}"/>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534357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422BA2-8531-8069-0491-2139FB0953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FBA54BB-5720-6AC6-3ED6-1633AEE2F8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81ED935-B238-2B34-F8F8-77B9DB1CFF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356207E3-382D-7C93-E351-4E23D0788B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2EE805A8-87BB-7A38-AFB4-03FEAE168C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3E25526-B9FE-442D-BF0B-59BE83731665}" type="slidenum">
              <a:rPr lang="en-GB" smtClean="0"/>
              <a:t>‹#›</a:t>
            </a:fld>
            <a:endParaRPr lang="en-GB"/>
          </a:p>
        </p:txBody>
      </p:sp>
    </p:spTree>
    <p:extLst>
      <p:ext uri="{BB962C8B-B14F-4D97-AF65-F5344CB8AC3E}">
        <p14:creationId xmlns:p14="http://schemas.microsoft.com/office/powerpoint/2010/main" val="39873048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dx.doi.org/10.2139/ssrn.4759431" TargetMode="External"/><Relationship Id="rId7" Type="http://schemas.openxmlformats.org/officeDocument/2006/relationships/hyperlink" Target="https://doi.org/10.1111/1475-4762.00246" TargetMode="External"/><Relationship Id="rId2" Type="http://schemas.openxmlformats.org/officeDocument/2006/relationships/hyperlink" Target="http://www.gmhousingaction.com/wp-content/uploads/2021/12/AirBnB-Report-Dec-21-2021.pdf" TargetMode="External"/><Relationship Id="rId1" Type="http://schemas.openxmlformats.org/officeDocument/2006/relationships/slideLayout" Target="../slideLayouts/slideLayout1.xml"/><Relationship Id="rId6" Type="http://schemas.openxmlformats.org/officeDocument/2006/relationships/hyperlink" Target="https://doi.org/10.1111/anti.12468" TargetMode="External"/><Relationship Id="rId5" Type="http://schemas.openxmlformats.org/officeDocument/2006/relationships/hyperlink" Target="https://magazines.hachettelearning.com/magazine/geography-review/33/3/changing-urban-places" TargetMode="External"/><Relationship Id="rId4" Type="http://schemas.openxmlformats.org/officeDocument/2006/relationships/hyperlink" Target="https://eprints.whiterose.ac.uk/id/eprint/189304/1/Centripetal%20Cities%20Report%20FINAL%2020%20July%202022.pdf"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A9CA4-6319-5321-8904-86BA602BF8FD}"/>
              </a:ext>
            </a:extLst>
          </p:cNvPr>
          <p:cNvSpPr txBox="1"/>
          <p:nvPr/>
        </p:nvSpPr>
        <p:spPr>
          <a:xfrm>
            <a:off x="1925574" y="1310759"/>
            <a:ext cx="8340852" cy="2462213"/>
          </a:xfrm>
          <a:prstGeom prst="rect">
            <a:avLst/>
          </a:prstGeom>
          <a:noFill/>
        </p:spPr>
        <p:txBody>
          <a:bodyPr wrap="square" rtlCol="0">
            <a:spAutoFit/>
          </a:bodyPr>
          <a:lstStyle/>
          <a:p>
            <a:pPr algn="ctr">
              <a:spcBef>
                <a:spcPts val="600"/>
              </a:spcBef>
              <a:spcAft>
                <a:spcPts val="600"/>
              </a:spcAft>
            </a:pPr>
            <a:r>
              <a:rPr lang="en-US" sz="4000" b="1" dirty="0">
                <a:solidFill>
                  <a:srgbClr val="2F4791"/>
                </a:solidFill>
              </a:rPr>
              <a:t>Post-industrial urban change in the UK: A Manchester case study</a:t>
            </a:r>
          </a:p>
          <a:p>
            <a:pPr algn="ctr">
              <a:spcBef>
                <a:spcPts val="600"/>
              </a:spcBef>
              <a:spcAft>
                <a:spcPts val="600"/>
              </a:spcAft>
            </a:pPr>
            <a:r>
              <a:rPr lang="en-US" sz="3200" dirty="0"/>
              <a:t>Lesson 2: How has regeneration transformed east Manchester?</a:t>
            </a:r>
            <a:endParaRPr lang="en-GB" sz="3200" dirty="0"/>
          </a:p>
        </p:txBody>
      </p:sp>
      <p:sp>
        <p:nvSpPr>
          <p:cNvPr id="2" name="TextBox 1">
            <a:extLst>
              <a:ext uri="{FF2B5EF4-FFF2-40B4-BE49-F238E27FC236}">
                <a16:creationId xmlns:a16="http://schemas.microsoft.com/office/drawing/2014/main" id="{F503834F-D19D-4DBA-C9AB-4965B4E31E4A}"/>
              </a:ext>
            </a:extLst>
          </p:cNvPr>
          <p:cNvSpPr txBox="1"/>
          <p:nvPr/>
        </p:nvSpPr>
        <p:spPr>
          <a:xfrm>
            <a:off x="1852606" y="5380093"/>
            <a:ext cx="8486787" cy="523220"/>
          </a:xfrm>
          <a:prstGeom prst="rect">
            <a:avLst/>
          </a:prstGeom>
          <a:noFill/>
        </p:spPr>
        <p:txBody>
          <a:bodyPr wrap="square" rtlCol="0">
            <a:spAutoFit/>
          </a:bodyPr>
          <a:lstStyle/>
          <a:p>
            <a:pPr algn="ctr"/>
            <a:r>
              <a:rPr lang="en-GB" sz="1400" dirty="0"/>
              <a:t>These resources were developed in collaboration with the University of Sheffield as part of the Economic and Social Research Council funded ‘Manchester, The Centripetal City' project (grant number ES/V002597/1)</a:t>
            </a:r>
          </a:p>
        </p:txBody>
      </p:sp>
      <p:pic>
        <p:nvPicPr>
          <p:cNvPr id="11" name="Picture 10">
            <a:extLst>
              <a:ext uri="{FF2B5EF4-FFF2-40B4-BE49-F238E27FC236}">
                <a16:creationId xmlns:a16="http://schemas.microsoft.com/office/drawing/2014/main" id="{8E7614D1-D04F-1215-D6E8-F52044B546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5728" y="4094746"/>
            <a:ext cx="2142802" cy="649983"/>
          </a:xfrm>
          <a:prstGeom prst="rect">
            <a:avLst/>
          </a:prstGeom>
        </p:spPr>
      </p:pic>
      <p:pic>
        <p:nvPicPr>
          <p:cNvPr id="13" name="Picture 12">
            <a:extLst>
              <a:ext uri="{FF2B5EF4-FFF2-40B4-BE49-F238E27FC236}">
                <a16:creationId xmlns:a16="http://schemas.microsoft.com/office/drawing/2014/main" id="{F420353A-98AD-6A7F-FF5F-622190658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1923" y="4002044"/>
            <a:ext cx="3065440" cy="835386"/>
          </a:xfrm>
          <a:prstGeom prst="rect">
            <a:avLst/>
          </a:prstGeom>
        </p:spPr>
      </p:pic>
    </p:spTree>
    <p:extLst>
      <p:ext uri="{BB962C8B-B14F-4D97-AF65-F5344CB8AC3E}">
        <p14:creationId xmlns:p14="http://schemas.microsoft.com/office/powerpoint/2010/main" val="1655766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3A7A41-895F-9394-2BE7-B1F115F6289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AEBFC59-8366-ADD9-6B8B-18FCA7DE2A22}"/>
              </a:ext>
            </a:extLst>
          </p:cNvPr>
          <p:cNvSpPr txBox="1"/>
          <p:nvPr/>
        </p:nvSpPr>
        <p:spPr>
          <a:xfrm>
            <a:off x="256032" y="123785"/>
            <a:ext cx="11759184" cy="523220"/>
          </a:xfrm>
          <a:prstGeom prst="rect">
            <a:avLst/>
          </a:prstGeom>
          <a:noFill/>
        </p:spPr>
        <p:txBody>
          <a:bodyPr wrap="square" rtlCol="0">
            <a:spAutoFit/>
          </a:bodyPr>
          <a:lstStyle/>
          <a:p>
            <a:r>
              <a:rPr lang="en-US" sz="2800" b="1" dirty="0">
                <a:solidFill>
                  <a:schemeClr val="bg1"/>
                </a:solidFill>
              </a:rPr>
              <a:t>What do geographers think about the regeneration of east Manchester?</a:t>
            </a:r>
            <a:endParaRPr lang="en-GB" sz="2800" b="1" dirty="0">
              <a:solidFill>
                <a:schemeClr val="bg1"/>
              </a:solidFill>
            </a:endParaRPr>
          </a:p>
        </p:txBody>
      </p:sp>
      <p:sp>
        <p:nvSpPr>
          <p:cNvPr id="3" name="TextBox 2">
            <a:extLst>
              <a:ext uri="{FF2B5EF4-FFF2-40B4-BE49-F238E27FC236}">
                <a16:creationId xmlns:a16="http://schemas.microsoft.com/office/drawing/2014/main" id="{41F6BD3B-B146-070F-F612-4B411DB407F8}"/>
              </a:ext>
            </a:extLst>
          </p:cNvPr>
          <p:cNvSpPr txBox="1"/>
          <p:nvPr/>
        </p:nvSpPr>
        <p:spPr>
          <a:xfrm>
            <a:off x="256032" y="880580"/>
            <a:ext cx="11759184" cy="4832092"/>
          </a:xfrm>
          <a:prstGeom prst="rect">
            <a:avLst/>
          </a:prstGeom>
          <a:noFill/>
        </p:spPr>
        <p:txBody>
          <a:bodyPr wrap="square" rtlCol="0">
            <a:spAutoFit/>
          </a:bodyPr>
          <a:lstStyle/>
          <a:p>
            <a:pPr>
              <a:spcAft>
                <a:spcPts val="1200"/>
              </a:spcAft>
            </a:pPr>
            <a:r>
              <a:rPr lang="en-US" sz="2600" i="1" dirty="0"/>
              <a:t>‘Historically, the council’s strategic priorities have been oriented </a:t>
            </a:r>
            <a:r>
              <a:rPr lang="en-US" sz="2600" b="1" i="1" dirty="0">
                <a:solidFill>
                  <a:srgbClr val="2F4791"/>
                </a:solidFill>
              </a:rPr>
              <a:t>towards attracting inward investment</a:t>
            </a:r>
            <a:r>
              <a:rPr lang="en-US" sz="2600" i="1" dirty="0"/>
              <a:t> in order to </a:t>
            </a:r>
            <a:r>
              <a:rPr lang="en-US" sz="2600" b="1" i="1" dirty="0">
                <a:solidFill>
                  <a:srgbClr val="2F4791"/>
                </a:solidFill>
              </a:rPr>
              <a:t>build residential density</a:t>
            </a:r>
            <a:r>
              <a:rPr lang="en-US" sz="2600" i="1" dirty="0"/>
              <a:t> in its urban centre …’</a:t>
            </a:r>
          </a:p>
          <a:p>
            <a:pPr>
              <a:spcAft>
                <a:spcPts val="1200"/>
              </a:spcAft>
            </a:pPr>
            <a:r>
              <a:rPr lang="en-US" sz="2600" i="1" dirty="0"/>
              <a:t>‘Manchester City Council sought to create the local conditions </a:t>
            </a:r>
            <a:r>
              <a:rPr lang="en-US" sz="2600" b="1" i="1" dirty="0">
                <a:solidFill>
                  <a:srgbClr val="2F4791"/>
                </a:solidFill>
              </a:rPr>
              <a:t>conducive to private sector investment</a:t>
            </a:r>
            <a:r>
              <a:rPr lang="en-US" sz="2600" i="1" dirty="0"/>
              <a:t> and development, which intensified during the 2000s housing boom. A series of public-led programmes followed: land remediation of former industrial spaces and working-class estates and large-scale regeneration projects such as New East Manchester …’</a:t>
            </a:r>
          </a:p>
          <a:p>
            <a:pPr>
              <a:spcAft>
                <a:spcPts val="1200"/>
              </a:spcAft>
            </a:pPr>
            <a:r>
              <a:rPr lang="en-US" sz="2600" i="1" dirty="0"/>
              <a:t>‘These initiatives established Greater Manchester as </a:t>
            </a:r>
            <a:r>
              <a:rPr lang="en-US" sz="2600" b="1" i="1" dirty="0">
                <a:solidFill>
                  <a:srgbClr val="2F4791"/>
                </a:solidFill>
              </a:rPr>
              <a:t>a location open to real estate finance</a:t>
            </a:r>
            <a:r>
              <a:rPr lang="en-US" sz="2600" i="1" dirty="0"/>
              <a:t> having previously been on the margins of such flows.’</a:t>
            </a:r>
          </a:p>
          <a:p>
            <a:pPr>
              <a:spcAft>
                <a:spcPts val="1200"/>
              </a:spcAft>
            </a:pPr>
            <a:r>
              <a:rPr lang="en-US" dirty="0"/>
              <a:t>(Goulding </a:t>
            </a:r>
            <a:r>
              <a:rPr lang="en-US" i="1" dirty="0"/>
              <a:t>et al</a:t>
            </a:r>
            <a:r>
              <a:rPr lang="en-US" dirty="0"/>
              <a:t>., 2023, p. 14)</a:t>
            </a:r>
          </a:p>
        </p:txBody>
      </p:sp>
      <p:sp>
        <p:nvSpPr>
          <p:cNvPr id="18" name="TextBox 17">
            <a:extLst>
              <a:ext uri="{FF2B5EF4-FFF2-40B4-BE49-F238E27FC236}">
                <a16:creationId xmlns:a16="http://schemas.microsoft.com/office/drawing/2014/main" id="{DA82C1C6-A267-03AE-5181-0D18FF00E1AD}"/>
              </a:ext>
            </a:extLst>
          </p:cNvPr>
          <p:cNvSpPr txBox="1"/>
          <p:nvPr/>
        </p:nvSpPr>
        <p:spPr>
          <a:xfrm>
            <a:off x="256032" y="5712672"/>
            <a:ext cx="11597357" cy="830997"/>
          </a:xfrm>
          <a:prstGeom prst="rect">
            <a:avLst/>
          </a:prstGeom>
          <a:solidFill>
            <a:srgbClr val="2F4791">
              <a:alpha val="35000"/>
            </a:srgbClr>
          </a:solidFill>
          <a:ln>
            <a:solidFill>
              <a:srgbClr val="2F4791"/>
            </a:solidFill>
          </a:ln>
        </p:spPr>
        <p:txBody>
          <a:bodyPr wrap="square" rtlCol="0">
            <a:spAutoFit/>
          </a:bodyPr>
          <a:lstStyle/>
          <a:p>
            <a:r>
              <a:rPr lang="en-US" sz="2400" b="1" dirty="0"/>
              <a:t>Discussion: </a:t>
            </a:r>
            <a:r>
              <a:rPr lang="en-US" sz="2400" dirty="0"/>
              <a:t>Do you agree with this assessment? Do you think the council’s focus on attracting private investment is justified?</a:t>
            </a:r>
            <a:endParaRPr lang="en-GB" sz="2400" dirty="0"/>
          </a:p>
        </p:txBody>
      </p:sp>
    </p:spTree>
    <p:extLst>
      <p:ext uri="{BB962C8B-B14F-4D97-AF65-F5344CB8AC3E}">
        <p14:creationId xmlns:p14="http://schemas.microsoft.com/office/powerpoint/2010/main" val="110080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3C9EB1-86FF-5FF3-B546-D8558FC78BE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F49BA5E-B167-4476-5B5C-DD7D329B1F5E}"/>
              </a:ext>
            </a:extLst>
          </p:cNvPr>
          <p:cNvSpPr txBox="1"/>
          <p:nvPr/>
        </p:nvSpPr>
        <p:spPr>
          <a:xfrm>
            <a:off x="256032" y="123785"/>
            <a:ext cx="11759184" cy="523220"/>
          </a:xfrm>
          <a:prstGeom prst="rect">
            <a:avLst/>
          </a:prstGeom>
          <a:noFill/>
        </p:spPr>
        <p:txBody>
          <a:bodyPr wrap="square" rtlCol="0">
            <a:spAutoFit/>
          </a:bodyPr>
          <a:lstStyle/>
          <a:p>
            <a:r>
              <a:rPr lang="en-US" sz="2800" b="1" dirty="0">
                <a:solidFill>
                  <a:schemeClr val="bg1"/>
                </a:solidFill>
              </a:rPr>
              <a:t>What do geographers think about the regeneration of east Manchester?</a:t>
            </a:r>
            <a:endParaRPr lang="en-GB" sz="2800" b="1" dirty="0">
              <a:solidFill>
                <a:schemeClr val="bg1"/>
              </a:solidFill>
            </a:endParaRPr>
          </a:p>
        </p:txBody>
      </p:sp>
      <p:sp>
        <p:nvSpPr>
          <p:cNvPr id="3" name="TextBox 2">
            <a:extLst>
              <a:ext uri="{FF2B5EF4-FFF2-40B4-BE49-F238E27FC236}">
                <a16:creationId xmlns:a16="http://schemas.microsoft.com/office/drawing/2014/main" id="{9FFEC05A-6DA9-8FEF-6649-2663BCAF405C}"/>
              </a:ext>
            </a:extLst>
          </p:cNvPr>
          <p:cNvSpPr txBox="1"/>
          <p:nvPr/>
        </p:nvSpPr>
        <p:spPr>
          <a:xfrm>
            <a:off x="256032" y="880580"/>
            <a:ext cx="11759184" cy="4832092"/>
          </a:xfrm>
          <a:prstGeom prst="rect">
            <a:avLst/>
          </a:prstGeom>
          <a:noFill/>
        </p:spPr>
        <p:txBody>
          <a:bodyPr wrap="square" rtlCol="0">
            <a:spAutoFit/>
          </a:bodyPr>
          <a:lstStyle/>
          <a:p>
            <a:pPr>
              <a:spcAft>
                <a:spcPts val="1200"/>
              </a:spcAft>
            </a:pPr>
            <a:r>
              <a:rPr lang="en-US" sz="2600" i="1" dirty="0"/>
              <a:t>‘Historically, the council’s strategic priorities have been oriented </a:t>
            </a:r>
            <a:r>
              <a:rPr lang="en-US" sz="2600" b="1" i="1" dirty="0">
                <a:solidFill>
                  <a:srgbClr val="2F4791"/>
                </a:solidFill>
              </a:rPr>
              <a:t>towards attracting inward investment</a:t>
            </a:r>
            <a:r>
              <a:rPr lang="en-US" sz="2600" i="1" dirty="0"/>
              <a:t> in order to </a:t>
            </a:r>
            <a:r>
              <a:rPr lang="en-US" sz="2600" b="1" i="1" dirty="0">
                <a:solidFill>
                  <a:srgbClr val="2F4791"/>
                </a:solidFill>
              </a:rPr>
              <a:t>build residential density</a:t>
            </a:r>
            <a:r>
              <a:rPr lang="en-US" sz="2600" i="1" dirty="0"/>
              <a:t> in its urban centre …’</a:t>
            </a:r>
          </a:p>
          <a:p>
            <a:pPr>
              <a:spcAft>
                <a:spcPts val="1200"/>
              </a:spcAft>
            </a:pPr>
            <a:r>
              <a:rPr lang="en-US" sz="2600" i="1" dirty="0"/>
              <a:t>‘Manchester City Council sought to create the local conditions </a:t>
            </a:r>
            <a:r>
              <a:rPr lang="en-US" sz="2600" b="1" i="1" dirty="0">
                <a:solidFill>
                  <a:srgbClr val="2F4791"/>
                </a:solidFill>
              </a:rPr>
              <a:t>conducive to private sector investment</a:t>
            </a:r>
            <a:r>
              <a:rPr lang="en-US" sz="2600" i="1" dirty="0"/>
              <a:t> and development, which intensified during the 2000s housing boom. A series of public-led programmes followed: land remediation of former industrial spaces and working-class estates and large-scale regeneration projects such as New East Manchester …’</a:t>
            </a:r>
          </a:p>
          <a:p>
            <a:pPr>
              <a:spcAft>
                <a:spcPts val="1200"/>
              </a:spcAft>
            </a:pPr>
            <a:r>
              <a:rPr lang="en-US" sz="2600" i="1" dirty="0"/>
              <a:t>‘These initiatives established Greater Manchester as </a:t>
            </a:r>
            <a:r>
              <a:rPr lang="en-US" sz="2600" b="1" i="1" dirty="0">
                <a:solidFill>
                  <a:srgbClr val="2F4791"/>
                </a:solidFill>
              </a:rPr>
              <a:t>a location open to real estate finance</a:t>
            </a:r>
            <a:r>
              <a:rPr lang="en-US" sz="2600" i="1" dirty="0"/>
              <a:t> having previously been on the margins of such flows.’</a:t>
            </a:r>
          </a:p>
          <a:p>
            <a:pPr>
              <a:spcAft>
                <a:spcPts val="1200"/>
              </a:spcAft>
            </a:pPr>
            <a:r>
              <a:rPr lang="en-US" dirty="0"/>
              <a:t>(Goulding </a:t>
            </a:r>
            <a:r>
              <a:rPr lang="en-US" i="1" dirty="0"/>
              <a:t>et al</a:t>
            </a:r>
            <a:r>
              <a:rPr lang="en-US" dirty="0"/>
              <a:t>., 2023, p. 14)</a:t>
            </a:r>
          </a:p>
        </p:txBody>
      </p:sp>
      <p:sp>
        <p:nvSpPr>
          <p:cNvPr id="18" name="TextBox 17">
            <a:extLst>
              <a:ext uri="{FF2B5EF4-FFF2-40B4-BE49-F238E27FC236}">
                <a16:creationId xmlns:a16="http://schemas.microsoft.com/office/drawing/2014/main" id="{FAB70384-16D2-1796-3697-D8BCB903E6A9}"/>
              </a:ext>
            </a:extLst>
          </p:cNvPr>
          <p:cNvSpPr txBox="1"/>
          <p:nvPr/>
        </p:nvSpPr>
        <p:spPr>
          <a:xfrm>
            <a:off x="256032" y="5712672"/>
            <a:ext cx="11597357" cy="830997"/>
          </a:xfrm>
          <a:prstGeom prst="rect">
            <a:avLst/>
          </a:prstGeom>
          <a:solidFill>
            <a:srgbClr val="2F4791">
              <a:alpha val="35000"/>
            </a:srgbClr>
          </a:solidFill>
          <a:ln>
            <a:solidFill>
              <a:srgbClr val="2F4791"/>
            </a:solidFill>
          </a:ln>
        </p:spPr>
        <p:txBody>
          <a:bodyPr wrap="square" rtlCol="0">
            <a:spAutoFit/>
          </a:bodyPr>
          <a:lstStyle/>
          <a:p>
            <a:r>
              <a:rPr lang="en-US" sz="2400" b="1" dirty="0"/>
              <a:t>Discussion: </a:t>
            </a:r>
            <a:r>
              <a:rPr lang="en-US" sz="2400" dirty="0"/>
              <a:t>Do you agree with this assessment? Do you think the council’s focus on attracting private investment is justified?</a:t>
            </a:r>
            <a:endParaRPr lang="en-GB" sz="2400" dirty="0"/>
          </a:p>
        </p:txBody>
      </p:sp>
    </p:spTree>
    <p:extLst>
      <p:ext uri="{BB962C8B-B14F-4D97-AF65-F5344CB8AC3E}">
        <p14:creationId xmlns:p14="http://schemas.microsoft.com/office/powerpoint/2010/main" val="344992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1FDB7-4615-A1B8-570D-514169F790A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7F3355B-CD73-75DC-B5EF-9D978121E6B1}"/>
              </a:ext>
            </a:extLst>
          </p:cNvPr>
          <p:cNvSpPr txBox="1"/>
          <p:nvPr/>
        </p:nvSpPr>
        <p:spPr>
          <a:xfrm>
            <a:off x="256032" y="73104"/>
            <a:ext cx="6828260" cy="646331"/>
          </a:xfrm>
          <a:prstGeom prst="rect">
            <a:avLst/>
          </a:prstGeom>
          <a:noFill/>
        </p:spPr>
        <p:txBody>
          <a:bodyPr wrap="square" rtlCol="0">
            <a:spAutoFit/>
          </a:bodyPr>
          <a:lstStyle/>
          <a:p>
            <a:r>
              <a:rPr lang="en-US" sz="3600" b="1" dirty="0">
                <a:solidFill>
                  <a:schemeClr val="bg1"/>
                </a:solidFill>
              </a:rPr>
              <a:t>References and further reading</a:t>
            </a:r>
            <a:endParaRPr lang="en-GB" sz="3600" b="1" dirty="0">
              <a:solidFill>
                <a:schemeClr val="bg1"/>
              </a:solidFill>
            </a:endParaRPr>
          </a:p>
        </p:txBody>
      </p:sp>
      <p:sp>
        <p:nvSpPr>
          <p:cNvPr id="4" name="TextBox 3">
            <a:extLst>
              <a:ext uri="{FF2B5EF4-FFF2-40B4-BE49-F238E27FC236}">
                <a16:creationId xmlns:a16="http://schemas.microsoft.com/office/drawing/2014/main" id="{3B74B856-EC52-0024-6612-554D10C03601}"/>
              </a:ext>
            </a:extLst>
          </p:cNvPr>
          <p:cNvSpPr txBox="1"/>
          <p:nvPr/>
        </p:nvSpPr>
        <p:spPr>
          <a:xfrm>
            <a:off x="248412" y="850342"/>
            <a:ext cx="11695176" cy="5662640"/>
          </a:xfrm>
          <a:prstGeom prst="rect">
            <a:avLst/>
          </a:prstGeom>
          <a:noFill/>
        </p:spPr>
        <p:txBody>
          <a:bodyPr wrap="square">
            <a:spAutoFit/>
          </a:bodyPr>
          <a:lstStyle/>
          <a:p>
            <a:pPr>
              <a:lnSpc>
                <a:spcPct val="107000"/>
              </a:lnSpc>
              <a:spcAft>
                <a:spcPts val="800"/>
              </a:spcAft>
              <a:buNone/>
            </a:pPr>
            <a:r>
              <a:rPr lang="en-US" sz="1700" kern="100" dirty="0">
                <a:effectLst/>
                <a:latin typeface="Aptos" panose="020B0004020202020204" pitchFamily="34" charset="0"/>
                <a:ea typeface="Aptos" panose="020B0004020202020204" pitchFamily="34" charset="0"/>
                <a:cs typeface="Times New Roman" panose="02020603050405020304" pitchFamily="18" charset="0"/>
              </a:rPr>
              <a:t>Berry, H., Davis, R., Rose, I., Sandor, A., Silver, J. and Yates, L. (2021) </a:t>
            </a:r>
            <a:r>
              <a:rPr lang="en-US" sz="1700" i="1" kern="100" dirty="0">
                <a:effectLst/>
                <a:latin typeface="Aptos" panose="020B0004020202020204" pitchFamily="34" charset="0"/>
                <a:ea typeface="Aptos" panose="020B0004020202020204" pitchFamily="34" charset="0"/>
                <a:cs typeface="Times New Roman" panose="02020603050405020304" pitchFamily="18" charset="0"/>
              </a:rPr>
              <a:t>Short Term Rentals in Manchester: Time to act? </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Available at </a:t>
            </a:r>
            <a:r>
              <a:rPr lang="en-US" sz="1700" kern="100" dirty="0">
                <a:effectLst/>
                <a:latin typeface="Aptos" panose="020B0004020202020204" pitchFamily="34" charset="0"/>
                <a:ea typeface="Aptos" panose="020B0004020202020204" pitchFamily="34" charset="0"/>
                <a:cs typeface="Times New Roman" panose="02020603050405020304" pitchFamily="18" charset="0"/>
                <a:hlinkClick r:id="rId2"/>
              </a:rPr>
              <a:t>http://www.gmhousingaction.com/wp-content/uploads/2021/12/AirBnB-Report-Dec-21-2021.pdf</a:t>
            </a:r>
            <a:endParaRPr lang="en-US"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US" sz="1700" kern="100" dirty="0">
                <a:effectLst/>
                <a:latin typeface="Aptos" panose="020B0004020202020204" pitchFamily="34" charset="0"/>
                <a:ea typeface="Aptos" panose="020B0004020202020204" pitchFamily="34" charset="0"/>
                <a:cs typeface="Times New Roman" panose="02020603050405020304" pitchFamily="18" charset="0"/>
              </a:rPr>
              <a:t>Blakeley, G. and Evans, B. (2013) </a:t>
            </a:r>
            <a:r>
              <a:rPr lang="en-US" sz="1700" i="1" kern="100" dirty="0">
                <a:effectLst/>
                <a:latin typeface="Aptos" panose="020B0004020202020204" pitchFamily="34" charset="0"/>
                <a:ea typeface="Aptos" panose="020B0004020202020204" pitchFamily="34" charset="0"/>
                <a:cs typeface="Times New Roman" panose="02020603050405020304" pitchFamily="18" charset="0"/>
              </a:rPr>
              <a:t>The Regeneration of East Manchester.</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Manchester: Manchester University Press.</a:t>
            </a:r>
            <a:endParaRPr lang="en-GB"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US" sz="1700" kern="100" dirty="0">
                <a:effectLst/>
                <a:latin typeface="Aptos" panose="020B0004020202020204" pitchFamily="34" charset="0"/>
                <a:ea typeface="Aptos" panose="020B0004020202020204" pitchFamily="34" charset="0"/>
                <a:cs typeface="Times New Roman" panose="02020603050405020304" pitchFamily="18" charset="0"/>
              </a:rPr>
              <a:t>Cochrane, A., Peck, J. and Tickell, A. (2002) ‘Olympic dreams: visions of partnership’ in Peck, J. and Ward, K. (eds) </a:t>
            </a:r>
            <a:r>
              <a:rPr lang="en-US" sz="1700" i="1" kern="100" dirty="0">
                <a:effectLst/>
                <a:latin typeface="Aptos" panose="020B0004020202020204" pitchFamily="34" charset="0"/>
                <a:ea typeface="Aptos" panose="020B0004020202020204" pitchFamily="34" charset="0"/>
                <a:cs typeface="Times New Roman" panose="02020603050405020304" pitchFamily="18" charset="0"/>
              </a:rPr>
              <a:t>City of Revolution: Restructuring Manchester</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Manchester: Manchester University Press, pp. 95–115.</a:t>
            </a:r>
            <a:endParaRPr lang="en-GB"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US" sz="1700" kern="100" dirty="0">
                <a:effectLst/>
                <a:latin typeface="Aptos" panose="020B0004020202020204" pitchFamily="34" charset="0"/>
                <a:ea typeface="Aptos" panose="020B0004020202020204" pitchFamily="34" charset="0"/>
                <a:cs typeface="Times New Roman" panose="02020603050405020304" pitchFamily="18" charset="0"/>
              </a:rPr>
              <a:t>Gillespie, T. and Silver, J. (2021) </a:t>
            </a:r>
            <a:r>
              <a:rPr lang="en-US" sz="1700" i="1" kern="100" dirty="0">
                <a:effectLst/>
                <a:latin typeface="Aptos" panose="020B0004020202020204" pitchFamily="34" charset="0"/>
                <a:ea typeface="Aptos" panose="020B0004020202020204" pitchFamily="34" charset="0"/>
                <a:cs typeface="Times New Roman" panose="02020603050405020304" pitchFamily="18" charset="0"/>
              </a:rPr>
              <a:t>Who Owns The City? The Privatization of Public Land in Manchester</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Available at  </a:t>
            </a:r>
            <a:r>
              <a:rPr lang="en-US" sz="1700" u="sng" kern="100" dirty="0">
                <a:solidFill>
                  <a:srgbClr val="467886"/>
                </a:solidFill>
                <a:effectLst/>
                <a:latin typeface="Aptos" panose="020B0004020202020204" pitchFamily="34" charset="0"/>
                <a:ea typeface="Aptos" panose="020B0004020202020204" pitchFamily="34" charset="0"/>
                <a:cs typeface="Times New Roman" panose="02020603050405020304" pitchFamily="18" charset="0"/>
                <a:hlinkClick r:id="rId3"/>
              </a:rPr>
              <a:t>http://dx.doi.org/10.2139/ssrn.4759431</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US" sz="1700" kern="100" dirty="0">
                <a:effectLst/>
                <a:latin typeface="Aptos" panose="020B0004020202020204" pitchFamily="34" charset="0"/>
                <a:ea typeface="Aptos" panose="020B0004020202020204" pitchFamily="34" charset="0"/>
                <a:cs typeface="Times New Roman" panose="02020603050405020304" pitchFamily="18" charset="0"/>
              </a:rPr>
              <a:t>Goulding, R., Leaver, A. and Silver, J. (2023) </a:t>
            </a:r>
            <a:r>
              <a:rPr lang="en-US" sz="1700" i="1" kern="100" dirty="0">
                <a:effectLst/>
                <a:latin typeface="Aptos" panose="020B0004020202020204" pitchFamily="34" charset="0"/>
                <a:ea typeface="Aptos" panose="020B0004020202020204" pitchFamily="34" charset="0"/>
                <a:cs typeface="Times New Roman" panose="02020603050405020304" pitchFamily="18" charset="0"/>
              </a:rPr>
              <a:t>Manchester Off-Shored: A public interest report on the Manchester Life partnership between Manchester City Council and the Abu Dhabi United Group.</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Available at </a:t>
            </a:r>
            <a:r>
              <a:rPr lang="en-US" sz="1700" kern="100" dirty="0">
                <a:effectLst/>
                <a:latin typeface="Aptos" panose="020B0004020202020204" pitchFamily="34" charset="0"/>
                <a:ea typeface="Aptos" panose="020B0004020202020204" pitchFamily="34" charset="0"/>
                <a:cs typeface="Times New Roman" panose="02020603050405020304" pitchFamily="18" charset="0"/>
                <a:hlinkClick r:id="rId4"/>
              </a:rPr>
              <a:t>https://eprints.whiterose.ac.uk/id/eprint/189304/1/Centripetal%20Cities%20Report%20FINAL%2020%20July%202022.pdf</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US" sz="1700" kern="100" dirty="0">
                <a:effectLst/>
                <a:latin typeface="Aptos" panose="020B0004020202020204" pitchFamily="34" charset="0"/>
                <a:ea typeface="Aptos" panose="020B0004020202020204" pitchFamily="34" charset="0"/>
                <a:cs typeface="Times New Roman" panose="02020603050405020304" pitchFamily="18" charset="0"/>
              </a:rPr>
              <a:t>Lees, L. (2020) ‘Changing urban places: what is wrong with gentrification?’, </a:t>
            </a:r>
            <a:r>
              <a:rPr lang="en-US" sz="1700" i="1" kern="100" dirty="0">
                <a:effectLst/>
                <a:latin typeface="Aptos" panose="020B0004020202020204" pitchFamily="34" charset="0"/>
                <a:ea typeface="Aptos" panose="020B0004020202020204" pitchFamily="34" charset="0"/>
                <a:cs typeface="Times New Roman" panose="02020603050405020304" pitchFamily="18" charset="0"/>
              </a:rPr>
              <a:t>Geography Review,</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33, 3. Available at </a:t>
            </a:r>
            <a:r>
              <a:rPr lang="en-US" sz="1700" kern="100" dirty="0">
                <a:effectLst/>
                <a:latin typeface="Aptos" panose="020B0004020202020204" pitchFamily="34" charset="0"/>
                <a:ea typeface="Aptos" panose="020B0004020202020204" pitchFamily="34" charset="0"/>
                <a:cs typeface="Times New Roman" panose="02020603050405020304" pitchFamily="18" charset="0"/>
                <a:hlinkClick r:id="rId5"/>
              </a:rPr>
              <a:t>https://magazines.hachettelearning.com/magazine/geography-review/33/3/changing-urban-places</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US" sz="1700" kern="100" dirty="0">
                <a:effectLst/>
                <a:latin typeface="Aptos" panose="020B0004020202020204" pitchFamily="34" charset="0"/>
                <a:ea typeface="Aptos" panose="020B0004020202020204" pitchFamily="34" charset="0"/>
                <a:cs typeface="Times New Roman" panose="02020603050405020304" pitchFamily="18" charset="0"/>
              </a:rPr>
              <a:t>Luke, N. and Kaika, M. (2019) ‘Ripping the heart out of </a:t>
            </a:r>
            <a:r>
              <a:rPr lang="en-US" sz="1700" kern="100" dirty="0" err="1">
                <a:effectLst/>
                <a:latin typeface="Aptos" panose="020B0004020202020204" pitchFamily="34" charset="0"/>
                <a:ea typeface="Aptos" panose="020B0004020202020204" pitchFamily="34" charset="0"/>
                <a:cs typeface="Times New Roman" panose="02020603050405020304" pitchFamily="18" charset="0"/>
              </a:rPr>
              <a:t>Ancoats</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collective action to defend infrastructures of social reproduction against gentrification’, </a:t>
            </a:r>
            <a:r>
              <a:rPr lang="en-US" sz="1700" i="1" kern="100" dirty="0">
                <a:effectLst/>
                <a:latin typeface="Aptos" panose="020B0004020202020204" pitchFamily="34" charset="0"/>
                <a:ea typeface="Aptos" panose="020B0004020202020204" pitchFamily="34" charset="0"/>
                <a:cs typeface="Times New Roman" panose="02020603050405020304" pitchFamily="18" charset="0"/>
              </a:rPr>
              <a:t>Antipode</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51, 2, pp. 579–600. </a:t>
            </a:r>
            <a:r>
              <a:rPr lang="en-US" sz="1700" kern="100" dirty="0">
                <a:effectLst/>
                <a:latin typeface="Aptos" panose="020B0004020202020204" pitchFamily="34" charset="0"/>
                <a:ea typeface="Aptos" panose="020B0004020202020204" pitchFamily="34" charset="0"/>
                <a:cs typeface="Times New Roman" panose="02020603050405020304" pitchFamily="18" charset="0"/>
                <a:hlinkClick r:id="rId6"/>
              </a:rPr>
              <a:t>https://doi.org/10.1111/anti.12468</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US" sz="1700" kern="100" dirty="0">
                <a:effectLst/>
                <a:latin typeface="Aptos" panose="020B0004020202020204" pitchFamily="34" charset="0"/>
                <a:ea typeface="Aptos" panose="020B0004020202020204" pitchFamily="34" charset="0"/>
                <a:cs typeface="Times New Roman" panose="02020603050405020304" pitchFamily="18" charset="0"/>
              </a:rPr>
              <a:t>Rose, I. (2024) </a:t>
            </a:r>
            <a:r>
              <a:rPr lang="en-US" sz="1700" i="1" kern="100" dirty="0">
                <a:effectLst/>
                <a:latin typeface="Aptos" panose="020B0004020202020204" pitchFamily="34" charset="0"/>
                <a:ea typeface="Aptos" panose="020B0004020202020204" pitchFamily="34" charset="0"/>
                <a:cs typeface="Times New Roman" panose="02020603050405020304" pitchFamily="18" charset="0"/>
              </a:rPr>
              <a:t>The Rentier City: Manchester and the making of the neoliberal metropolis.</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London: Repeater Books.</a:t>
            </a:r>
            <a:endParaRPr lang="en-GB" sz="17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en-US" sz="1700" kern="100" dirty="0">
                <a:effectLst/>
                <a:latin typeface="Aptos" panose="020B0004020202020204" pitchFamily="34" charset="0"/>
                <a:ea typeface="Aptos" panose="020B0004020202020204" pitchFamily="34" charset="0"/>
                <a:cs typeface="Times New Roman" panose="02020603050405020304" pitchFamily="18" charset="0"/>
              </a:rPr>
              <a:t>Ward, K. (2003) ‘Entrepreneurial urbanism, state restructuring and civilizing “New” East Manchester’, </a:t>
            </a:r>
            <a:r>
              <a:rPr lang="en-US" sz="1700" i="1" kern="100" dirty="0">
                <a:effectLst/>
                <a:latin typeface="Aptos" panose="020B0004020202020204" pitchFamily="34" charset="0"/>
                <a:ea typeface="Aptos" panose="020B0004020202020204" pitchFamily="34" charset="0"/>
                <a:cs typeface="Times New Roman" panose="02020603050405020304" pitchFamily="18" charset="0"/>
              </a:rPr>
              <a:t>Area</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35, 2, pp. 116–27. </a:t>
            </a:r>
            <a:r>
              <a:rPr lang="en-US" sz="1700" kern="100" dirty="0">
                <a:effectLst/>
                <a:latin typeface="Aptos" panose="020B0004020202020204" pitchFamily="34" charset="0"/>
                <a:ea typeface="Aptos" panose="020B0004020202020204" pitchFamily="34" charset="0"/>
                <a:cs typeface="Times New Roman" panose="02020603050405020304" pitchFamily="18" charset="0"/>
                <a:hlinkClick r:id="rId7"/>
              </a:rPr>
              <a:t>https://doi.org/10.1111/1475-4762.00246</a:t>
            </a:r>
            <a:r>
              <a:rPr lang="en-US" sz="1700" kern="100" dirty="0">
                <a:effectLst/>
                <a:latin typeface="Aptos" panose="020B0004020202020204" pitchFamily="34" charset="0"/>
                <a:ea typeface="Aptos" panose="020B0004020202020204" pitchFamily="34" charset="0"/>
                <a:cs typeface="Times New Roman" panose="02020603050405020304" pitchFamily="18" charset="0"/>
              </a:rPr>
              <a:t> </a:t>
            </a:r>
            <a:endParaRPr lang="en-GB" sz="1700" kern="100" dirty="0">
              <a:effectLst/>
              <a:highlight>
                <a:srgbClr val="FFFF00"/>
              </a:highligh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519430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EFCB4-C59A-BAFF-4D38-3A1F6BBC3BF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CEF4CFA-159A-90B9-BD0A-EF3656E67942}"/>
              </a:ext>
            </a:extLst>
          </p:cNvPr>
          <p:cNvSpPr txBox="1"/>
          <p:nvPr/>
        </p:nvSpPr>
        <p:spPr>
          <a:xfrm>
            <a:off x="256031" y="73104"/>
            <a:ext cx="7875245" cy="646331"/>
          </a:xfrm>
          <a:prstGeom prst="rect">
            <a:avLst/>
          </a:prstGeom>
          <a:noFill/>
        </p:spPr>
        <p:txBody>
          <a:bodyPr wrap="square" rtlCol="0">
            <a:spAutoFit/>
          </a:bodyPr>
          <a:lstStyle/>
          <a:p>
            <a:r>
              <a:rPr lang="en-US" sz="3600" b="1" dirty="0">
                <a:solidFill>
                  <a:schemeClr val="bg1"/>
                </a:solidFill>
              </a:rPr>
              <a:t>Starter: Urban change in Manchester</a:t>
            </a:r>
            <a:endParaRPr lang="en-GB" sz="3600" b="1" dirty="0">
              <a:solidFill>
                <a:schemeClr val="bg1"/>
              </a:solidFill>
            </a:endParaRPr>
          </a:p>
        </p:txBody>
      </p:sp>
      <p:sp>
        <p:nvSpPr>
          <p:cNvPr id="4" name="TextBox 3">
            <a:extLst>
              <a:ext uri="{FF2B5EF4-FFF2-40B4-BE49-F238E27FC236}">
                <a16:creationId xmlns:a16="http://schemas.microsoft.com/office/drawing/2014/main" id="{9DDA9D08-AF05-BCBA-C11C-42E180FD5181}"/>
              </a:ext>
            </a:extLst>
          </p:cNvPr>
          <p:cNvSpPr txBox="1"/>
          <p:nvPr/>
        </p:nvSpPr>
        <p:spPr>
          <a:xfrm>
            <a:off x="278211" y="1569345"/>
            <a:ext cx="7575558" cy="4832092"/>
          </a:xfrm>
          <a:prstGeom prst="rect">
            <a:avLst/>
          </a:prstGeom>
          <a:noFill/>
        </p:spPr>
        <p:txBody>
          <a:bodyPr wrap="square" rtlCol="0">
            <a:spAutoFit/>
          </a:bodyPr>
          <a:lstStyle/>
          <a:p>
            <a:pPr marL="342900" lvl="0" indent="-342900">
              <a:spcAft>
                <a:spcPts val="600"/>
              </a:spcAft>
              <a:buFont typeface="+mj-lt"/>
              <a:buAutoNum type="arabicPeriod"/>
            </a:pPr>
            <a:r>
              <a:rPr lang="en-US" sz="2400" dirty="0"/>
              <a:t>How did the Industrial Revolution change Manchester?</a:t>
            </a:r>
            <a:endParaRPr lang="en-GB" sz="2400" dirty="0"/>
          </a:p>
          <a:p>
            <a:pPr marL="342900" lvl="0" indent="-342900">
              <a:spcAft>
                <a:spcPts val="600"/>
              </a:spcAft>
              <a:buFont typeface="+mj-lt"/>
              <a:buAutoNum type="arabicPeriod"/>
            </a:pPr>
            <a:r>
              <a:rPr lang="en-US" sz="2400" dirty="0"/>
              <a:t>What impacts did </a:t>
            </a:r>
            <a:r>
              <a:rPr lang="en-US" sz="2400" dirty="0" err="1"/>
              <a:t>deindustrialisation</a:t>
            </a:r>
            <a:r>
              <a:rPr lang="en-US" sz="2400" dirty="0"/>
              <a:t> have on Manchester?</a:t>
            </a:r>
            <a:endParaRPr lang="en-GB" sz="2400" dirty="0"/>
          </a:p>
          <a:p>
            <a:pPr marL="342900" lvl="0" indent="-342900">
              <a:spcAft>
                <a:spcPts val="600"/>
              </a:spcAft>
              <a:buFont typeface="+mj-lt"/>
              <a:buAutoNum type="arabicPeriod"/>
            </a:pPr>
            <a:r>
              <a:rPr lang="en-US" sz="2400" dirty="0"/>
              <a:t>When did Manchester’s ‘entrepreneurial turn’ begin?</a:t>
            </a:r>
            <a:endParaRPr lang="en-GB" sz="2400" dirty="0"/>
          </a:p>
          <a:p>
            <a:pPr marL="342900" lvl="0" indent="-342900">
              <a:spcAft>
                <a:spcPts val="600"/>
              </a:spcAft>
              <a:buFont typeface="+mj-lt"/>
              <a:buAutoNum type="arabicPeriod"/>
            </a:pPr>
            <a:r>
              <a:rPr lang="en-US" sz="2400" dirty="0"/>
              <a:t>What is the ‘Manchester Model’ of urban regeneration?</a:t>
            </a:r>
            <a:endParaRPr lang="en-GB" sz="2400" dirty="0"/>
          </a:p>
          <a:p>
            <a:pPr marL="342900" lvl="0" indent="-342900">
              <a:spcAft>
                <a:spcPts val="600"/>
              </a:spcAft>
              <a:buFont typeface="+mj-lt"/>
              <a:buAutoNum type="arabicPeriod"/>
            </a:pPr>
            <a:r>
              <a:rPr lang="en-US" sz="2400" dirty="0"/>
              <a:t>The image to the right was taken in 2008. It shows an 18th-century building on Princess Street, Manchester, by the banks of the River Medlock. Discuss what this picture says about past and present socioeconomic processes.</a:t>
            </a:r>
            <a:endParaRPr lang="en-US" sz="3200" dirty="0"/>
          </a:p>
        </p:txBody>
      </p:sp>
      <p:pic>
        <p:nvPicPr>
          <p:cNvPr id="8" name="Picture 7">
            <a:extLst>
              <a:ext uri="{FF2B5EF4-FFF2-40B4-BE49-F238E27FC236}">
                <a16:creationId xmlns:a16="http://schemas.microsoft.com/office/drawing/2014/main" id="{A9588EA3-66CC-DCF7-77E4-F73AF86F0E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31276" y="920621"/>
            <a:ext cx="3782513" cy="5675480"/>
          </a:xfrm>
          <a:prstGeom prst="rect">
            <a:avLst/>
          </a:prstGeom>
        </p:spPr>
      </p:pic>
      <p:sp>
        <p:nvSpPr>
          <p:cNvPr id="9" name="TextBox 8">
            <a:extLst>
              <a:ext uri="{FF2B5EF4-FFF2-40B4-BE49-F238E27FC236}">
                <a16:creationId xmlns:a16="http://schemas.microsoft.com/office/drawing/2014/main" id="{4368F60F-EF7E-3317-4A89-C9B6545D0134}"/>
              </a:ext>
            </a:extLst>
          </p:cNvPr>
          <p:cNvSpPr txBox="1"/>
          <p:nvPr/>
        </p:nvSpPr>
        <p:spPr>
          <a:xfrm>
            <a:off x="1152932" y="936674"/>
            <a:ext cx="5815585" cy="523220"/>
          </a:xfrm>
          <a:prstGeom prst="rect">
            <a:avLst/>
          </a:prstGeom>
          <a:solidFill>
            <a:srgbClr val="2F4791">
              <a:alpha val="35000"/>
            </a:srgbClr>
          </a:solidFill>
          <a:ln>
            <a:solidFill>
              <a:srgbClr val="2F4791"/>
            </a:solidFill>
          </a:ln>
        </p:spPr>
        <p:txBody>
          <a:bodyPr wrap="square" rtlCol="0">
            <a:spAutoFit/>
          </a:bodyPr>
          <a:lstStyle/>
          <a:p>
            <a:pPr lvl="0">
              <a:spcAft>
                <a:spcPts val="600"/>
              </a:spcAft>
            </a:pPr>
            <a:r>
              <a:rPr lang="en-US" sz="2800" dirty="0"/>
              <a:t>What can you recall from Lesson 1? </a:t>
            </a:r>
          </a:p>
        </p:txBody>
      </p:sp>
    </p:spTree>
    <p:extLst>
      <p:ext uri="{BB962C8B-B14F-4D97-AF65-F5344CB8AC3E}">
        <p14:creationId xmlns:p14="http://schemas.microsoft.com/office/powerpoint/2010/main" val="1682130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9CF2FC-3CCE-7BD6-13C9-60AB5128AF4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0722FE7-8BB4-EA44-7463-8EB3D5264745}"/>
              </a:ext>
            </a:extLst>
          </p:cNvPr>
          <p:cNvSpPr txBox="1"/>
          <p:nvPr/>
        </p:nvSpPr>
        <p:spPr>
          <a:xfrm>
            <a:off x="256032" y="73104"/>
            <a:ext cx="11444356" cy="584775"/>
          </a:xfrm>
          <a:prstGeom prst="rect">
            <a:avLst/>
          </a:prstGeom>
          <a:noFill/>
        </p:spPr>
        <p:txBody>
          <a:bodyPr wrap="square" rtlCol="0">
            <a:spAutoFit/>
          </a:bodyPr>
          <a:lstStyle/>
          <a:p>
            <a:r>
              <a:rPr lang="en-US" sz="3200" b="1" dirty="0">
                <a:solidFill>
                  <a:schemeClr val="bg1"/>
                </a:solidFill>
              </a:rPr>
              <a:t>What do geographers mean by the term 'urban regeneration'?</a:t>
            </a:r>
            <a:endParaRPr lang="en-GB" sz="3200" b="1" dirty="0">
              <a:solidFill>
                <a:schemeClr val="bg1"/>
              </a:solidFill>
            </a:endParaRPr>
          </a:p>
        </p:txBody>
      </p:sp>
      <p:sp>
        <p:nvSpPr>
          <p:cNvPr id="3" name="TextBox 2">
            <a:extLst>
              <a:ext uri="{FF2B5EF4-FFF2-40B4-BE49-F238E27FC236}">
                <a16:creationId xmlns:a16="http://schemas.microsoft.com/office/drawing/2014/main" id="{F6BEFFF8-9CD3-CD59-C511-CBB48DE95ACB}"/>
              </a:ext>
            </a:extLst>
          </p:cNvPr>
          <p:cNvSpPr txBox="1"/>
          <p:nvPr/>
        </p:nvSpPr>
        <p:spPr>
          <a:xfrm>
            <a:off x="297322" y="4405395"/>
            <a:ext cx="11597357" cy="1815882"/>
          </a:xfrm>
          <a:prstGeom prst="rect">
            <a:avLst/>
          </a:prstGeom>
          <a:solidFill>
            <a:srgbClr val="2F4791">
              <a:alpha val="35000"/>
            </a:srgbClr>
          </a:solidFill>
          <a:ln>
            <a:solidFill>
              <a:srgbClr val="2F4791"/>
            </a:solidFill>
          </a:ln>
        </p:spPr>
        <p:txBody>
          <a:bodyPr wrap="square" rtlCol="0">
            <a:spAutoFit/>
          </a:bodyPr>
          <a:lstStyle/>
          <a:p>
            <a:r>
              <a:rPr lang="en-US" sz="2800" b="1" dirty="0"/>
              <a:t>Discussion: </a:t>
            </a:r>
            <a:r>
              <a:rPr lang="en-US" sz="2800" dirty="0"/>
              <a:t>What urban regeneration policies or examples have you previously studied? Have any areas near where you live been regenerated? For these examples, what do you remember about how the area was changed by regeneration?</a:t>
            </a:r>
            <a:endParaRPr lang="en-GB" sz="2800" dirty="0"/>
          </a:p>
        </p:txBody>
      </p:sp>
      <p:sp>
        <p:nvSpPr>
          <p:cNvPr id="4" name="TextBox 3">
            <a:extLst>
              <a:ext uri="{FF2B5EF4-FFF2-40B4-BE49-F238E27FC236}">
                <a16:creationId xmlns:a16="http://schemas.microsoft.com/office/drawing/2014/main" id="{D72D9312-C8A3-0035-4576-DD350C0B8F4C}"/>
              </a:ext>
            </a:extLst>
          </p:cNvPr>
          <p:cNvSpPr txBox="1"/>
          <p:nvPr/>
        </p:nvSpPr>
        <p:spPr>
          <a:xfrm>
            <a:off x="297322" y="979945"/>
            <a:ext cx="11597356" cy="3185487"/>
          </a:xfrm>
          <a:prstGeom prst="rect">
            <a:avLst/>
          </a:prstGeom>
          <a:noFill/>
        </p:spPr>
        <p:txBody>
          <a:bodyPr wrap="square" rtlCol="0">
            <a:spAutoFit/>
          </a:bodyPr>
          <a:lstStyle/>
          <a:p>
            <a:pPr>
              <a:spcAft>
                <a:spcPts val="600"/>
              </a:spcAft>
            </a:pPr>
            <a:r>
              <a:rPr lang="en-US" sz="2800" dirty="0"/>
              <a:t>Geographer Loretta Lees has defined urban regeneration as:</a:t>
            </a:r>
          </a:p>
          <a:p>
            <a:pPr algn="ctr">
              <a:spcAft>
                <a:spcPts val="600"/>
              </a:spcAft>
            </a:pPr>
            <a:r>
              <a:rPr lang="en-US" sz="2800" dirty="0"/>
              <a:t> </a:t>
            </a:r>
            <a:r>
              <a:rPr lang="en-US" sz="2800" b="1" dirty="0">
                <a:solidFill>
                  <a:srgbClr val="2F4791"/>
                </a:solidFill>
              </a:rPr>
              <a:t>‘</a:t>
            </a:r>
            <a:r>
              <a:rPr lang="en-US" sz="2800" b="1" i="1" dirty="0">
                <a:solidFill>
                  <a:srgbClr val="2F4791"/>
                </a:solidFill>
              </a:rPr>
              <a:t>policies and practices designed to deal with problems such as urban decline and decay</a:t>
            </a:r>
            <a:r>
              <a:rPr lang="en-US" sz="2800" b="1" dirty="0">
                <a:solidFill>
                  <a:srgbClr val="2F4791"/>
                </a:solidFill>
              </a:rPr>
              <a:t>’</a:t>
            </a:r>
            <a:r>
              <a:rPr lang="en-US" sz="2800" b="1" dirty="0"/>
              <a:t> </a:t>
            </a:r>
          </a:p>
          <a:p>
            <a:pPr algn="ctr">
              <a:spcAft>
                <a:spcPts val="600"/>
              </a:spcAft>
            </a:pPr>
            <a:r>
              <a:rPr lang="en-US" dirty="0"/>
              <a:t>(Lees, 2020, p. 12) </a:t>
            </a:r>
            <a:endParaRPr lang="en-GB" b="1" dirty="0"/>
          </a:p>
          <a:p>
            <a:pPr>
              <a:spcAft>
                <a:spcPts val="600"/>
              </a:spcAft>
            </a:pPr>
            <a:r>
              <a:rPr lang="en-US" sz="2800" dirty="0"/>
              <a:t>Urban regeneration has long been a focus of national governments and local councils in the UK, with many different policies being implemented to try and address it.</a:t>
            </a:r>
            <a:endParaRPr lang="en-US" sz="2400" dirty="0"/>
          </a:p>
        </p:txBody>
      </p:sp>
    </p:spTree>
    <p:extLst>
      <p:ext uri="{BB962C8B-B14F-4D97-AF65-F5344CB8AC3E}">
        <p14:creationId xmlns:p14="http://schemas.microsoft.com/office/powerpoint/2010/main" val="524285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2E3382-C7A8-0032-58DF-8C9435F8082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D119065-9D86-AAAA-305C-162C64E464DC}"/>
              </a:ext>
            </a:extLst>
          </p:cNvPr>
          <p:cNvSpPr txBox="1"/>
          <p:nvPr/>
        </p:nvSpPr>
        <p:spPr>
          <a:xfrm>
            <a:off x="177373" y="95188"/>
            <a:ext cx="12014627" cy="523220"/>
          </a:xfrm>
          <a:prstGeom prst="rect">
            <a:avLst/>
          </a:prstGeom>
          <a:noFill/>
        </p:spPr>
        <p:txBody>
          <a:bodyPr wrap="square" rtlCol="0">
            <a:spAutoFit/>
          </a:bodyPr>
          <a:lstStyle/>
          <a:p>
            <a:r>
              <a:rPr lang="en-US" sz="2800" b="1" dirty="0">
                <a:solidFill>
                  <a:schemeClr val="bg1"/>
                </a:solidFill>
              </a:rPr>
              <a:t>National urban regeneration policies and their application to Manchester</a:t>
            </a:r>
          </a:p>
        </p:txBody>
      </p:sp>
      <p:sp>
        <p:nvSpPr>
          <p:cNvPr id="3" name="TextBox 2">
            <a:extLst>
              <a:ext uri="{FF2B5EF4-FFF2-40B4-BE49-F238E27FC236}">
                <a16:creationId xmlns:a16="http://schemas.microsoft.com/office/drawing/2014/main" id="{B8A4C3A4-7689-32A3-44DA-85636033A808}"/>
              </a:ext>
            </a:extLst>
          </p:cNvPr>
          <p:cNvSpPr txBox="1"/>
          <p:nvPr/>
        </p:nvSpPr>
        <p:spPr>
          <a:xfrm>
            <a:off x="312741" y="1936472"/>
            <a:ext cx="1757496" cy="492443"/>
          </a:xfrm>
          <a:prstGeom prst="rect">
            <a:avLst/>
          </a:prstGeom>
          <a:noFill/>
        </p:spPr>
        <p:txBody>
          <a:bodyPr wrap="square" rtlCol="0">
            <a:spAutoFit/>
          </a:bodyPr>
          <a:lstStyle/>
          <a:p>
            <a:pPr>
              <a:spcBef>
                <a:spcPts val="600"/>
              </a:spcBef>
              <a:spcAft>
                <a:spcPts val="600"/>
              </a:spcAft>
            </a:pPr>
            <a:r>
              <a:rPr lang="en-US" sz="2600" b="1" dirty="0">
                <a:solidFill>
                  <a:srgbClr val="2F4791"/>
                </a:solidFill>
              </a:rPr>
              <a:t>Post-1979</a:t>
            </a:r>
          </a:p>
        </p:txBody>
      </p:sp>
      <p:sp>
        <p:nvSpPr>
          <p:cNvPr id="4" name="Arrow: Right 3">
            <a:extLst>
              <a:ext uri="{FF2B5EF4-FFF2-40B4-BE49-F238E27FC236}">
                <a16:creationId xmlns:a16="http://schemas.microsoft.com/office/drawing/2014/main" id="{4DA8E6EE-E7CB-4A88-054C-D4324A37D122}"/>
              </a:ext>
            </a:extLst>
          </p:cNvPr>
          <p:cNvSpPr/>
          <p:nvPr/>
        </p:nvSpPr>
        <p:spPr>
          <a:xfrm>
            <a:off x="312741" y="3817118"/>
            <a:ext cx="11566514" cy="489527"/>
          </a:xfrm>
          <a:prstGeom prst="rightArrow">
            <a:avLst/>
          </a:prstGeom>
          <a:solidFill>
            <a:srgbClr val="2F47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DF5FA3D0-3723-A226-BE63-FD4751CB9B9B}"/>
              </a:ext>
            </a:extLst>
          </p:cNvPr>
          <p:cNvSpPr txBox="1"/>
          <p:nvPr/>
        </p:nvSpPr>
        <p:spPr>
          <a:xfrm>
            <a:off x="312741" y="2379162"/>
            <a:ext cx="4853619"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a:t>Property-led policies, such as Urban Development Corporations (e.g. Central Manchester Development Corporation, 1988–1996).</a:t>
            </a:r>
            <a:endParaRPr lang="en-US" sz="2400" dirty="0"/>
          </a:p>
        </p:txBody>
      </p:sp>
      <p:sp>
        <p:nvSpPr>
          <p:cNvPr id="6" name="TextBox 5">
            <a:extLst>
              <a:ext uri="{FF2B5EF4-FFF2-40B4-BE49-F238E27FC236}">
                <a16:creationId xmlns:a16="http://schemas.microsoft.com/office/drawing/2014/main" id="{04EF3EB3-3ADC-A628-1B54-787C0F49706A}"/>
              </a:ext>
            </a:extLst>
          </p:cNvPr>
          <p:cNvSpPr txBox="1"/>
          <p:nvPr/>
        </p:nvSpPr>
        <p:spPr>
          <a:xfrm>
            <a:off x="2070237" y="4300723"/>
            <a:ext cx="1757496" cy="492443"/>
          </a:xfrm>
          <a:prstGeom prst="rect">
            <a:avLst/>
          </a:prstGeom>
          <a:noFill/>
        </p:spPr>
        <p:txBody>
          <a:bodyPr wrap="square" rtlCol="0">
            <a:spAutoFit/>
          </a:bodyPr>
          <a:lstStyle/>
          <a:p>
            <a:pPr>
              <a:spcBef>
                <a:spcPts val="600"/>
              </a:spcBef>
              <a:spcAft>
                <a:spcPts val="600"/>
              </a:spcAft>
            </a:pPr>
            <a:r>
              <a:rPr lang="en-US" sz="2600" b="1" dirty="0">
                <a:solidFill>
                  <a:srgbClr val="2F4791"/>
                </a:solidFill>
              </a:rPr>
              <a:t>1990s</a:t>
            </a:r>
          </a:p>
        </p:txBody>
      </p:sp>
      <p:sp>
        <p:nvSpPr>
          <p:cNvPr id="7" name="TextBox 6">
            <a:extLst>
              <a:ext uri="{FF2B5EF4-FFF2-40B4-BE49-F238E27FC236}">
                <a16:creationId xmlns:a16="http://schemas.microsoft.com/office/drawing/2014/main" id="{5854717C-6383-1C06-F26C-9CC6367117FE}"/>
              </a:ext>
            </a:extLst>
          </p:cNvPr>
          <p:cNvSpPr txBox="1"/>
          <p:nvPr/>
        </p:nvSpPr>
        <p:spPr>
          <a:xfrm>
            <a:off x="2070237" y="4826092"/>
            <a:ext cx="4220835"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t>Partnership-led policies, such as City Challenge (which regenerated the Hulme area of Manchester).</a:t>
            </a:r>
          </a:p>
        </p:txBody>
      </p:sp>
      <p:sp>
        <p:nvSpPr>
          <p:cNvPr id="8" name="TextBox 7">
            <a:extLst>
              <a:ext uri="{FF2B5EF4-FFF2-40B4-BE49-F238E27FC236}">
                <a16:creationId xmlns:a16="http://schemas.microsoft.com/office/drawing/2014/main" id="{EAFCA823-E1FA-32AF-ECE0-B175629C1ACF}"/>
              </a:ext>
            </a:extLst>
          </p:cNvPr>
          <p:cNvSpPr txBox="1"/>
          <p:nvPr/>
        </p:nvSpPr>
        <p:spPr>
          <a:xfrm>
            <a:off x="5522051" y="1936471"/>
            <a:ext cx="1134388" cy="492443"/>
          </a:xfrm>
          <a:prstGeom prst="rect">
            <a:avLst/>
          </a:prstGeom>
          <a:noFill/>
        </p:spPr>
        <p:txBody>
          <a:bodyPr wrap="square" rtlCol="0">
            <a:spAutoFit/>
          </a:bodyPr>
          <a:lstStyle/>
          <a:p>
            <a:pPr>
              <a:spcBef>
                <a:spcPts val="600"/>
              </a:spcBef>
              <a:spcAft>
                <a:spcPts val="600"/>
              </a:spcAft>
            </a:pPr>
            <a:r>
              <a:rPr lang="en-US" sz="2600" b="1" dirty="0">
                <a:solidFill>
                  <a:srgbClr val="2F4791"/>
                </a:solidFill>
              </a:rPr>
              <a:t>2000s</a:t>
            </a:r>
          </a:p>
        </p:txBody>
      </p:sp>
      <p:sp>
        <p:nvSpPr>
          <p:cNvPr id="9" name="TextBox 8">
            <a:extLst>
              <a:ext uri="{FF2B5EF4-FFF2-40B4-BE49-F238E27FC236}">
                <a16:creationId xmlns:a16="http://schemas.microsoft.com/office/drawing/2014/main" id="{C36CCEAE-47E6-A34C-E684-78850FC9DCD6}"/>
              </a:ext>
            </a:extLst>
          </p:cNvPr>
          <p:cNvSpPr txBox="1"/>
          <p:nvPr/>
        </p:nvSpPr>
        <p:spPr>
          <a:xfrm>
            <a:off x="5522051" y="2379162"/>
            <a:ext cx="4728373" cy="1015663"/>
          </a:xfrm>
          <a:prstGeom prst="rect">
            <a:avLst/>
          </a:prstGeom>
          <a:noFill/>
        </p:spPr>
        <p:txBody>
          <a:bodyPr wrap="square" rtlCol="0">
            <a:spAutoFit/>
          </a:bodyPr>
          <a:lstStyle/>
          <a:p>
            <a:pPr marL="285750" indent="-285750">
              <a:buFont typeface="Arial" panose="020B0604020202020204" pitchFamily="34" charset="0"/>
              <a:buChar char="•"/>
            </a:pPr>
            <a:r>
              <a:rPr lang="en-US" sz="2000" dirty="0"/>
              <a:t>Area-based initiatives, such as the New Deal for Communities (e.g. New East Manchester).</a:t>
            </a:r>
          </a:p>
        </p:txBody>
      </p:sp>
      <p:sp>
        <p:nvSpPr>
          <p:cNvPr id="10" name="TextBox 9">
            <a:extLst>
              <a:ext uri="{FF2B5EF4-FFF2-40B4-BE49-F238E27FC236}">
                <a16:creationId xmlns:a16="http://schemas.microsoft.com/office/drawing/2014/main" id="{498A22AE-F219-2BE8-30AA-55443A6A3C92}"/>
              </a:ext>
            </a:extLst>
          </p:cNvPr>
          <p:cNvSpPr txBox="1"/>
          <p:nvPr/>
        </p:nvSpPr>
        <p:spPr>
          <a:xfrm>
            <a:off x="7279547" y="4300724"/>
            <a:ext cx="1084722" cy="492443"/>
          </a:xfrm>
          <a:prstGeom prst="rect">
            <a:avLst/>
          </a:prstGeom>
          <a:noFill/>
        </p:spPr>
        <p:txBody>
          <a:bodyPr wrap="square" rtlCol="0">
            <a:spAutoFit/>
          </a:bodyPr>
          <a:lstStyle/>
          <a:p>
            <a:pPr>
              <a:spcBef>
                <a:spcPts val="600"/>
              </a:spcBef>
              <a:spcAft>
                <a:spcPts val="600"/>
              </a:spcAft>
            </a:pPr>
            <a:r>
              <a:rPr lang="en-US" sz="2600" b="1" dirty="0">
                <a:solidFill>
                  <a:srgbClr val="2F4791"/>
                </a:solidFill>
              </a:rPr>
              <a:t>2010s</a:t>
            </a:r>
          </a:p>
        </p:txBody>
      </p:sp>
      <p:sp>
        <p:nvSpPr>
          <p:cNvPr id="11" name="TextBox 10">
            <a:extLst>
              <a:ext uri="{FF2B5EF4-FFF2-40B4-BE49-F238E27FC236}">
                <a16:creationId xmlns:a16="http://schemas.microsoft.com/office/drawing/2014/main" id="{503F9947-BEA4-4855-50EB-A3827C194E2E}"/>
              </a:ext>
            </a:extLst>
          </p:cNvPr>
          <p:cNvSpPr txBox="1"/>
          <p:nvPr/>
        </p:nvSpPr>
        <p:spPr>
          <a:xfrm>
            <a:off x="7279547" y="4793167"/>
            <a:ext cx="4328532" cy="1323439"/>
          </a:xfrm>
          <a:prstGeom prst="rect">
            <a:avLst/>
          </a:prstGeom>
          <a:noFill/>
        </p:spPr>
        <p:txBody>
          <a:bodyPr wrap="square" rtlCol="0">
            <a:spAutoFit/>
          </a:bodyPr>
          <a:lstStyle/>
          <a:p>
            <a:pPr marL="285750" indent="-285750">
              <a:buFont typeface="Arial" panose="020B0604020202020204" pitchFamily="34" charset="0"/>
              <a:buChar char="•"/>
            </a:pPr>
            <a:r>
              <a:rPr lang="en-US" sz="2000" dirty="0"/>
              <a:t>State-led gentrification (such as Manchester Life), which in many ways has seen a renewal of property-led approaches.</a:t>
            </a:r>
            <a:endParaRPr lang="en-US" sz="2400" dirty="0"/>
          </a:p>
        </p:txBody>
      </p:sp>
      <p:sp>
        <p:nvSpPr>
          <p:cNvPr id="12" name="TextBox 11">
            <a:extLst>
              <a:ext uri="{FF2B5EF4-FFF2-40B4-BE49-F238E27FC236}">
                <a16:creationId xmlns:a16="http://schemas.microsoft.com/office/drawing/2014/main" id="{299742AC-4C14-5B18-EA6A-C5C5209A315B}"/>
              </a:ext>
            </a:extLst>
          </p:cNvPr>
          <p:cNvSpPr txBox="1"/>
          <p:nvPr/>
        </p:nvSpPr>
        <p:spPr>
          <a:xfrm>
            <a:off x="248361" y="884128"/>
            <a:ext cx="11695274" cy="954107"/>
          </a:xfrm>
          <a:prstGeom prst="rect">
            <a:avLst/>
          </a:prstGeom>
          <a:noFill/>
        </p:spPr>
        <p:txBody>
          <a:bodyPr wrap="square" rtlCol="0">
            <a:spAutoFit/>
          </a:bodyPr>
          <a:lstStyle/>
          <a:p>
            <a:r>
              <a:rPr lang="en-US" sz="2800" dirty="0"/>
              <a:t>The timeline below briefly </a:t>
            </a:r>
            <a:r>
              <a:rPr lang="en-US" sz="2800" dirty="0" err="1"/>
              <a:t>summarises</a:t>
            </a:r>
            <a:r>
              <a:rPr lang="en-US" sz="2800" dirty="0"/>
              <a:t> some national government urban regeneration policies since 1979 and how they were applied to Manchester.</a:t>
            </a:r>
          </a:p>
        </p:txBody>
      </p:sp>
    </p:spTree>
    <p:extLst>
      <p:ext uri="{BB962C8B-B14F-4D97-AF65-F5344CB8AC3E}">
        <p14:creationId xmlns:p14="http://schemas.microsoft.com/office/powerpoint/2010/main" val="2016771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A7C1B-A836-6658-A2D9-354FB522FF8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CDF28B7-985C-77C2-0A10-ACDD3902CFEC}"/>
              </a:ext>
            </a:extLst>
          </p:cNvPr>
          <p:cNvSpPr txBox="1"/>
          <p:nvPr/>
        </p:nvSpPr>
        <p:spPr>
          <a:xfrm>
            <a:off x="256032" y="73104"/>
            <a:ext cx="10232136" cy="646331"/>
          </a:xfrm>
          <a:prstGeom prst="rect">
            <a:avLst/>
          </a:prstGeom>
          <a:noFill/>
        </p:spPr>
        <p:txBody>
          <a:bodyPr wrap="square" rtlCol="0">
            <a:spAutoFit/>
          </a:bodyPr>
          <a:lstStyle/>
          <a:p>
            <a:r>
              <a:rPr lang="en-US" sz="3600" b="1" dirty="0">
                <a:solidFill>
                  <a:schemeClr val="bg1"/>
                </a:solidFill>
              </a:rPr>
              <a:t>How has east Manchester changed over time?</a:t>
            </a:r>
            <a:endParaRPr lang="en-GB" sz="3600" b="1" dirty="0">
              <a:solidFill>
                <a:schemeClr val="bg1"/>
              </a:solidFill>
            </a:endParaRPr>
          </a:p>
        </p:txBody>
      </p:sp>
      <p:sp>
        <p:nvSpPr>
          <p:cNvPr id="3" name="TextBox 2">
            <a:extLst>
              <a:ext uri="{FF2B5EF4-FFF2-40B4-BE49-F238E27FC236}">
                <a16:creationId xmlns:a16="http://schemas.microsoft.com/office/drawing/2014/main" id="{59E8F058-CA03-E2F6-5AB5-BE4698A5A683}"/>
              </a:ext>
            </a:extLst>
          </p:cNvPr>
          <p:cNvSpPr txBox="1"/>
          <p:nvPr/>
        </p:nvSpPr>
        <p:spPr>
          <a:xfrm>
            <a:off x="182094" y="949914"/>
            <a:ext cx="5373132" cy="5416868"/>
          </a:xfrm>
          <a:prstGeom prst="rect">
            <a:avLst/>
          </a:prstGeom>
          <a:noFill/>
        </p:spPr>
        <p:txBody>
          <a:bodyPr wrap="square" rtlCol="0">
            <a:spAutoFit/>
          </a:bodyPr>
          <a:lstStyle/>
          <a:p>
            <a:pPr marL="342900" lvl="0" indent="-342900">
              <a:spcAft>
                <a:spcPts val="600"/>
              </a:spcAft>
              <a:buFont typeface="Arial" panose="020B0604020202020204" pitchFamily="34" charset="0"/>
              <a:buChar char="•"/>
            </a:pPr>
            <a:r>
              <a:rPr lang="en-US" sz="2400" dirty="0"/>
              <a:t>In the 19th century, east Manchester was </a:t>
            </a:r>
            <a:r>
              <a:rPr lang="en-US" sz="2400" dirty="0" err="1"/>
              <a:t>industrialising</a:t>
            </a:r>
            <a:r>
              <a:rPr lang="en-US" sz="2400" dirty="0"/>
              <a:t>, with recently-built mills and terraced houses dominating.</a:t>
            </a:r>
          </a:p>
          <a:p>
            <a:pPr marL="342900" lvl="0" indent="-342900">
              <a:spcAft>
                <a:spcPts val="600"/>
              </a:spcAft>
              <a:buFont typeface="Arial" panose="020B0604020202020204" pitchFamily="34" charset="0"/>
              <a:buChar char="•"/>
            </a:pPr>
            <a:r>
              <a:rPr lang="en-US" sz="2400" dirty="0"/>
              <a:t>In the 20th century, east Manchester saw the development of council housing. Later, urban regeneration policies increasingly focused here.</a:t>
            </a:r>
          </a:p>
          <a:p>
            <a:pPr marL="342900" lvl="0" indent="-342900">
              <a:spcAft>
                <a:spcPts val="600"/>
              </a:spcAft>
              <a:buFont typeface="Arial" panose="020B0604020202020204" pitchFamily="34" charset="0"/>
              <a:buChar char="•"/>
            </a:pPr>
            <a:r>
              <a:rPr lang="en-US" sz="2400" dirty="0"/>
              <a:t>In the 21st century, east Manchester has so far seen house prices increasing rapidly, and the construction of new apartment blocks via partnerships between the council and private developers.</a:t>
            </a:r>
          </a:p>
        </p:txBody>
      </p:sp>
      <p:pic>
        <p:nvPicPr>
          <p:cNvPr id="5" name="Picture 4">
            <a:extLst>
              <a:ext uri="{FF2B5EF4-FFF2-40B4-BE49-F238E27FC236}">
                <a16:creationId xmlns:a16="http://schemas.microsoft.com/office/drawing/2014/main" id="{DA3960E6-7520-EC8C-8A63-A880E3928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86365" y="949914"/>
            <a:ext cx="6139230" cy="3405776"/>
          </a:xfrm>
          <a:prstGeom prst="rect">
            <a:avLst/>
          </a:prstGeom>
        </p:spPr>
      </p:pic>
      <p:sp>
        <p:nvSpPr>
          <p:cNvPr id="6" name="TextBox 5">
            <a:extLst>
              <a:ext uri="{FF2B5EF4-FFF2-40B4-BE49-F238E27FC236}">
                <a16:creationId xmlns:a16="http://schemas.microsoft.com/office/drawing/2014/main" id="{97D7C252-23A5-8A6A-C879-CDB3440D8EA6}"/>
              </a:ext>
            </a:extLst>
          </p:cNvPr>
          <p:cNvSpPr txBox="1"/>
          <p:nvPr/>
        </p:nvSpPr>
        <p:spPr>
          <a:xfrm>
            <a:off x="7595500" y="4401503"/>
            <a:ext cx="3121661" cy="369332"/>
          </a:xfrm>
          <a:prstGeom prst="rect">
            <a:avLst/>
          </a:prstGeom>
          <a:noFill/>
        </p:spPr>
        <p:txBody>
          <a:bodyPr wrap="square" rtlCol="0">
            <a:spAutoFit/>
          </a:bodyPr>
          <a:lstStyle/>
          <a:p>
            <a:r>
              <a:rPr lang="en-US" i="1" dirty="0"/>
              <a:t>Mills in </a:t>
            </a:r>
            <a:r>
              <a:rPr lang="en-US" i="1" dirty="0" err="1"/>
              <a:t>Ancoats</a:t>
            </a:r>
            <a:r>
              <a:rPr lang="en-US" i="1" dirty="0"/>
              <a:t> around 1820.</a:t>
            </a:r>
            <a:endParaRPr lang="en-GB" i="1" dirty="0"/>
          </a:p>
        </p:txBody>
      </p:sp>
    </p:spTree>
    <p:extLst>
      <p:ext uri="{BB962C8B-B14F-4D97-AF65-F5344CB8AC3E}">
        <p14:creationId xmlns:p14="http://schemas.microsoft.com/office/powerpoint/2010/main" val="1506402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3A5AA-3D25-A5B2-6C93-C4AF247B497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7BA7A8F-B467-4559-73D4-21383D20C02F}"/>
              </a:ext>
            </a:extLst>
          </p:cNvPr>
          <p:cNvSpPr txBox="1"/>
          <p:nvPr/>
        </p:nvSpPr>
        <p:spPr>
          <a:xfrm>
            <a:off x="256032" y="73104"/>
            <a:ext cx="10569284" cy="646331"/>
          </a:xfrm>
          <a:prstGeom prst="rect">
            <a:avLst/>
          </a:prstGeom>
          <a:noFill/>
        </p:spPr>
        <p:txBody>
          <a:bodyPr wrap="square" rtlCol="0">
            <a:spAutoFit/>
          </a:bodyPr>
          <a:lstStyle/>
          <a:p>
            <a:r>
              <a:rPr lang="en-US" sz="3600" b="1" dirty="0">
                <a:solidFill>
                  <a:schemeClr val="bg1"/>
                </a:solidFill>
              </a:rPr>
              <a:t>Evaluating urban regeneration in east Manchester</a:t>
            </a:r>
            <a:endParaRPr lang="en-GB" sz="3600" b="1" dirty="0">
              <a:solidFill>
                <a:schemeClr val="bg1"/>
              </a:solidFill>
            </a:endParaRPr>
          </a:p>
        </p:txBody>
      </p:sp>
      <p:sp>
        <p:nvSpPr>
          <p:cNvPr id="3" name="TextBox 2">
            <a:extLst>
              <a:ext uri="{FF2B5EF4-FFF2-40B4-BE49-F238E27FC236}">
                <a16:creationId xmlns:a16="http://schemas.microsoft.com/office/drawing/2014/main" id="{220DF889-7593-7E95-5580-F478FEBBFA2E}"/>
              </a:ext>
            </a:extLst>
          </p:cNvPr>
          <p:cNvSpPr txBox="1"/>
          <p:nvPr/>
        </p:nvSpPr>
        <p:spPr>
          <a:xfrm>
            <a:off x="256032" y="940082"/>
            <a:ext cx="5112381" cy="5770811"/>
          </a:xfrm>
          <a:prstGeom prst="rect">
            <a:avLst/>
          </a:prstGeom>
          <a:noFill/>
        </p:spPr>
        <p:txBody>
          <a:bodyPr wrap="square" rtlCol="0">
            <a:spAutoFit/>
          </a:bodyPr>
          <a:lstStyle/>
          <a:p>
            <a:pPr lvl="0">
              <a:spcAft>
                <a:spcPts val="600"/>
              </a:spcAft>
            </a:pPr>
            <a:r>
              <a:rPr lang="en-US" sz="2800" dirty="0"/>
              <a:t>You are now going to evaluate the impacts of recent urban regeneration on the east Manchester area. </a:t>
            </a:r>
          </a:p>
          <a:p>
            <a:pPr lvl="0">
              <a:spcAft>
                <a:spcPts val="600"/>
              </a:spcAft>
            </a:pPr>
            <a:r>
              <a:rPr lang="en-US" sz="2800" dirty="0"/>
              <a:t>Close to the city's core, east Manchester is an especially appropriate focus because academics have noted that:</a:t>
            </a:r>
          </a:p>
          <a:p>
            <a:pPr lvl="0">
              <a:spcAft>
                <a:spcPts val="600"/>
              </a:spcAft>
            </a:pPr>
            <a:r>
              <a:rPr lang="en-US" sz="2800" b="1" dirty="0">
                <a:solidFill>
                  <a:srgbClr val="2F4791"/>
                </a:solidFill>
              </a:rPr>
              <a:t>‘</a:t>
            </a:r>
            <a:r>
              <a:rPr lang="en-US" sz="2800" b="1" i="1" dirty="0">
                <a:solidFill>
                  <a:srgbClr val="2F4791"/>
                </a:solidFill>
              </a:rPr>
              <a:t>The regeneration of east Manchester is one of the largest projects of urban regeneration internationally</a:t>
            </a:r>
            <a:r>
              <a:rPr lang="en-US" sz="2800" b="1" dirty="0">
                <a:solidFill>
                  <a:srgbClr val="2F4791"/>
                </a:solidFill>
              </a:rPr>
              <a:t>’ </a:t>
            </a:r>
          </a:p>
          <a:p>
            <a:pPr lvl="0">
              <a:spcAft>
                <a:spcPts val="600"/>
              </a:spcAft>
            </a:pPr>
            <a:r>
              <a:rPr lang="en-US" dirty="0"/>
              <a:t>(Blakeley and Evans, 2013, p. 1).</a:t>
            </a:r>
          </a:p>
        </p:txBody>
      </p:sp>
      <p:sp>
        <p:nvSpPr>
          <p:cNvPr id="8" name="TextBox 7">
            <a:extLst>
              <a:ext uri="{FF2B5EF4-FFF2-40B4-BE49-F238E27FC236}">
                <a16:creationId xmlns:a16="http://schemas.microsoft.com/office/drawing/2014/main" id="{2C8B5604-B45A-4F4A-CD42-062E9A7A5C3E}"/>
              </a:ext>
            </a:extLst>
          </p:cNvPr>
          <p:cNvSpPr txBox="1"/>
          <p:nvPr/>
        </p:nvSpPr>
        <p:spPr>
          <a:xfrm>
            <a:off x="7379190" y="5917918"/>
            <a:ext cx="3121661" cy="369332"/>
          </a:xfrm>
          <a:prstGeom prst="rect">
            <a:avLst/>
          </a:prstGeom>
          <a:noFill/>
        </p:spPr>
        <p:txBody>
          <a:bodyPr wrap="square" rtlCol="0">
            <a:spAutoFit/>
          </a:bodyPr>
          <a:lstStyle/>
          <a:p>
            <a:r>
              <a:rPr lang="en-US" i="1" dirty="0"/>
              <a:t>Aerial view of </a:t>
            </a:r>
            <a:r>
              <a:rPr lang="en-US" i="1" dirty="0" err="1"/>
              <a:t>Ancoats</a:t>
            </a:r>
            <a:r>
              <a:rPr lang="en-US" i="1" dirty="0"/>
              <a:t> today.</a:t>
            </a:r>
            <a:endParaRPr lang="en-GB" i="1" dirty="0"/>
          </a:p>
        </p:txBody>
      </p:sp>
      <p:pic>
        <p:nvPicPr>
          <p:cNvPr id="5" name="Picture 4">
            <a:extLst>
              <a:ext uri="{FF2B5EF4-FFF2-40B4-BE49-F238E27FC236}">
                <a16:creationId xmlns:a16="http://schemas.microsoft.com/office/drawing/2014/main" id="{B556D4D8-0F0B-3185-6437-76842AC31C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8413" y="999000"/>
            <a:ext cx="6480000" cy="4860000"/>
          </a:xfrm>
          <a:prstGeom prst="rect">
            <a:avLst/>
          </a:prstGeom>
        </p:spPr>
      </p:pic>
    </p:spTree>
    <p:extLst>
      <p:ext uri="{BB962C8B-B14F-4D97-AF65-F5344CB8AC3E}">
        <p14:creationId xmlns:p14="http://schemas.microsoft.com/office/powerpoint/2010/main" val="4269908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5C7F6A-DBE2-4AE1-07ED-DD69C1E0E35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1038E60-FA4B-867E-A111-01014DA2B894}"/>
              </a:ext>
            </a:extLst>
          </p:cNvPr>
          <p:cNvSpPr txBox="1"/>
          <p:nvPr/>
        </p:nvSpPr>
        <p:spPr>
          <a:xfrm>
            <a:off x="256032" y="73104"/>
            <a:ext cx="10569284" cy="646331"/>
          </a:xfrm>
          <a:prstGeom prst="rect">
            <a:avLst/>
          </a:prstGeom>
          <a:noFill/>
        </p:spPr>
        <p:txBody>
          <a:bodyPr wrap="square" rtlCol="0">
            <a:spAutoFit/>
          </a:bodyPr>
          <a:lstStyle/>
          <a:p>
            <a:r>
              <a:rPr lang="en-US" sz="3600" b="1" dirty="0">
                <a:solidFill>
                  <a:schemeClr val="bg1"/>
                </a:solidFill>
              </a:rPr>
              <a:t>Evaluating urban regeneration in east Manchester</a:t>
            </a:r>
            <a:endParaRPr lang="en-GB" sz="3600" b="1" dirty="0">
              <a:solidFill>
                <a:schemeClr val="bg1"/>
              </a:solidFill>
            </a:endParaRPr>
          </a:p>
        </p:txBody>
      </p:sp>
      <p:sp>
        <p:nvSpPr>
          <p:cNvPr id="3" name="TextBox 2">
            <a:extLst>
              <a:ext uri="{FF2B5EF4-FFF2-40B4-BE49-F238E27FC236}">
                <a16:creationId xmlns:a16="http://schemas.microsoft.com/office/drawing/2014/main" id="{E7B4994B-DDC8-E75F-861D-C20AA0FA8979}"/>
              </a:ext>
            </a:extLst>
          </p:cNvPr>
          <p:cNvSpPr txBox="1"/>
          <p:nvPr/>
        </p:nvSpPr>
        <p:spPr>
          <a:xfrm>
            <a:off x="256029" y="978938"/>
            <a:ext cx="6278917" cy="2477601"/>
          </a:xfrm>
          <a:prstGeom prst="rect">
            <a:avLst/>
          </a:prstGeom>
          <a:noFill/>
        </p:spPr>
        <p:txBody>
          <a:bodyPr wrap="square" rtlCol="0">
            <a:spAutoFit/>
          </a:bodyPr>
          <a:lstStyle/>
          <a:p>
            <a:pPr>
              <a:spcAft>
                <a:spcPts val="600"/>
              </a:spcAft>
            </a:pPr>
            <a:r>
              <a:rPr lang="en-US" sz="2500" dirty="0"/>
              <a:t>Geographer Kevin Ward (2003) has described east Manchester as one of the most ‘policy-thick’ places in the country.</a:t>
            </a:r>
          </a:p>
          <a:p>
            <a:pPr>
              <a:spcAft>
                <a:spcPts val="600"/>
              </a:spcAft>
            </a:pPr>
            <a:r>
              <a:rPr lang="en-US" sz="2500" dirty="0"/>
              <a:t>By this he means that it has been the focus of more attempted regeneration policies and approaches than anywhere else in the UK.</a:t>
            </a:r>
          </a:p>
        </p:txBody>
      </p:sp>
      <p:sp>
        <p:nvSpPr>
          <p:cNvPr id="8" name="TextBox 7">
            <a:extLst>
              <a:ext uri="{FF2B5EF4-FFF2-40B4-BE49-F238E27FC236}">
                <a16:creationId xmlns:a16="http://schemas.microsoft.com/office/drawing/2014/main" id="{60765A08-7BF5-46AC-C7E0-8A0DE8AE3A5A}"/>
              </a:ext>
            </a:extLst>
          </p:cNvPr>
          <p:cNvSpPr txBox="1"/>
          <p:nvPr/>
        </p:nvSpPr>
        <p:spPr>
          <a:xfrm>
            <a:off x="6712151" y="890530"/>
            <a:ext cx="1638939" cy="1754326"/>
          </a:xfrm>
          <a:prstGeom prst="rect">
            <a:avLst/>
          </a:prstGeom>
          <a:noFill/>
        </p:spPr>
        <p:txBody>
          <a:bodyPr wrap="square" rtlCol="0">
            <a:spAutoFit/>
          </a:bodyPr>
          <a:lstStyle/>
          <a:p>
            <a:pPr algn="r"/>
            <a:r>
              <a:rPr lang="en-US" i="1" dirty="0"/>
              <a:t>The </a:t>
            </a:r>
            <a:r>
              <a:rPr lang="en-US" i="1" dirty="0" err="1"/>
              <a:t>SportCity</a:t>
            </a:r>
            <a:r>
              <a:rPr lang="en-US" i="1" dirty="0"/>
              <a:t> development, now home to Manchester City Football Club.</a:t>
            </a:r>
          </a:p>
        </p:txBody>
      </p:sp>
      <p:sp>
        <p:nvSpPr>
          <p:cNvPr id="4" name="TextBox 3">
            <a:extLst>
              <a:ext uri="{FF2B5EF4-FFF2-40B4-BE49-F238E27FC236}">
                <a16:creationId xmlns:a16="http://schemas.microsoft.com/office/drawing/2014/main" id="{C5C9AF09-029F-2E0B-ECD2-DB042F19274C}"/>
              </a:ext>
            </a:extLst>
          </p:cNvPr>
          <p:cNvSpPr txBox="1"/>
          <p:nvPr/>
        </p:nvSpPr>
        <p:spPr>
          <a:xfrm>
            <a:off x="256030" y="3716042"/>
            <a:ext cx="11634282" cy="2831544"/>
          </a:xfrm>
          <a:prstGeom prst="rect">
            <a:avLst/>
          </a:prstGeom>
          <a:solidFill>
            <a:srgbClr val="2F4791">
              <a:alpha val="35000"/>
            </a:srgbClr>
          </a:solidFill>
          <a:ln>
            <a:solidFill>
              <a:srgbClr val="2F4791"/>
            </a:solidFill>
          </a:ln>
        </p:spPr>
        <p:txBody>
          <a:bodyPr wrap="square" rtlCol="0">
            <a:spAutoFit/>
          </a:bodyPr>
          <a:lstStyle/>
          <a:p>
            <a:pPr marL="457200" indent="-457200">
              <a:spcAft>
                <a:spcPts val="600"/>
              </a:spcAft>
              <a:buFont typeface="+mj-lt"/>
              <a:buAutoNum type="arabicPeriod"/>
            </a:pPr>
            <a:r>
              <a:rPr lang="en-US" sz="2400" dirty="0"/>
              <a:t>In groups, read about </a:t>
            </a:r>
            <a:r>
              <a:rPr lang="en-US" sz="2400" u="sng" dirty="0"/>
              <a:t>one</a:t>
            </a:r>
            <a:r>
              <a:rPr lang="en-US" sz="2400" dirty="0"/>
              <a:t> regeneration approach in east Manchester in </a:t>
            </a:r>
            <a:r>
              <a:rPr lang="en-US" sz="2400" b="1" dirty="0">
                <a:solidFill>
                  <a:srgbClr val="2F4791"/>
                </a:solidFill>
              </a:rPr>
              <a:t>‘Lesson 2 reading – How has regeneration transformed east Manchester? Three different strategies’</a:t>
            </a:r>
            <a:r>
              <a:rPr lang="en-US" sz="2400" b="1" dirty="0"/>
              <a:t> </a:t>
            </a:r>
            <a:endParaRPr lang="en-US" sz="2400" dirty="0"/>
          </a:p>
          <a:p>
            <a:pPr marL="457200" indent="-457200">
              <a:spcAft>
                <a:spcPts val="600"/>
              </a:spcAft>
              <a:buFont typeface="+mj-lt"/>
              <a:buAutoNum type="arabicPeriod"/>
            </a:pPr>
            <a:r>
              <a:rPr lang="en-US" sz="2400" dirty="0"/>
              <a:t>Discuss the approach: what do you think were its most positive and negative features?</a:t>
            </a:r>
          </a:p>
          <a:p>
            <a:pPr marL="457200" indent="-457200">
              <a:spcAft>
                <a:spcPts val="600"/>
              </a:spcAft>
              <a:buFont typeface="+mj-lt"/>
              <a:buAutoNum type="arabicPeriod"/>
            </a:pPr>
            <a:r>
              <a:rPr lang="en-US" sz="2400" dirty="0"/>
              <a:t>Plan a short presentation to the class evaluating the policy approach you have analysed. Further guidance is given on the next slide.</a:t>
            </a:r>
          </a:p>
        </p:txBody>
      </p:sp>
      <p:pic>
        <p:nvPicPr>
          <p:cNvPr id="6" name="Picture 5">
            <a:extLst>
              <a:ext uri="{FF2B5EF4-FFF2-40B4-BE49-F238E27FC236}">
                <a16:creationId xmlns:a16="http://schemas.microsoft.com/office/drawing/2014/main" id="{1F8720A8-E6BD-D27E-AB59-147EF15B9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1090" y="890530"/>
            <a:ext cx="3539222" cy="2654417"/>
          </a:xfrm>
          <a:prstGeom prst="rect">
            <a:avLst/>
          </a:prstGeom>
        </p:spPr>
      </p:pic>
    </p:spTree>
    <p:extLst>
      <p:ext uri="{BB962C8B-B14F-4D97-AF65-F5344CB8AC3E}">
        <p14:creationId xmlns:p14="http://schemas.microsoft.com/office/powerpoint/2010/main" val="2355127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3E060E-D871-1D3C-AEE4-4E36E32EA7E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02C389B-01A5-6F39-1832-A589DC31B2B9}"/>
              </a:ext>
            </a:extLst>
          </p:cNvPr>
          <p:cNvSpPr txBox="1"/>
          <p:nvPr/>
        </p:nvSpPr>
        <p:spPr>
          <a:xfrm>
            <a:off x="256032" y="73104"/>
            <a:ext cx="10569284" cy="646331"/>
          </a:xfrm>
          <a:prstGeom prst="rect">
            <a:avLst/>
          </a:prstGeom>
          <a:noFill/>
        </p:spPr>
        <p:txBody>
          <a:bodyPr wrap="square" rtlCol="0">
            <a:spAutoFit/>
          </a:bodyPr>
          <a:lstStyle/>
          <a:p>
            <a:r>
              <a:rPr lang="en-US" sz="3600" b="1" dirty="0">
                <a:solidFill>
                  <a:schemeClr val="bg1"/>
                </a:solidFill>
              </a:rPr>
              <a:t>Presentations guidance</a:t>
            </a:r>
            <a:endParaRPr lang="en-GB" sz="3600" b="1" dirty="0">
              <a:solidFill>
                <a:schemeClr val="bg1"/>
              </a:solidFill>
            </a:endParaRPr>
          </a:p>
        </p:txBody>
      </p:sp>
      <p:sp>
        <p:nvSpPr>
          <p:cNvPr id="3" name="TextBox 2">
            <a:extLst>
              <a:ext uri="{FF2B5EF4-FFF2-40B4-BE49-F238E27FC236}">
                <a16:creationId xmlns:a16="http://schemas.microsoft.com/office/drawing/2014/main" id="{777D7F16-159B-5D3B-2AA1-2DEEE3A0417D}"/>
              </a:ext>
            </a:extLst>
          </p:cNvPr>
          <p:cNvSpPr txBox="1"/>
          <p:nvPr/>
        </p:nvSpPr>
        <p:spPr>
          <a:xfrm>
            <a:off x="256031" y="940082"/>
            <a:ext cx="11832337" cy="5324535"/>
          </a:xfrm>
          <a:prstGeom prst="rect">
            <a:avLst/>
          </a:prstGeom>
          <a:noFill/>
        </p:spPr>
        <p:txBody>
          <a:bodyPr wrap="square" rtlCol="0">
            <a:spAutoFit/>
          </a:bodyPr>
          <a:lstStyle/>
          <a:p>
            <a:pPr>
              <a:spcAft>
                <a:spcPts val="1200"/>
              </a:spcAft>
            </a:pPr>
            <a:r>
              <a:rPr lang="en-US" sz="2800" dirty="0"/>
              <a:t>In your presentations, you should include some </a:t>
            </a:r>
            <a:r>
              <a:rPr lang="en-US" sz="2800" b="1" dirty="0"/>
              <a:t>facts</a:t>
            </a:r>
            <a:r>
              <a:rPr lang="en-US" sz="2800" dirty="0"/>
              <a:t> about the regeneration approach you are studying (dates, funding, etc.).</a:t>
            </a:r>
          </a:p>
          <a:p>
            <a:pPr>
              <a:spcAft>
                <a:spcPts val="1200"/>
              </a:spcAft>
            </a:pPr>
            <a:r>
              <a:rPr lang="en-US" sz="2800" dirty="0"/>
              <a:t>You should also include the </a:t>
            </a:r>
            <a:r>
              <a:rPr lang="en-US" sz="2800" b="1" dirty="0"/>
              <a:t>impacts</a:t>
            </a:r>
            <a:r>
              <a:rPr lang="en-US" sz="2800" dirty="0"/>
              <a:t> of the approach you have been studying.</a:t>
            </a:r>
          </a:p>
          <a:p>
            <a:pPr>
              <a:spcAft>
                <a:spcPts val="1200"/>
              </a:spcAft>
            </a:pPr>
            <a:r>
              <a:rPr lang="en-US" sz="2800" dirty="0"/>
              <a:t>Finally, you should ensure that you </a:t>
            </a:r>
            <a:r>
              <a:rPr lang="en-US" sz="2800" b="1" dirty="0"/>
              <a:t>evaluate</a:t>
            </a:r>
            <a:r>
              <a:rPr lang="en-US" sz="2800" dirty="0"/>
              <a:t> your approach. To do this you might consider:</a:t>
            </a:r>
          </a:p>
          <a:p>
            <a:pPr marL="342900" indent="-342900">
              <a:spcAft>
                <a:spcPts val="1200"/>
              </a:spcAft>
              <a:buFont typeface="Arial" panose="020B0604020202020204" pitchFamily="34" charset="0"/>
              <a:buChar char="•"/>
            </a:pPr>
            <a:r>
              <a:rPr lang="en-US" sz="2800" dirty="0"/>
              <a:t>What are the main strengths and weaknesses of the approach?</a:t>
            </a:r>
          </a:p>
          <a:p>
            <a:pPr marL="342900" indent="-342900">
              <a:spcAft>
                <a:spcPts val="1200"/>
              </a:spcAft>
              <a:buFont typeface="Arial" panose="020B0604020202020204" pitchFamily="34" charset="0"/>
              <a:buChar char="•"/>
            </a:pPr>
            <a:r>
              <a:rPr lang="en-US" sz="2800" dirty="0"/>
              <a:t>What economic, social and/or environmental impacts did it have?</a:t>
            </a:r>
          </a:p>
          <a:p>
            <a:pPr marL="342900" indent="-342900">
              <a:spcAft>
                <a:spcPts val="1200"/>
              </a:spcAft>
              <a:buFont typeface="Arial" panose="020B0604020202020204" pitchFamily="34" charset="0"/>
              <a:buChar char="•"/>
            </a:pPr>
            <a:r>
              <a:rPr lang="en-US" sz="2800" dirty="0"/>
              <a:t>Do the changes seem to be sustainable?</a:t>
            </a:r>
          </a:p>
          <a:p>
            <a:pPr marL="342900" indent="-342900">
              <a:spcAft>
                <a:spcPts val="1200"/>
              </a:spcAft>
              <a:buFont typeface="Arial" panose="020B0604020202020204" pitchFamily="34" charset="0"/>
              <a:buChar char="•"/>
            </a:pPr>
            <a:r>
              <a:rPr lang="en-US" sz="2800" dirty="0"/>
              <a:t>Are the changes equitable, i.e. do they benefit different groups equally?</a:t>
            </a:r>
          </a:p>
        </p:txBody>
      </p:sp>
    </p:spTree>
    <p:extLst>
      <p:ext uri="{BB962C8B-B14F-4D97-AF65-F5344CB8AC3E}">
        <p14:creationId xmlns:p14="http://schemas.microsoft.com/office/powerpoint/2010/main" val="4031431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88D4E-CF43-0A94-44C8-DEC3B16F1B4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838283D-11FB-5F37-FC5E-BFCB4D3EDF0E}"/>
              </a:ext>
            </a:extLst>
          </p:cNvPr>
          <p:cNvSpPr txBox="1"/>
          <p:nvPr/>
        </p:nvSpPr>
        <p:spPr>
          <a:xfrm>
            <a:off x="256032" y="73104"/>
            <a:ext cx="10569284" cy="646331"/>
          </a:xfrm>
          <a:prstGeom prst="rect">
            <a:avLst/>
          </a:prstGeom>
          <a:noFill/>
        </p:spPr>
        <p:txBody>
          <a:bodyPr wrap="square" rtlCol="0">
            <a:spAutoFit/>
          </a:bodyPr>
          <a:lstStyle/>
          <a:p>
            <a:r>
              <a:rPr lang="en-US" sz="3600" b="1" dirty="0">
                <a:solidFill>
                  <a:schemeClr val="bg1"/>
                </a:solidFill>
              </a:rPr>
              <a:t>Presentations: notes and summaries</a:t>
            </a:r>
            <a:endParaRPr lang="en-GB" sz="3600" b="1" dirty="0">
              <a:solidFill>
                <a:schemeClr val="bg1"/>
              </a:solidFill>
            </a:endParaRPr>
          </a:p>
        </p:txBody>
      </p:sp>
      <p:sp>
        <p:nvSpPr>
          <p:cNvPr id="3" name="TextBox 2">
            <a:extLst>
              <a:ext uri="{FF2B5EF4-FFF2-40B4-BE49-F238E27FC236}">
                <a16:creationId xmlns:a16="http://schemas.microsoft.com/office/drawing/2014/main" id="{0115D19C-91D7-164F-2B03-B752DE21800F}"/>
              </a:ext>
            </a:extLst>
          </p:cNvPr>
          <p:cNvSpPr txBox="1"/>
          <p:nvPr/>
        </p:nvSpPr>
        <p:spPr>
          <a:xfrm>
            <a:off x="256032" y="880580"/>
            <a:ext cx="11759184" cy="1384995"/>
          </a:xfrm>
          <a:prstGeom prst="rect">
            <a:avLst/>
          </a:prstGeom>
          <a:noFill/>
        </p:spPr>
        <p:txBody>
          <a:bodyPr wrap="square" rtlCol="0">
            <a:spAutoFit/>
          </a:bodyPr>
          <a:lstStyle/>
          <a:p>
            <a:pPr>
              <a:spcAft>
                <a:spcPts val="1200"/>
              </a:spcAft>
            </a:pPr>
            <a:r>
              <a:rPr lang="en-US" sz="2800" dirty="0"/>
              <a:t>As you listen to the presentations, take summary notes. You may wish to do this as a mind map. Once the presentations are complete, check the reading sheet to ensure you have all the details about the three approaches.</a:t>
            </a:r>
          </a:p>
        </p:txBody>
      </p:sp>
      <p:grpSp>
        <p:nvGrpSpPr>
          <p:cNvPr id="12" name="Group 11">
            <a:extLst>
              <a:ext uri="{FF2B5EF4-FFF2-40B4-BE49-F238E27FC236}">
                <a16:creationId xmlns:a16="http://schemas.microsoft.com/office/drawing/2014/main" id="{C5AF066C-EFC7-9C08-7237-182AD0501603}"/>
              </a:ext>
            </a:extLst>
          </p:cNvPr>
          <p:cNvGrpSpPr/>
          <p:nvPr/>
        </p:nvGrpSpPr>
        <p:grpSpPr>
          <a:xfrm>
            <a:off x="5055624" y="4350624"/>
            <a:ext cx="2160000" cy="2160000"/>
            <a:chOff x="4416552" y="3037918"/>
            <a:chExt cx="2340000" cy="2340000"/>
          </a:xfrm>
        </p:grpSpPr>
        <p:sp>
          <p:nvSpPr>
            <p:cNvPr id="5" name="Oval 4">
              <a:extLst>
                <a:ext uri="{FF2B5EF4-FFF2-40B4-BE49-F238E27FC236}">
                  <a16:creationId xmlns:a16="http://schemas.microsoft.com/office/drawing/2014/main" id="{001AADF2-3813-6AAD-AF7A-E2AD1EEA7C3A}"/>
                </a:ext>
              </a:extLst>
            </p:cNvPr>
            <p:cNvSpPr/>
            <p:nvPr/>
          </p:nvSpPr>
          <p:spPr>
            <a:xfrm>
              <a:off x="4416552" y="3037918"/>
              <a:ext cx="2340000" cy="2340000"/>
            </a:xfrm>
            <a:prstGeom prst="ellipse">
              <a:avLst/>
            </a:prstGeom>
            <a:solidFill>
              <a:srgbClr val="2F47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2F4791"/>
                </a:solidFill>
              </a:endParaRPr>
            </a:p>
          </p:txBody>
        </p:sp>
        <p:sp>
          <p:nvSpPr>
            <p:cNvPr id="4" name="TextBox 3">
              <a:extLst>
                <a:ext uri="{FF2B5EF4-FFF2-40B4-BE49-F238E27FC236}">
                  <a16:creationId xmlns:a16="http://schemas.microsoft.com/office/drawing/2014/main" id="{3848AF4A-FB1A-9477-D169-61886271388F}"/>
                </a:ext>
              </a:extLst>
            </p:cNvPr>
            <p:cNvSpPr txBox="1"/>
            <p:nvPr/>
          </p:nvSpPr>
          <p:spPr>
            <a:xfrm>
              <a:off x="4571568" y="3626489"/>
              <a:ext cx="2029968" cy="1015663"/>
            </a:xfrm>
            <a:prstGeom prst="rect">
              <a:avLst/>
            </a:prstGeom>
            <a:noFill/>
          </p:spPr>
          <p:txBody>
            <a:bodyPr wrap="square" rtlCol="0">
              <a:spAutoFit/>
            </a:bodyPr>
            <a:lstStyle/>
            <a:p>
              <a:pPr algn="ctr"/>
              <a:r>
                <a:rPr lang="en-US" sz="2000" b="1" dirty="0">
                  <a:solidFill>
                    <a:schemeClr val="bg1"/>
                  </a:solidFill>
                </a:rPr>
                <a:t>Regenerating east Manchester</a:t>
              </a:r>
              <a:endParaRPr lang="en-GB" sz="2000" b="1" dirty="0">
                <a:solidFill>
                  <a:schemeClr val="bg1"/>
                </a:solidFill>
              </a:endParaRPr>
            </a:p>
          </p:txBody>
        </p:sp>
      </p:grpSp>
      <p:grpSp>
        <p:nvGrpSpPr>
          <p:cNvPr id="15" name="Group 14">
            <a:extLst>
              <a:ext uri="{FF2B5EF4-FFF2-40B4-BE49-F238E27FC236}">
                <a16:creationId xmlns:a16="http://schemas.microsoft.com/office/drawing/2014/main" id="{607A6866-6F68-5561-785A-B0B3A2D1301C}"/>
              </a:ext>
            </a:extLst>
          </p:cNvPr>
          <p:cNvGrpSpPr/>
          <p:nvPr/>
        </p:nvGrpSpPr>
        <p:grpSpPr>
          <a:xfrm>
            <a:off x="2620136" y="4067547"/>
            <a:ext cx="1440000" cy="1440000"/>
            <a:chOff x="2240280" y="3037918"/>
            <a:chExt cx="1620000" cy="1620000"/>
          </a:xfrm>
        </p:grpSpPr>
        <p:sp>
          <p:nvSpPr>
            <p:cNvPr id="6" name="Oval 5">
              <a:extLst>
                <a:ext uri="{FF2B5EF4-FFF2-40B4-BE49-F238E27FC236}">
                  <a16:creationId xmlns:a16="http://schemas.microsoft.com/office/drawing/2014/main" id="{12598996-768F-421F-A796-DB5EC0DAD43C}"/>
                </a:ext>
              </a:extLst>
            </p:cNvPr>
            <p:cNvSpPr/>
            <p:nvPr/>
          </p:nvSpPr>
          <p:spPr>
            <a:xfrm>
              <a:off x="2240280" y="3037918"/>
              <a:ext cx="1620000" cy="1620000"/>
            </a:xfrm>
            <a:prstGeom prst="ellipse">
              <a:avLst/>
            </a:prstGeom>
            <a:solidFill>
              <a:srgbClr val="2F47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47F87C13-45FA-089C-0DD4-53B39B6FB003}"/>
                </a:ext>
              </a:extLst>
            </p:cNvPr>
            <p:cNvSpPr txBox="1"/>
            <p:nvPr/>
          </p:nvSpPr>
          <p:spPr>
            <a:xfrm>
              <a:off x="2282184" y="3432420"/>
              <a:ext cx="1536192" cy="830997"/>
            </a:xfrm>
            <a:prstGeom prst="rect">
              <a:avLst/>
            </a:prstGeom>
            <a:noFill/>
          </p:spPr>
          <p:txBody>
            <a:bodyPr wrap="square" rtlCol="0">
              <a:spAutoFit/>
            </a:bodyPr>
            <a:lstStyle/>
            <a:p>
              <a:pPr algn="ctr"/>
              <a:r>
                <a:rPr lang="en-US" sz="1200" dirty="0" err="1">
                  <a:solidFill>
                    <a:schemeClr val="bg1"/>
                  </a:solidFill>
                </a:rPr>
                <a:t>Sportcity</a:t>
              </a:r>
              <a:r>
                <a:rPr lang="en-US" sz="1200" dirty="0">
                  <a:solidFill>
                    <a:schemeClr val="bg1"/>
                  </a:solidFill>
                </a:rPr>
                <a:t> and the East Manchester Regeneration Strategy</a:t>
              </a:r>
              <a:endParaRPr lang="en-GB" sz="1200" dirty="0">
                <a:solidFill>
                  <a:schemeClr val="bg1"/>
                </a:solidFill>
              </a:endParaRPr>
            </a:p>
          </p:txBody>
        </p:sp>
      </p:grpSp>
      <p:grpSp>
        <p:nvGrpSpPr>
          <p:cNvPr id="13" name="Group 12">
            <a:extLst>
              <a:ext uri="{FF2B5EF4-FFF2-40B4-BE49-F238E27FC236}">
                <a16:creationId xmlns:a16="http://schemas.microsoft.com/office/drawing/2014/main" id="{B7E99676-A619-8E4C-80E6-E982407A2424}"/>
              </a:ext>
            </a:extLst>
          </p:cNvPr>
          <p:cNvGrpSpPr/>
          <p:nvPr/>
        </p:nvGrpSpPr>
        <p:grpSpPr>
          <a:xfrm>
            <a:off x="5375999" y="2415439"/>
            <a:ext cx="1440000" cy="1440000"/>
            <a:chOff x="7492824" y="2482037"/>
            <a:chExt cx="1620000" cy="1620000"/>
          </a:xfrm>
        </p:grpSpPr>
        <p:sp>
          <p:nvSpPr>
            <p:cNvPr id="8" name="Oval 7">
              <a:extLst>
                <a:ext uri="{FF2B5EF4-FFF2-40B4-BE49-F238E27FC236}">
                  <a16:creationId xmlns:a16="http://schemas.microsoft.com/office/drawing/2014/main" id="{06C4A386-E392-E907-EFEB-7A9919A2BC05}"/>
                </a:ext>
              </a:extLst>
            </p:cNvPr>
            <p:cNvSpPr/>
            <p:nvPr/>
          </p:nvSpPr>
          <p:spPr>
            <a:xfrm>
              <a:off x="7492824" y="2482037"/>
              <a:ext cx="1620000" cy="1620000"/>
            </a:xfrm>
            <a:prstGeom prst="ellipse">
              <a:avLst/>
            </a:prstGeom>
            <a:solidFill>
              <a:srgbClr val="2F47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A8BD3194-2269-C0E9-298C-7F61F85830A6}"/>
                </a:ext>
              </a:extLst>
            </p:cNvPr>
            <p:cNvSpPr txBox="1"/>
            <p:nvPr/>
          </p:nvSpPr>
          <p:spPr>
            <a:xfrm>
              <a:off x="7532784" y="2874464"/>
              <a:ext cx="1536192" cy="830997"/>
            </a:xfrm>
            <a:prstGeom prst="rect">
              <a:avLst/>
            </a:prstGeom>
            <a:noFill/>
          </p:spPr>
          <p:txBody>
            <a:bodyPr wrap="square" rtlCol="0">
              <a:spAutoFit/>
            </a:bodyPr>
            <a:lstStyle/>
            <a:p>
              <a:pPr algn="ctr"/>
              <a:r>
                <a:rPr lang="en-US" sz="1200" dirty="0">
                  <a:solidFill>
                    <a:schemeClr val="bg1"/>
                  </a:solidFill>
                </a:rPr>
                <a:t>New East Manchester Regeneration Company</a:t>
              </a:r>
              <a:endParaRPr lang="en-GB" sz="1200" dirty="0">
                <a:solidFill>
                  <a:schemeClr val="bg1"/>
                </a:solidFill>
              </a:endParaRPr>
            </a:p>
          </p:txBody>
        </p:sp>
      </p:grpSp>
      <p:grpSp>
        <p:nvGrpSpPr>
          <p:cNvPr id="14" name="Group 13">
            <a:extLst>
              <a:ext uri="{FF2B5EF4-FFF2-40B4-BE49-F238E27FC236}">
                <a16:creationId xmlns:a16="http://schemas.microsoft.com/office/drawing/2014/main" id="{43F33717-FB66-92FD-ABBA-EE3BCE671662}"/>
              </a:ext>
            </a:extLst>
          </p:cNvPr>
          <p:cNvGrpSpPr/>
          <p:nvPr/>
        </p:nvGrpSpPr>
        <p:grpSpPr>
          <a:xfrm>
            <a:off x="8211112" y="4067547"/>
            <a:ext cx="1440000" cy="1440000"/>
            <a:chOff x="7001256" y="4982542"/>
            <a:chExt cx="1620000" cy="1620000"/>
          </a:xfrm>
        </p:grpSpPr>
        <p:sp>
          <p:nvSpPr>
            <p:cNvPr id="10" name="Oval 9">
              <a:extLst>
                <a:ext uri="{FF2B5EF4-FFF2-40B4-BE49-F238E27FC236}">
                  <a16:creationId xmlns:a16="http://schemas.microsoft.com/office/drawing/2014/main" id="{D90E31DA-1EDD-1005-A163-B5FA860B692E}"/>
                </a:ext>
              </a:extLst>
            </p:cNvPr>
            <p:cNvSpPr/>
            <p:nvPr/>
          </p:nvSpPr>
          <p:spPr>
            <a:xfrm>
              <a:off x="7001256" y="4982542"/>
              <a:ext cx="1620000" cy="1620000"/>
            </a:xfrm>
            <a:prstGeom prst="ellipse">
              <a:avLst/>
            </a:prstGeom>
            <a:solidFill>
              <a:srgbClr val="2F479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D1A5C6F9-9C6C-8E8D-892E-5839C97A5606}"/>
                </a:ext>
              </a:extLst>
            </p:cNvPr>
            <p:cNvSpPr txBox="1"/>
            <p:nvPr/>
          </p:nvSpPr>
          <p:spPr>
            <a:xfrm>
              <a:off x="7041216" y="5307227"/>
              <a:ext cx="1536192" cy="830997"/>
            </a:xfrm>
            <a:prstGeom prst="rect">
              <a:avLst/>
            </a:prstGeom>
            <a:noFill/>
          </p:spPr>
          <p:txBody>
            <a:bodyPr wrap="square" rtlCol="0">
              <a:spAutoFit/>
            </a:bodyPr>
            <a:lstStyle/>
            <a:p>
              <a:pPr algn="ctr"/>
              <a:r>
                <a:rPr lang="en-US" sz="1200" dirty="0">
                  <a:solidFill>
                    <a:schemeClr val="bg1"/>
                  </a:solidFill>
                </a:rPr>
                <a:t>Property-led regeneration, </a:t>
              </a:r>
              <a:r>
                <a:rPr lang="en-US" sz="1200" dirty="0" err="1">
                  <a:solidFill>
                    <a:schemeClr val="bg1"/>
                  </a:solidFill>
                </a:rPr>
                <a:t>financialisation</a:t>
              </a:r>
              <a:r>
                <a:rPr lang="en-US" sz="1200" dirty="0">
                  <a:solidFill>
                    <a:schemeClr val="bg1"/>
                  </a:solidFill>
                </a:rPr>
                <a:t> and short-term lets</a:t>
              </a:r>
              <a:endParaRPr lang="en-GB" sz="1200" dirty="0">
                <a:solidFill>
                  <a:schemeClr val="bg1"/>
                </a:solidFill>
              </a:endParaRPr>
            </a:p>
          </p:txBody>
        </p:sp>
      </p:grpSp>
    </p:spTree>
    <p:extLst>
      <p:ext uri="{BB962C8B-B14F-4D97-AF65-F5344CB8AC3E}">
        <p14:creationId xmlns:p14="http://schemas.microsoft.com/office/powerpoint/2010/main" val="16429407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1579</Words>
  <Application>Microsoft Office PowerPoint</Application>
  <PresentationFormat>Widescreen</PresentationFormat>
  <Paragraphs>90</Paragraphs>
  <Slides>12</Slides>
  <Notes>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Aptos</vt:lpstr>
      <vt:lpstr>Aptos Display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Dorcas Brown</dc:creator>
  <cp:lastModifiedBy>Dorcas Brown</cp:lastModifiedBy>
  <cp:revision>44</cp:revision>
  <dcterms:created xsi:type="dcterms:W3CDTF">2026-01-19T10:20:17Z</dcterms:created>
  <dcterms:modified xsi:type="dcterms:W3CDTF">2026-03-06T13:31:36Z</dcterms:modified>
</cp:coreProperties>
</file>