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56" r:id="rId2"/>
    <p:sldId id="258" r:id="rId3"/>
    <p:sldId id="271" r:id="rId4"/>
    <p:sldId id="272" r:id="rId5"/>
    <p:sldId id="273" r:id="rId6"/>
    <p:sldId id="274" r:id="rId7"/>
    <p:sldId id="275"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F479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9225" autoAdjust="0"/>
  </p:normalViewPr>
  <p:slideViewPr>
    <p:cSldViewPr snapToGrid="0">
      <p:cViewPr varScale="1">
        <p:scale>
          <a:sx n="73" d="100"/>
          <a:sy n="73" d="100"/>
        </p:scale>
        <p:origin x="107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C98D138-B15F-4229-BF27-45FDC419D9BC}" type="datetimeFigureOut">
              <a:rPr lang="en-GB" smtClean="0"/>
              <a:t>06/03/2026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BB9EEFA-A281-4160-B1CB-0EFCD317A59D}" type="slidenum">
              <a:rPr lang="en-GB" smtClean="0"/>
              <a:t>‹#›</a:t>
            </a:fld>
            <a:endParaRPr lang="en-GB"/>
          </a:p>
        </p:txBody>
      </p:sp>
    </p:spTree>
    <p:extLst>
      <p:ext uri="{BB962C8B-B14F-4D97-AF65-F5344CB8AC3E}">
        <p14:creationId xmlns:p14="http://schemas.microsoft.com/office/powerpoint/2010/main" val="18893408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socialhomes4mcr.org.uk/post/social-homes-for-miles-platting-now"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geograph.org.uk/profile/18677" TargetMode="External"/><Relationship Id="rId2" Type="http://schemas.openxmlformats.org/officeDocument/2006/relationships/slide" Target="../slides/slide4.xml"/><Relationship Id="rId1" Type="http://schemas.openxmlformats.org/officeDocument/2006/relationships/notesMaster" Target="../notesMasters/notesMaster1.xml"/><Relationship Id="rId6" Type="http://schemas.openxmlformats.org/officeDocument/2006/relationships/hyperlink" Target="https://www.geograph.org.uk/profile/22742" TargetMode="External"/><Relationship Id="rId5" Type="http://schemas.openxmlformats.org/officeDocument/2006/relationships/hyperlink" Target="http://creativecommons.org/licenses/by-sa/2.0/" TargetMode="External"/><Relationship Id="rId4" Type="http://schemas.openxmlformats.org/officeDocument/2006/relationships/hyperlink" Target="https://www.geograph.org.uk/reuse.php?id=7929102"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US" dirty="0"/>
              <a:t>Photo: </a:t>
            </a:r>
            <a:r>
              <a:rPr lang="en-US" sz="1200" u="sng" kern="1200" dirty="0">
                <a:solidFill>
                  <a:schemeClr val="tx1"/>
                </a:solidFill>
                <a:effectLst/>
                <a:latin typeface="+mn-lt"/>
                <a:ea typeface="+mn-ea"/>
                <a:cs typeface="+mn-cs"/>
                <a:hlinkClick r:id="rId3"/>
              </a:rPr>
              <a:t>https://www.socialhomes4mcr.org.uk/post/social-homes-for-miles-platting-now</a:t>
            </a:r>
            <a:endParaRPr lang="en-GB" dirty="0"/>
          </a:p>
        </p:txBody>
      </p:sp>
      <p:sp>
        <p:nvSpPr>
          <p:cNvPr id="4" name="Slide Number Placeholder 3"/>
          <p:cNvSpPr>
            <a:spLocks noGrp="1"/>
          </p:cNvSpPr>
          <p:nvPr>
            <p:ph type="sldNum" sz="quarter" idx="5"/>
          </p:nvPr>
        </p:nvSpPr>
        <p:spPr/>
        <p:txBody>
          <a:bodyPr/>
          <a:lstStyle/>
          <a:p>
            <a:fld id="{7BB9EEFA-A281-4160-B1CB-0EFCD317A59D}" type="slidenum">
              <a:rPr lang="en-GB" smtClean="0"/>
              <a:t>3</a:t>
            </a:fld>
            <a:endParaRPr lang="en-GB"/>
          </a:p>
        </p:txBody>
      </p:sp>
    </p:spTree>
    <p:extLst>
      <p:ext uri="{BB962C8B-B14F-4D97-AF65-F5344CB8AC3E}">
        <p14:creationId xmlns:p14="http://schemas.microsoft.com/office/powerpoint/2010/main" val="32038887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455EE5-7C0C-FE95-0F19-A15001EEEE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C78F101-DA22-490D-C227-4C0E8EEA2A57}"/>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B86F8606-857F-8CE3-B390-1928A757C0A9}"/>
              </a:ext>
            </a:extLst>
          </p:cNvPr>
          <p:cNvSpPr>
            <a:spLocks noGrp="1"/>
          </p:cNvSpPr>
          <p:nvPr>
            <p:ph type="body" idx="1"/>
          </p:nvPr>
        </p:nvSpPr>
        <p:spPr/>
        <p:txBody>
          <a:bodyPr/>
          <a:lstStyle/>
          <a:p>
            <a:r>
              <a:rPr lang="en-US" dirty="0"/>
              <a:t>Photos all sourced from </a:t>
            </a:r>
            <a:r>
              <a:rPr lang="en-US" dirty="0" err="1"/>
              <a:t>Geograph</a:t>
            </a:r>
            <a:r>
              <a:rPr lang="en-US" dirty="0"/>
              <a:t> (www.geograph.org.uk):</a:t>
            </a:r>
          </a:p>
          <a:p>
            <a:r>
              <a:rPr lang="en-US" dirty="0" err="1"/>
              <a:t>Ancoats</a:t>
            </a:r>
            <a:r>
              <a:rPr lang="en-US" dirty="0"/>
              <a:t> Dispensary - </a:t>
            </a:r>
            <a:r>
              <a:rPr lang="en-US" sz="1200" b="0" i="0" kern="1200" dirty="0">
                <a:solidFill>
                  <a:schemeClr val="tx1"/>
                </a:solidFill>
                <a:effectLst/>
                <a:latin typeface="+mn-lt"/>
                <a:ea typeface="+mn-ea"/>
                <a:cs typeface="+mn-cs"/>
              </a:rPr>
              <a:t>© Copyright </a:t>
            </a:r>
            <a:r>
              <a:rPr lang="en-US" sz="1200" b="0" i="0" kern="1200" dirty="0" err="1">
                <a:solidFill>
                  <a:schemeClr val="tx1"/>
                </a:solidFill>
                <a:effectLst/>
                <a:latin typeface="+mn-lt"/>
                <a:ea typeface="+mn-ea"/>
                <a:cs typeface="+mn-cs"/>
                <a:hlinkClick r:id="rId3" tooltip="View profile"/>
              </a:rPr>
              <a:t>Mr</a:t>
            </a:r>
            <a:r>
              <a:rPr lang="en-US" sz="1200" b="0" i="0" kern="1200" dirty="0">
                <a:solidFill>
                  <a:schemeClr val="tx1"/>
                </a:solidFill>
                <a:effectLst/>
                <a:latin typeface="+mn-lt"/>
                <a:ea typeface="+mn-ea"/>
                <a:cs typeface="+mn-cs"/>
                <a:hlinkClick r:id="rId3" tooltip="View profile"/>
              </a:rPr>
              <a:t> </a:t>
            </a:r>
            <a:r>
              <a:rPr lang="en-US" sz="1200" b="0" i="0" kern="1200" dirty="0" err="1">
                <a:solidFill>
                  <a:schemeClr val="tx1"/>
                </a:solidFill>
                <a:effectLst/>
                <a:latin typeface="+mn-lt"/>
                <a:ea typeface="+mn-ea"/>
                <a:cs typeface="+mn-cs"/>
                <a:hlinkClick r:id="rId3" tooltip="View profile"/>
              </a:rPr>
              <a:t>Ignavy</a:t>
            </a:r>
            <a:r>
              <a:rPr lang="en-US" sz="1200" b="0" i="0" kern="1200" dirty="0">
                <a:solidFill>
                  <a:schemeClr val="tx1"/>
                </a:solidFill>
                <a:effectLst/>
                <a:latin typeface="+mn-lt"/>
                <a:ea typeface="+mn-ea"/>
                <a:cs typeface="+mn-cs"/>
              </a:rPr>
              <a:t> and licensed for </a:t>
            </a:r>
            <a:r>
              <a:rPr lang="en-US" sz="1200" b="0" i="0" kern="1200" dirty="0">
                <a:solidFill>
                  <a:schemeClr val="tx1"/>
                </a:solidFill>
                <a:effectLst/>
                <a:latin typeface="+mn-lt"/>
                <a:ea typeface="+mn-ea"/>
                <a:cs typeface="+mn-cs"/>
                <a:hlinkClick r:id="rId4"/>
              </a:rPr>
              <a:t>reuse</a:t>
            </a:r>
            <a:r>
              <a:rPr lang="en-US" sz="1200" b="0" i="0" kern="1200" dirty="0">
                <a:solidFill>
                  <a:schemeClr val="tx1"/>
                </a:solidFill>
                <a:effectLst/>
                <a:latin typeface="+mn-lt"/>
                <a:ea typeface="+mn-ea"/>
                <a:cs typeface="+mn-cs"/>
              </a:rPr>
              <a:t> under this </a:t>
            </a:r>
            <a:r>
              <a:rPr lang="en-US" sz="1200" b="0" i="0" kern="1200" dirty="0">
                <a:solidFill>
                  <a:schemeClr val="tx1"/>
                </a:solidFill>
                <a:effectLst/>
                <a:latin typeface="+mn-lt"/>
                <a:ea typeface="+mn-ea"/>
                <a:cs typeface="+mn-cs"/>
                <a:hlinkClick r:id="rId5" tooltip="Creative Commons Attribution-Share Alike 2.0 Licence"/>
              </a:rPr>
              <a:t>Creative Commons </a:t>
            </a:r>
            <a:r>
              <a:rPr lang="en-US" sz="1200" b="0" i="0" kern="1200" dirty="0" err="1">
                <a:solidFill>
                  <a:schemeClr val="tx1"/>
                </a:solidFill>
                <a:effectLst/>
                <a:latin typeface="+mn-lt"/>
                <a:ea typeface="+mn-ea"/>
                <a:cs typeface="+mn-cs"/>
                <a:hlinkClick r:id="rId5" tooltip="Creative Commons Attribution-Share Alike 2.0 Licence"/>
              </a:rPr>
              <a:t>Licence</a:t>
            </a:r>
            <a:r>
              <a:rPr lang="en-US" sz="1200" b="0" i="0" kern="1200" dirty="0">
                <a:solidFill>
                  <a:schemeClr val="tx1"/>
                </a:solidFill>
                <a:effectLst/>
                <a:latin typeface="+mn-lt"/>
                <a:ea typeface="+mn-ea"/>
                <a:cs typeface="+mn-cs"/>
              </a:rPr>
              <a:t>.</a:t>
            </a:r>
            <a:endParaRPr lang="en-US" b="0" dirty="0"/>
          </a:p>
          <a:p>
            <a:r>
              <a:rPr lang="en-US" dirty="0"/>
              <a:t>Gamecock Inn - </a:t>
            </a:r>
            <a:r>
              <a:rPr lang="en-US" sz="1200" b="0" i="0" u="none" kern="1200" dirty="0">
                <a:solidFill>
                  <a:schemeClr val="tx1"/>
                </a:solidFill>
                <a:effectLst/>
                <a:latin typeface="+mn-lt"/>
                <a:ea typeface="+mn-ea"/>
                <a:cs typeface="+mn-cs"/>
              </a:rPr>
              <a:t>© Copyright </a:t>
            </a:r>
            <a:r>
              <a:rPr lang="en-US" sz="1200" b="0" i="0" u="none" kern="1200" dirty="0">
                <a:solidFill>
                  <a:schemeClr val="tx1"/>
                </a:solidFill>
                <a:effectLst/>
                <a:latin typeface="+mn-lt"/>
                <a:ea typeface="+mn-ea"/>
                <a:cs typeface="+mn-cs"/>
                <a:hlinkClick r:id="rId6" tooltip="View profile"/>
              </a:rPr>
              <a:t>Gerald England</a:t>
            </a:r>
            <a:r>
              <a:rPr lang="en-US" sz="1200" b="0" i="0" u="none" kern="1200" dirty="0">
                <a:solidFill>
                  <a:schemeClr val="tx1"/>
                </a:solidFill>
                <a:effectLst/>
                <a:latin typeface="+mn-lt"/>
                <a:ea typeface="+mn-ea"/>
                <a:cs typeface="+mn-cs"/>
              </a:rPr>
              <a:t> and licensed for reuse under this </a:t>
            </a:r>
            <a:r>
              <a:rPr lang="en-US" sz="1200" b="0" i="0" u="none" kern="1200" dirty="0">
                <a:solidFill>
                  <a:schemeClr val="tx1"/>
                </a:solidFill>
                <a:effectLst/>
                <a:latin typeface="+mn-lt"/>
                <a:ea typeface="+mn-ea"/>
                <a:cs typeface="+mn-cs"/>
                <a:hlinkClick r:id="rId5"/>
              </a:rPr>
              <a:t>Creative Commons </a:t>
            </a:r>
            <a:r>
              <a:rPr lang="en-US" sz="1200" b="0" i="0" u="none" kern="1200" dirty="0" err="1">
                <a:solidFill>
                  <a:schemeClr val="tx1"/>
                </a:solidFill>
                <a:effectLst/>
                <a:latin typeface="+mn-lt"/>
                <a:ea typeface="+mn-ea"/>
                <a:cs typeface="+mn-cs"/>
                <a:hlinkClick r:id="rId5"/>
              </a:rPr>
              <a:t>Licence</a:t>
            </a:r>
            <a:r>
              <a:rPr lang="en-US" sz="1200" b="0" i="0" u="none" kern="1200" dirty="0">
                <a:solidFill>
                  <a:schemeClr val="tx1"/>
                </a:solidFill>
                <a:effectLst/>
                <a:latin typeface="+mn-lt"/>
                <a:ea typeface="+mn-ea"/>
                <a:cs typeface="+mn-cs"/>
              </a:rPr>
              <a:t>.</a:t>
            </a:r>
            <a:endParaRPr lang="en-US" b="0" u="none" dirty="0"/>
          </a:p>
          <a:p>
            <a:r>
              <a:rPr lang="en-US" dirty="0"/>
              <a:t>Central Retail Park - </a:t>
            </a:r>
            <a:r>
              <a:rPr lang="en-US" sz="1200" b="0" i="0" kern="1200" dirty="0">
                <a:solidFill>
                  <a:schemeClr val="tx1"/>
                </a:solidFill>
                <a:effectLst/>
                <a:latin typeface="+mn-lt"/>
                <a:ea typeface="+mn-ea"/>
                <a:cs typeface="+mn-cs"/>
              </a:rPr>
              <a:t>© Copyright </a:t>
            </a:r>
            <a:r>
              <a:rPr lang="en-US" sz="1200" b="0" i="0" kern="1200" dirty="0">
                <a:solidFill>
                  <a:schemeClr val="tx1"/>
                </a:solidFill>
                <a:effectLst/>
                <a:latin typeface="+mn-lt"/>
                <a:ea typeface="+mn-ea"/>
                <a:cs typeface="+mn-cs"/>
                <a:hlinkClick r:id="rId6" tooltip="View profile"/>
              </a:rPr>
              <a:t>Gerald England</a:t>
            </a:r>
            <a:r>
              <a:rPr lang="en-US" sz="1200" b="0" i="0" kern="1200" dirty="0">
                <a:solidFill>
                  <a:schemeClr val="tx1"/>
                </a:solidFill>
                <a:effectLst/>
                <a:latin typeface="+mn-lt"/>
                <a:ea typeface="+mn-ea"/>
                <a:cs typeface="+mn-cs"/>
              </a:rPr>
              <a:t> and licensed for reuse under this </a:t>
            </a:r>
            <a:r>
              <a:rPr lang="en-US" sz="1200" b="0" i="0" kern="1200" dirty="0">
                <a:solidFill>
                  <a:schemeClr val="tx1"/>
                </a:solidFill>
                <a:effectLst/>
                <a:latin typeface="+mn-lt"/>
                <a:ea typeface="+mn-ea"/>
                <a:cs typeface="+mn-cs"/>
                <a:hlinkClick r:id="rId5"/>
              </a:rPr>
              <a:t>Creative Commons </a:t>
            </a:r>
            <a:r>
              <a:rPr lang="en-US" sz="1200" b="0" i="0" kern="1200" dirty="0" err="1">
                <a:solidFill>
                  <a:schemeClr val="tx1"/>
                </a:solidFill>
                <a:effectLst/>
                <a:latin typeface="+mn-lt"/>
                <a:ea typeface="+mn-ea"/>
                <a:cs typeface="+mn-cs"/>
                <a:hlinkClick r:id="rId5"/>
              </a:rPr>
              <a:t>Licence</a:t>
            </a:r>
            <a:r>
              <a:rPr lang="en-US" sz="1200" b="0" i="0" kern="1200" dirty="0">
                <a:solidFill>
                  <a:schemeClr val="tx1"/>
                </a:solidFill>
                <a:effectLst/>
                <a:latin typeface="+mn-lt"/>
                <a:ea typeface="+mn-ea"/>
                <a:cs typeface="+mn-cs"/>
              </a:rPr>
              <a:t>.</a:t>
            </a:r>
            <a:endParaRPr lang="en-GB" b="0" dirty="0"/>
          </a:p>
        </p:txBody>
      </p:sp>
      <p:sp>
        <p:nvSpPr>
          <p:cNvPr id="4" name="Slide Number Placeholder 3">
            <a:extLst>
              <a:ext uri="{FF2B5EF4-FFF2-40B4-BE49-F238E27FC236}">
                <a16:creationId xmlns:a16="http://schemas.microsoft.com/office/drawing/2014/main" id="{48FF169D-081F-E134-64C6-2D023A485556}"/>
              </a:ext>
            </a:extLst>
          </p:cNvPr>
          <p:cNvSpPr>
            <a:spLocks noGrp="1"/>
          </p:cNvSpPr>
          <p:nvPr>
            <p:ph type="sldNum" sz="quarter" idx="5"/>
          </p:nvPr>
        </p:nvSpPr>
        <p:spPr/>
        <p:txBody>
          <a:bodyPr/>
          <a:lstStyle/>
          <a:p>
            <a:fld id="{7BB9EEFA-A281-4160-B1CB-0EFCD317A59D}" type="slidenum">
              <a:rPr lang="en-GB" smtClean="0"/>
              <a:t>4</a:t>
            </a:fld>
            <a:endParaRPr lang="en-GB"/>
          </a:p>
        </p:txBody>
      </p:sp>
    </p:spTree>
    <p:extLst>
      <p:ext uri="{BB962C8B-B14F-4D97-AF65-F5344CB8AC3E}">
        <p14:creationId xmlns:p14="http://schemas.microsoft.com/office/powerpoint/2010/main" val="14985055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707BA1-BE34-F9B6-763D-7346AFC033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ACD5E6C-2F91-B264-7F3F-290B75FD450B}"/>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82FFA993-7D4F-8EA0-0277-D269505C5D65}"/>
              </a:ext>
            </a:extLst>
          </p:cNvPr>
          <p:cNvSpPr>
            <a:spLocks noGrp="1"/>
          </p:cNvSpPr>
          <p:nvPr>
            <p:ph type="body" idx="1"/>
          </p:nvPr>
        </p:nvSpPr>
        <p:spPr/>
        <p:txBody>
          <a:bodyPr/>
          <a:lstStyle/>
          <a:p>
            <a:r>
              <a:rPr lang="en-US" dirty="0"/>
              <a:t>Photo: https://www.treesnotcars.com/gallery </a:t>
            </a:r>
            <a:endParaRPr lang="en-GB" dirty="0"/>
          </a:p>
        </p:txBody>
      </p:sp>
      <p:sp>
        <p:nvSpPr>
          <p:cNvPr id="4" name="Slide Number Placeholder 3">
            <a:extLst>
              <a:ext uri="{FF2B5EF4-FFF2-40B4-BE49-F238E27FC236}">
                <a16:creationId xmlns:a16="http://schemas.microsoft.com/office/drawing/2014/main" id="{7A64604F-B79B-3845-2C3E-7E3CA07ED273}"/>
              </a:ext>
            </a:extLst>
          </p:cNvPr>
          <p:cNvSpPr>
            <a:spLocks noGrp="1"/>
          </p:cNvSpPr>
          <p:nvPr>
            <p:ph type="sldNum" sz="quarter" idx="5"/>
          </p:nvPr>
        </p:nvSpPr>
        <p:spPr/>
        <p:txBody>
          <a:bodyPr/>
          <a:lstStyle/>
          <a:p>
            <a:fld id="{7BB9EEFA-A281-4160-B1CB-0EFCD317A59D}" type="slidenum">
              <a:rPr lang="en-GB" smtClean="0"/>
              <a:t>5</a:t>
            </a:fld>
            <a:endParaRPr lang="en-GB"/>
          </a:p>
        </p:txBody>
      </p:sp>
    </p:spTree>
    <p:extLst>
      <p:ext uri="{BB962C8B-B14F-4D97-AF65-F5344CB8AC3E}">
        <p14:creationId xmlns:p14="http://schemas.microsoft.com/office/powerpoint/2010/main" val="1716187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89368A-CB84-BD1F-9BAC-40D8D97326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418B3A-4FE5-5FE8-2934-C6A771290367}"/>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E7DD0AD4-5821-B529-A90B-A715A09CB4B3}"/>
              </a:ext>
            </a:extLst>
          </p:cNvPr>
          <p:cNvSpPr>
            <a:spLocks noGrp="1"/>
          </p:cNvSpPr>
          <p:nvPr>
            <p:ph type="body" idx="1"/>
          </p:nvPr>
        </p:nvSpPr>
        <p:spPr/>
        <p:txBody>
          <a:bodyPr/>
          <a:lstStyle/>
          <a:p>
            <a:r>
              <a:rPr lang="en-US" dirty="0"/>
              <a:t>Photos: left © Isaac Rose; right https://www.treesnotcars.com/gallery</a:t>
            </a:r>
            <a:endParaRPr lang="en-GB" dirty="0"/>
          </a:p>
        </p:txBody>
      </p:sp>
      <p:sp>
        <p:nvSpPr>
          <p:cNvPr id="4" name="Slide Number Placeholder 3">
            <a:extLst>
              <a:ext uri="{FF2B5EF4-FFF2-40B4-BE49-F238E27FC236}">
                <a16:creationId xmlns:a16="http://schemas.microsoft.com/office/drawing/2014/main" id="{5D550B73-0648-0C32-DD51-2CFB74C35AFD}"/>
              </a:ext>
            </a:extLst>
          </p:cNvPr>
          <p:cNvSpPr>
            <a:spLocks noGrp="1"/>
          </p:cNvSpPr>
          <p:nvPr>
            <p:ph type="sldNum" sz="quarter" idx="5"/>
          </p:nvPr>
        </p:nvSpPr>
        <p:spPr/>
        <p:txBody>
          <a:bodyPr/>
          <a:lstStyle/>
          <a:p>
            <a:fld id="{7BB9EEFA-A281-4160-B1CB-0EFCD317A59D}" type="slidenum">
              <a:rPr lang="en-GB" smtClean="0"/>
              <a:t>6</a:t>
            </a:fld>
            <a:endParaRPr lang="en-GB"/>
          </a:p>
        </p:txBody>
      </p:sp>
    </p:spTree>
    <p:extLst>
      <p:ext uri="{BB962C8B-B14F-4D97-AF65-F5344CB8AC3E}">
        <p14:creationId xmlns:p14="http://schemas.microsoft.com/office/powerpoint/2010/main" val="1885101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5383DF-A003-4BCC-2165-6DB1D207D52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1217399-F97C-798D-8C01-4B746BE12B1A}"/>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932A30AE-8A9F-31BE-E7B2-1610E52CB95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Taking it further: If you can access it, </a:t>
            </a:r>
            <a:r>
              <a:rPr lang="en-US" sz="1200" i="1" dirty="0"/>
              <a:t>Manctopia: Billion pound property boom </a:t>
            </a:r>
            <a:r>
              <a:rPr lang="en-US" sz="1200" dirty="0"/>
              <a:t>(BBC</a:t>
            </a:r>
            <a:r>
              <a:rPr lang="en-US" sz="1200"/>
              <a:t>, 2020 - https://www.bbc.co.uk/programmes/m000lwn5), </a:t>
            </a:r>
            <a:r>
              <a:rPr lang="en-US" sz="1200" dirty="0"/>
              <a:t>provides an interesting contrast with Melamed’s film.</a:t>
            </a:r>
          </a:p>
          <a:p>
            <a:endParaRPr lang="en-GB" dirty="0"/>
          </a:p>
        </p:txBody>
      </p:sp>
      <p:sp>
        <p:nvSpPr>
          <p:cNvPr id="4" name="Slide Number Placeholder 3">
            <a:extLst>
              <a:ext uri="{FF2B5EF4-FFF2-40B4-BE49-F238E27FC236}">
                <a16:creationId xmlns:a16="http://schemas.microsoft.com/office/drawing/2014/main" id="{00CE481A-C26D-436E-FD9B-515581038B02}"/>
              </a:ext>
            </a:extLst>
          </p:cNvPr>
          <p:cNvSpPr>
            <a:spLocks noGrp="1"/>
          </p:cNvSpPr>
          <p:nvPr>
            <p:ph type="sldNum" sz="quarter" idx="5"/>
          </p:nvPr>
        </p:nvSpPr>
        <p:spPr/>
        <p:txBody>
          <a:bodyPr/>
          <a:lstStyle/>
          <a:p>
            <a:fld id="{7BB9EEFA-A281-4160-B1CB-0EFCD317A59D}" type="slidenum">
              <a:rPr lang="en-GB" smtClean="0"/>
              <a:t>7</a:t>
            </a:fld>
            <a:endParaRPr lang="en-GB"/>
          </a:p>
        </p:txBody>
      </p:sp>
    </p:spTree>
    <p:extLst>
      <p:ext uri="{BB962C8B-B14F-4D97-AF65-F5344CB8AC3E}">
        <p14:creationId xmlns:p14="http://schemas.microsoft.com/office/powerpoint/2010/main" val="144189613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90411F6-B9A4-643C-E92B-DFA57D840B5B}"/>
              </a:ext>
            </a:extLst>
          </p:cNvPr>
          <p:cNvPicPr>
            <a:picLocks noChangeAspect="1"/>
          </p:cNvPicPr>
          <p:nvPr userDrawn="1"/>
        </p:nvPicPr>
        <p:blipFill>
          <a:blip r:embed="rId2">
            <a:alphaModFix amt="35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TextBox 8">
            <a:extLst>
              <a:ext uri="{FF2B5EF4-FFF2-40B4-BE49-F238E27FC236}">
                <a16:creationId xmlns:a16="http://schemas.microsoft.com/office/drawing/2014/main" id="{84D65E6D-42DD-BBC9-9E07-9A214FF3415B}"/>
              </a:ext>
            </a:extLst>
          </p:cNvPr>
          <p:cNvSpPr txBox="1"/>
          <p:nvPr userDrawn="1"/>
        </p:nvSpPr>
        <p:spPr>
          <a:xfrm>
            <a:off x="9217891" y="6581001"/>
            <a:ext cx="2974109" cy="230832"/>
          </a:xfrm>
          <a:prstGeom prst="rect">
            <a:avLst/>
          </a:prstGeom>
          <a:noFill/>
        </p:spPr>
        <p:txBody>
          <a:bodyPr wrap="square" rtlCol="0">
            <a:spAutoFit/>
          </a:bodyPr>
          <a:lstStyle/>
          <a:p>
            <a:r>
              <a:rPr lang="en-US" sz="900" dirty="0"/>
              <a:t>© Geographical Association/University of Sheffield, 2026</a:t>
            </a:r>
            <a:endParaRPr lang="en-GB" sz="900" dirty="0"/>
          </a:p>
        </p:txBody>
      </p:sp>
      <p:sp>
        <p:nvSpPr>
          <p:cNvPr id="10" name="Rectangle 9">
            <a:extLst>
              <a:ext uri="{FF2B5EF4-FFF2-40B4-BE49-F238E27FC236}">
                <a16:creationId xmlns:a16="http://schemas.microsoft.com/office/drawing/2014/main" id="{CC7D3944-D729-0C71-14A9-A74D5B9C46D2}"/>
              </a:ext>
            </a:extLst>
          </p:cNvPr>
          <p:cNvSpPr/>
          <p:nvPr userDrawn="1"/>
        </p:nvSpPr>
        <p:spPr>
          <a:xfrm>
            <a:off x="0" y="0"/>
            <a:ext cx="12192000" cy="759125"/>
          </a:xfrm>
          <a:prstGeom prst="rect">
            <a:avLst/>
          </a:prstGeom>
          <a:solidFill>
            <a:srgbClr val="2F47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0565737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FDE8CE-1570-7E79-F5B3-2EE4D3CD01FD}"/>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880A81C-A632-8392-8054-AC684968B6A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1AA3EF3-689F-ABF4-FC56-D403ECE2C608}"/>
              </a:ext>
            </a:extLst>
          </p:cNvPr>
          <p:cNvSpPr>
            <a:spLocks noGrp="1"/>
          </p:cNvSpPr>
          <p:nvPr>
            <p:ph type="dt" sz="half" idx="10"/>
          </p:nvPr>
        </p:nvSpPr>
        <p:spPr/>
        <p:txBody>
          <a:bodyPr/>
          <a:lstStyle/>
          <a:p>
            <a:fld id="{771063E1-3421-42D6-A86B-D432209A052F}" type="datetimeFigureOut">
              <a:rPr lang="en-GB" smtClean="0"/>
              <a:t>06/03/2026</a:t>
            </a:fld>
            <a:endParaRPr lang="en-GB"/>
          </a:p>
        </p:txBody>
      </p:sp>
      <p:sp>
        <p:nvSpPr>
          <p:cNvPr id="5" name="Footer Placeholder 4">
            <a:extLst>
              <a:ext uri="{FF2B5EF4-FFF2-40B4-BE49-F238E27FC236}">
                <a16:creationId xmlns:a16="http://schemas.microsoft.com/office/drawing/2014/main" id="{D90A784E-F2D0-35A6-0666-F047A67964E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370E963-10FE-442B-91E2-58956F268FE1}"/>
              </a:ext>
            </a:extLst>
          </p:cNvPr>
          <p:cNvSpPr>
            <a:spLocks noGrp="1"/>
          </p:cNvSpPr>
          <p:nvPr>
            <p:ph type="sldNum" sz="quarter" idx="12"/>
          </p:nvPr>
        </p:nvSpPr>
        <p:spPr/>
        <p:txBody>
          <a:bodyPr/>
          <a:lstStyle/>
          <a:p>
            <a:fld id="{73E25526-B9FE-442D-BF0B-59BE83731665}" type="slidenum">
              <a:rPr lang="en-GB" smtClean="0"/>
              <a:t>‹#›</a:t>
            </a:fld>
            <a:endParaRPr lang="en-GB"/>
          </a:p>
        </p:txBody>
      </p:sp>
    </p:spTree>
    <p:extLst>
      <p:ext uri="{BB962C8B-B14F-4D97-AF65-F5344CB8AC3E}">
        <p14:creationId xmlns:p14="http://schemas.microsoft.com/office/powerpoint/2010/main" val="18518105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4E9E6B8-5008-BA49-9D2F-759B6054246D}"/>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ABF836D-D723-13EF-CC24-5A44A06BAD6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86588AB-5460-AE70-2C70-F71BD5D7B695}"/>
              </a:ext>
            </a:extLst>
          </p:cNvPr>
          <p:cNvSpPr>
            <a:spLocks noGrp="1"/>
          </p:cNvSpPr>
          <p:nvPr>
            <p:ph type="dt" sz="half" idx="10"/>
          </p:nvPr>
        </p:nvSpPr>
        <p:spPr/>
        <p:txBody>
          <a:bodyPr/>
          <a:lstStyle/>
          <a:p>
            <a:fld id="{771063E1-3421-42D6-A86B-D432209A052F}" type="datetimeFigureOut">
              <a:rPr lang="en-GB" smtClean="0"/>
              <a:t>06/03/2026</a:t>
            </a:fld>
            <a:endParaRPr lang="en-GB"/>
          </a:p>
        </p:txBody>
      </p:sp>
      <p:sp>
        <p:nvSpPr>
          <p:cNvPr id="5" name="Footer Placeholder 4">
            <a:extLst>
              <a:ext uri="{FF2B5EF4-FFF2-40B4-BE49-F238E27FC236}">
                <a16:creationId xmlns:a16="http://schemas.microsoft.com/office/drawing/2014/main" id="{16A1908C-9FFE-7E2F-2024-0BDEC25E8D7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21A349A-AD0C-2D3B-6557-E4E681458E06}"/>
              </a:ext>
            </a:extLst>
          </p:cNvPr>
          <p:cNvSpPr>
            <a:spLocks noGrp="1"/>
          </p:cNvSpPr>
          <p:nvPr>
            <p:ph type="sldNum" sz="quarter" idx="12"/>
          </p:nvPr>
        </p:nvSpPr>
        <p:spPr/>
        <p:txBody>
          <a:bodyPr/>
          <a:lstStyle/>
          <a:p>
            <a:fld id="{73E25526-B9FE-442D-BF0B-59BE83731665}" type="slidenum">
              <a:rPr lang="en-GB" smtClean="0"/>
              <a:t>‹#›</a:t>
            </a:fld>
            <a:endParaRPr lang="en-GB"/>
          </a:p>
        </p:txBody>
      </p:sp>
    </p:spTree>
    <p:extLst>
      <p:ext uri="{BB962C8B-B14F-4D97-AF65-F5344CB8AC3E}">
        <p14:creationId xmlns:p14="http://schemas.microsoft.com/office/powerpoint/2010/main" val="16729923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325DEE-C32B-1E75-AB78-81049A9C978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A08220A5-3556-2955-9A99-8184797D667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554540B-A11C-765B-67E9-A6FBFE5BB825}"/>
              </a:ext>
            </a:extLst>
          </p:cNvPr>
          <p:cNvSpPr>
            <a:spLocks noGrp="1"/>
          </p:cNvSpPr>
          <p:nvPr>
            <p:ph type="dt" sz="half" idx="10"/>
          </p:nvPr>
        </p:nvSpPr>
        <p:spPr/>
        <p:txBody>
          <a:bodyPr/>
          <a:lstStyle/>
          <a:p>
            <a:fld id="{771063E1-3421-42D6-A86B-D432209A052F}" type="datetimeFigureOut">
              <a:rPr lang="en-GB" smtClean="0"/>
              <a:t>06/03/2026</a:t>
            </a:fld>
            <a:endParaRPr lang="en-GB"/>
          </a:p>
        </p:txBody>
      </p:sp>
      <p:sp>
        <p:nvSpPr>
          <p:cNvPr id="5" name="Footer Placeholder 4">
            <a:extLst>
              <a:ext uri="{FF2B5EF4-FFF2-40B4-BE49-F238E27FC236}">
                <a16:creationId xmlns:a16="http://schemas.microsoft.com/office/drawing/2014/main" id="{8E5B37B3-A822-831F-6ECE-4F2F0584E64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65B4B1F-38F8-5288-9F0F-092DE79171BA}"/>
              </a:ext>
            </a:extLst>
          </p:cNvPr>
          <p:cNvSpPr>
            <a:spLocks noGrp="1"/>
          </p:cNvSpPr>
          <p:nvPr>
            <p:ph type="sldNum" sz="quarter" idx="12"/>
          </p:nvPr>
        </p:nvSpPr>
        <p:spPr/>
        <p:txBody>
          <a:bodyPr/>
          <a:lstStyle/>
          <a:p>
            <a:fld id="{73E25526-B9FE-442D-BF0B-59BE83731665}" type="slidenum">
              <a:rPr lang="en-GB" smtClean="0"/>
              <a:t>‹#›</a:t>
            </a:fld>
            <a:endParaRPr lang="en-GB"/>
          </a:p>
        </p:txBody>
      </p:sp>
    </p:spTree>
    <p:extLst>
      <p:ext uri="{BB962C8B-B14F-4D97-AF65-F5344CB8AC3E}">
        <p14:creationId xmlns:p14="http://schemas.microsoft.com/office/powerpoint/2010/main" val="12511971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182F0C-9D54-08AE-F960-531DC2C6EA0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E4702418-CDDC-950E-B6A5-8AC8CCE76E8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8CE630F-9A99-C30D-3854-7F6415086D99}"/>
              </a:ext>
            </a:extLst>
          </p:cNvPr>
          <p:cNvSpPr>
            <a:spLocks noGrp="1"/>
          </p:cNvSpPr>
          <p:nvPr>
            <p:ph type="dt" sz="half" idx="10"/>
          </p:nvPr>
        </p:nvSpPr>
        <p:spPr/>
        <p:txBody>
          <a:bodyPr/>
          <a:lstStyle/>
          <a:p>
            <a:fld id="{771063E1-3421-42D6-A86B-D432209A052F}" type="datetimeFigureOut">
              <a:rPr lang="en-GB" smtClean="0"/>
              <a:t>06/03/2026</a:t>
            </a:fld>
            <a:endParaRPr lang="en-GB"/>
          </a:p>
        </p:txBody>
      </p:sp>
      <p:sp>
        <p:nvSpPr>
          <p:cNvPr id="5" name="Footer Placeholder 4">
            <a:extLst>
              <a:ext uri="{FF2B5EF4-FFF2-40B4-BE49-F238E27FC236}">
                <a16:creationId xmlns:a16="http://schemas.microsoft.com/office/drawing/2014/main" id="{596D818C-CFCE-BBDF-30F1-B47E28CF066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D54E0F6-6491-6E2D-16A7-B9B205227D91}"/>
              </a:ext>
            </a:extLst>
          </p:cNvPr>
          <p:cNvSpPr>
            <a:spLocks noGrp="1"/>
          </p:cNvSpPr>
          <p:nvPr>
            <p:ph type="sldNum" sz="quarter" idx="12"/>
          </p:nvPr>
        </p:nvSpPr>
        <p:spPr/>
        <p:txBody>
          <a:bodyPr/>
          <a:lstStyle/>
          <a:p>
            <a:fld id="{73E25526-B9FE-442D-BF0B-59BE83731665}" type="slidenum">
              <a:rPr lang="en-GB" smtClean="0"/>
              <a:t>‹#›</a:t>
            </a:fld>
            <a:endParaRPr lang="en-GB"/>
          </a:p>
        </p:txBody>
      </p:sp>
    </p:spTree>
    <p:extLst>
      <p:ext uri="{BB962C8B-B14F-4D97-AF65-F5344CB8AC3E}">
        <p14:creationId xmlns:p14="http://schemas.microsoft.com/office/powerpoint/2010/main" val="1235556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039379-086A-6AB7-5A38-89916132F25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CC86431-C6CE-1764-FA3B-E7883E2DA11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2726945B-5D61-EAA4-037F-5163AFC6C87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6C2465F3-2179-3FA9-EA89-C09AD8F93D75}"/>
              </a:ext>
            </a:extLst>
          </p:cNvPr>
          <p:cNvSpPr>
            <a:spLocks noGrp="1"/>
          </p:cNvSpPr>
          <p:nvPr>
            <p:ph type="dt" sz="half" idx="10"/>
          </p:nvPr>
        </p:nvSpPr>
        <p:spPr/>
        <p:txBody>
          <a:bodyPr/>
          <a:lstStyle/>
          <a:p>
            <a:fld id="{771063E1-3421-42D6-A86B-D432209A052F}" type="datetimeFigureOut">
              <a:rPr lang="en-GB" smtClean="0"/>
              <a:t>06/03/2026</a:t>
            </a:fld>
            <a:endParaRPr lang="en-GB"/>
          </a:p>
        </p:txBody>
      </p:sp>
      <p:sp>
        <p:nvSpPr>
          <p:cNvPr id="6" name="Footer Placeholder 5">
            <a:extLst>
              <a:ext uri="{FF2B5EF4-FFF2-40B4-BE49-F238E27FC236}">
                <a16:creationId xmlns:a16="http://schemas.microsoft.com/office/drawing/2014/main" id="{C1F45E74-3E1E-415C-8D90-5F36AE451D6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F000437-DFB6-F792-A03D-96DCF955A0B1}"/>
              </a:ext>
            </a:extLst>
          </p:cNvPr>
          <p:cNvSpPr>
            <a:spLocks noGrp="1"/>
          </p:cNvSpPr>
          <p:nvPr>
            <p:ph type="sldNum" sz="quarter" idx="12"/>
          </p:nvPr>
        </p:nvSpPr>
        <p:spPr/>
        <p:txBody>
          <a:bodyPr/>
          <a:lstStyle/>
          <a:p>
            <a:fld id="{73E25526-B9FE-442D-BF0B-59BE83731665}" type="slidenum">
              <a:rPr lang="en-GB" smtClean="0"/>
              <a:t>‹#›</a:t>
            </a:fld>
            <a:endParaRPr lang="en-GB"/>
          </a:p>
        </p:txBody>
      </p:sp>
    </p:spTree>
    <p:extLst>
      <p:ext uri="{BB962C8B-B14F-4D97-AF65-F5344CB8AC3E}">
        <p14:creationId xmlns:p14="http://schemas.microsoft.com/office/powerpoint/2010/main" val="1430355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CAC002-C521-3329-AEA4-125268F71754}"/>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C5E0D52-D661-20AB-B699-7361429F9AB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86EA517-154F-710F-069E-03A8D3A3146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2974CC13-28A0-0276-261C-8E45D8466C7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E82D746-1B42-F5EF-471C-C07BB546D9E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C4447E60-CE1F-673C-AB54-667071E595A6}"/>
              </a:ext>
            </a:extLst>
          </p:cNvPr>
          <p:cNvSpPr>
            <a:spLocks noGrp="1"/>
          </p:cNvSpPr>
          <p:nvPr>
            <p:ph type="dt" sz="half" idx="10"/>
          </p:nvPr>
        </p:nvSpPr>
        <p:spPr/>
        <p:txBody>
          <a:bodyPr/>
          <a:lstStyle/>
          <a:p>
            <a:fld id="{771063E1-3421-42D6-A86B-D432209A052F}" type="datetimeFigureOut">
              <a:rPr lang="en-GB" smtClean="0"/>
              <a:t>06/03/2026</a:t>
            </a:fld>
            <a:endParaRPr lang="en-GB"/>
          </a:p>
        </p:txBody>
      </p:sp>
      <p:sp>
        <p:nvSpPr>
          <p:cNvPr id="8" name="Footer Placeholder 7">
            <a:extLst>
              <a:ext uri="{FF2B5EF4-FFF2-40B4-BE49-F238E27FC236}">
                <a16:creationId xmlns:a16="http://schemas.microsoft.com/office/drawing/2014/main" id="{387161FF-83E6-25B1-F756-3912CB7FC1C8}"/>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0A4C59F0-1CFD-4B56-9269-32D6F0CEC8BE}"/>
              </a:ext>
            </a:extLst>
          </p:cNvPr>
          <p:cNvSpPr>
            <a:spLocks noGrp="1"/>
          </p:cNvSpPr>
          <p:nvPr>
            <p:ph type="sldNum" sz="quarter" idx="12"/>
          </p:nvPr>
        </p:nvSpPr>
        <p:spPr/>
        <p:txBody>
          <a:bodyPr/>
          <a:lstStyle/>
          <a:p>
            <a:fld id="{73E25526-B9FE-442D-BF0B-59BE83731665}" type="slidenum">
              <a:rPr lang="en-GB" smtClean="0"/>
              <a:t>‹#›</a:t>
            </a:fld>
            <a:endParaRPr lang="en-GB"/>
          </a:p>
        </p:txBody>
      </p:sp>
    </p:spTree>
    <p:extLst>
      <p:ext uri="{BB962C8B-B14F-4D97-AF65-F5344CB8AC3E}">
        <p14:creationId xmlns:p14="http://schemas.microsoft.com/office/powerpoint/2010/main" val="23206985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22D2C2-A4E3-629C-FE13-40C3B8F87B7F}"/>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C71ECD99-5DE0-EF89-B334-42BA53D40799}"/>
              </a:ext>
            </a:extLst>
          </p:cNvPr>
          <p:cNvSpPr>
            <a:spLocks noGrp="1"/>
          </p:cNvSpPr>
          <p:nvPr>
            <p:ph type="dt" sz="half" idx="10"/>
          </p:nvPr>
        </p:nvSpPr>
        <p:spPr/>
        <p:txBody>
          <a:bodyPr/>
          <a:lstStyle/>
          <a:p>
            <a:fld id="{771063E1-3421-42D6-A86B-D432209A052F}" type="datetimeFigureOut">
              <a:rPr lang="en-GB" smtClean="0"/>
              <a:t>06/03/2026</a:t>
            </a:fld>
            <a:endParaRPr lang="en-GB"/>
          </a:p>
        </p:txBody>
      </p:sp>
      <p:sp>
        <p:nvSpPr>
          <p:cNvPr id="4" name="Footer Placeholder 3">
            <a:extLst>
              <a:ext uri="{FF2B5EF4-FFF2-40B4-BE49-F238E27FC236}">
                <a16:creationId xmlns:a16="http://schemas.microsoft.com/office/drawing/2014/main" id="{9EA0B220-5BE4-4747-CDBA-C62B1C036D49}"/>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E67C9769-E32A-5468-586D-9D003F7025FD}"/>
              </a:ext>
            </a:extLst>
          </p:cNvPr>
          <p:cNvSpPr>
            <a:spLocks noGrp="1"/>
          </p:cNvSpPr>
          <p:nvPr>
            <p:ph type="sldNum" sz="quarter" idx="12"/>
          </p:nvPr>
        </p:nvSpPr>
        <p:spPr/>
        <p:txBody>
          <a:bodyPr/>
          <a:lstStyle/>
          <a:p>
            <a:fld id="{73E25526-B9FE-442D-BF0B-59BE83731665}" type="slidenum">
              <a:rPr lang="en-GB" smtClean="0"/>
              <a:t>‹#›</a:t>
            </a:fld>
            <a:endParaRPr lang="en-GB"/>
          </a:p>
        </p:txBody>
      </p:sp>
    </p:spTree>
    <p:extLst>
      <p:ext uri="{BB962C8B-B14F-4D97-AF65-F5344CB8AC3E}">
        <p14:creationId xmlns:p14="http://schemas.microsoft.com/office/powerpoint/2010/main" val="38855603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2C23B89-E82A-B789-4494-DE6CE2F6F347}"/>
              </a:ext>
            </a:extLst>
          </p:cNvPr>
          <p:cNvSpPr>
            <a:spLocks noGrp="1"/>
          </p:cNvSpPr>
          <p:nvPr>
            <p:ph type="dt" sz="half" idx="10"/>
          </p:nvPr>
        </p:nvSpPr>
        <p:spPr/>
        <p:txBody>
          <a:bodyPr/>
          <a:lstStyle/>
          <a:p>
            <a:fld id="{771063E1-3421-42D6-A86B-D432209A052F}" type="datetimeFigureOut">
              <a:rPr lang="en-GB" smtClean="0"/>
              <a:t>06/03/2026</a:t>
            </a:fld>
            <a:endParaRPr lang="en-GB"/>
          </a:p>
        </p:txBody>
      </p:sp>
      <p:sp>
        <p:nvSpPr>
          <p:cNvPr id="3" name="Footer Placeholder 2">
            <a:extLst>
              <a:ext uri="{FF2B5EF4-FFF2-40B4-BE49-F238E27FC236}">
                <a16:creationId xmlns:a16="http://schemas.microsoft.com/office/drawing/2014/main" id="{157CDB8B-DF94-C53B-8DE0-6ED1D1CF2359}"/>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70DE8D4B-3F92-4E5D-FAB1-6F03DB8377DD}"/>
              </a:ext>
            </a:extLst>
          </p:cNvPr>
          <p:cNvSpPr>
            <a:spLocks noGrp="1"/>
          </p:cNvSpPr>
          <p:nvPr>
            <p:ph type="sldNum" sz="quarter" idx="12"/>
          </p:nvPr>
        </p:nvSpPr>
        <p:spPr/>
        <p:txBody>
          <a:bodyPr/>
          <a:lstStyle/>
          <a:p>
            <a:fld id="{73E25526-B9FE-442D-BF0B-59BE83731665}" type="slidenum">
              <a:rPr lang="en-GB" smtClean="0"/>
              <a:t>‹#›</a:t>
            </a:fld>
            <a:endParaRPr lang="en-GB"/>
          </a:p>
        </p:txBody>
      </p:sp>
    </p:spTree>
    <p:extLst>
      <p:ext uri="{BB962C8B-B14F-4D97-AF65-F5344CB8AC3E}">
        <p14:creationId xmlns:p14="http://schemas.microsoft.com/office/powerpoint/2010/main" val="14583388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209338-7D6E-D0BD-3977-9606D1EF763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75CAB866-2F70-7914-8C06-3954C62EA21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444B7C9-904F-6DE4-7F3A-9103B76B426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1E882A5-3AA3-D806-E700-F5806B41C509}"/>
              </a:ext>
            </a:extLst>
          </p:cNvPr>
          <p:cNvSpPr>
            <a:spLocks noGrp="1"/>
          </p:cNvSpPr>
          <p:nvPr>
            <p:ph type="dt" sz="half" idx="10"/>
          </p:nvPr>
        </p:nvSpPr>
        <p:spPr/>
        <p:txBody>
          <a:bodyPr/>
          <a:lstStyle/>
          <a:p>
            <a:fld id="{771063E1-3421-42D6-A86B-D432209A052F}" type="datetimeFigureOut">
              <a:rPr lang="en-GB" smtClean="0"/>
              <a:t>06/03/2026</a:t>
            </a:fld>
            <a:endParaRPr lang="en-GB"/>
          </a:p>
        </p:txBody>
      </p:sp>
      <p:sp>
        <p:nvSpPr>
          <p:cNvPr id="6" name="Footer Placeholder 5">
            <a:extLst>
              <a:ext uri="{FF2B5EF4-FFF2-40B4-BE49-F238E27FC236}">
                <a16:creationId xmlns:a16="http://schemas.microsoft.com/office/drawing/2014/main" id="{63A4FBAA-B8FB-4FCF-65B1-B5CF9A11DED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C544CF6-0ED2-5028-BBAF-B35D1D960AA1}"/>
              </a:ext>
            </a:extLst>
          </p:cNvPr>
          <p:cNvSpPr>
            <a:spLocks noGrp="1"/>
          </p:cNvSpPr>
          <p:nvPr>
            <p:ph type="sldNum" sz="quarter" idx="12"/>
          </p:nvPr>
        </p:nvSpPr>
        <p:spPr/>
        <p:txBody>
          <a:bodyPr/>
          <a:lstStyle/>
          <a:p>
            <a:fld id="{73E25526-B9FE-442D-BF0B-59BE83731665}" type="slidenum">
              <a:rPr lang="en-GB" smtClean="0"/>
              <a:t>‹#›</a:t>
            </a:fld>
            <a:endParaRPr lang="en-GB"/>
          </a:p>
        </p:txBody>
      </p:sp>
    </p:spTree>
    <p:extLst>
      <p:ext uri="{BB962C8B-B14F-4D97-AF65-F5344CB8AC3E}">
        <p14:creationId xmlns:p14="http://schemas.microsoft.com/office/powerpoint/2010/main" val="21304462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B53B8E-7EE7-53A3-B23F-DB1D4EC0A30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D85F17E0-79FC-0CEA-04C8-D0D65AF7ABF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C65EE817-0408-BC99-C364-702162EFC1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B5A8DE7-8D2E-E14F-DAB8-1AB703823AB6}"/>
              </a:ext>
            </a:extLst>
          </p:cNvPr>
          <p:cNvSpPr>
            <a:spLocks noGrp="1"/>
          </p:cNvSpPr>
          <p:nvPr>
            <p:ph type="dt" sz="half" idx="10"/>
          </p:nvPr>
        </p:nvSpPr>
        <p:spPr/>
        <p:txBody>
          <a:bodyPr/>
          <a:lstStyle/>
          <a:p>
            <a:fld id="{771063E1-3421-42D6-A86B-D432209A052F}" type="datetimeFigureOut">
              <a:rPr lang="en-GB" smtClean="0"/>
              <a:t>06/03/2026</a:t>
            </a:fld>
            <a:endParaRPr lang="en-GB"/>
          </a:p>
        </p:txBody>
      </p:sp>
      <p:sp>
        <p:nvSpPr>
          <p:cNvPr id="6" name="Footer Placeholder 5">
            <a:extLst>
              <a:ext uri="{FF2B5EF4-FFF2-40B4-BE49-F238E27FC236}">
                <a16:creationId xmlns:a16="http://schemas.microsoft.com/office/drawing/2014/main" id="{EB25DF72-AA89-FA7C-BE7E-BE863F6055A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24A198C-A112-83DB-9797-C5A7C24BEA99}"/>
              </a:ext>
            </a:extLst>
          </p:cNvPr>
          <p:cNvSpPr>
            <a:spLocks noGrp="1"/>
          </p:cNvSpPr>
          <p:nvPr>
            <p:ph type="sldNum" sz="quarter" idx="12"/>
          </p:nvPr>
        </p:nvSpPr>
        <p:spPr/>
        <p:txBody>
          <a:bodyPr/>
          <a:lstStyle/>
          <a:p>
            <a:fld id="{73E25526-B9FE-442D-BF0B-59BE83731665}" type="slidenum">
              <a:rPr lang="en-GB" smtClean="0"/>
              <a:t>‹#›</a:t>
            </a:fld>
            <a:endParaRPr lang="en-GB"/>
          </a:p>
        </p:txBody>
      </p:sp>
    </p:spTree>
    <p:extLst>
      <p:ext uri="{BB962C8B-B14F-4D97-AF65-F5344CB8AC3E}">
        <p14:creationId xmlns:p14="http://schemas.microsoft.com/office/powerpoint/2010/main" val="5343577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4422BA2-8531-8069-0491-2139FB09538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CFBA54BB-5720-6AC6-3ED6-1633AEE2F82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81ED935-B238-2B34-F8F8-77B9DB1CFF5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71063E1-3421-42D6-A86B-D432209A052F}" type="datetimeFigureOut">
              <a:rPr lang="en-GB" smtClean="0"/>
              <a:t>06/03/2026</a:t>
            </a:fld>
            <a:endParaRPr lang="en-GB"/>
          </a:p>
        </p:txBody>
      </p:sp>
      <p:sp>
        <p:nvSpPr>
          <p:cNvPr id="5" name="Footer Placeholder 4">
            <a:extLst>
              <a:ext uri="{FF2B5EF4-FFF2-40B4-BE49-F238E27FC236}">
                <a16:creationId xmlns:a16="http://schemas.microsoft.com/office/drawing/2014/main" id="{356207E3-382D-7C93-E351-4E23D0788B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2EE805A8-87BB-7A38-AFB4-03FEAE168C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3E25526-B9FE-442D-BF0B-59BE83731665}" type="slidenum">
              <a:rPr lang="en-GB" smtClean="0"/>
              <a:t>‹#›</a:t>
            </a:fld>
            <a:endParaRPr lang="en-GB"/>
          </a:p>
        </p:txBody>
      </p:sp>
    </p:spTree>
    <p:extLst>
      <p:ext uri="{BB962C8B-B14F-4D97-AF65-F5344CB8AC3E}">
        <p14:creationId xmlns:p14="http://schemas.microsoft.com/office/powerpoint/2010/main" val="39873048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7.jp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hyperlink" Target="https://www.treesnotcars.com/"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hyperlink" Target="https://www.youtube.com/watch?v=C_Pa5s6-ato"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3EA9CA4-6319-5321-8904-86BA602BF8FD}"/>
              </a:ext>
            </a:extLst>
          </p:cNvPr>
          <p:cNvSpPr txBox="1"/>
          <p:nvPr/>
        </p:nvSpPr>
        <p:spPr>
          <a:xfrm>
            <a:off x="1925574" y="1310759"/>
            <a:ext cx="8340852" cy="2462213"/>
          </a:xfrm>
          <a:prstGeom prst="rect">
            <a:avLst/>
          </a:prstGeom>
          <a:noFill/>
        </p:spPr>
        <p:txBody>
          <a:bodyPr wrap="square" rtlCol="0">
            <a:spAutoFit/>
          </a:bodyPr>
          <a:lstStyle/>
          <a:p>
            <a:pPr algn="ctr">
              <a:spcBef>
                <a:spcPts val="600"/>
              </a:spcBef>
              <a:spcAft>
                <a:spcPts val="600"/>
              </a:spcAft>
            </a:pPr>
            <a:r>
              <a:rPr lang="en-US" sz="4000" b="1" dirty="0">
                <a:solidFill>
                  <a:srgbClr val="2F4791"/>
                </a:solidFill>
              </a:rPr>
              <a:t>Post-industrial urban change in the UK: A Manchester case study</a:t>
            </a:r>
          </a:p>
          <a:p>
            <a:pPr algn="ctr">
              <a:spcBef>
                <a:spcPts val="600"/>
              </a:spcBef>
              <a:spcAft>
                <a:spcPts val="600"/>
              </a:spcAft>
            </a:pPr>
            <a:r>
              <a:rPr lang="en-US" sz="3200" dirty="0"/>
              <a:t>Lesson 5: Are there alternatives to the entrepreneurial city in Manchester?</a:t>
            </a:r>
            <a:endParaRPr lang="en-GB" sz="3200" dirty="0"/>
          </a:p>
        </p:txBody>
      </p:sp>
      <p:sp>
        <p:nvSpPr>
          <p:cNvPr id="2" name="TextBox 1">
            <a:extLst>
              <a:ext uri="{FF2B5EF4-FFF2-40B4-BE49-F238E27FC236}">
                <a16:creationId xmlns:a16="http://schemas.microsoft.com/office/drawing/2014/main" id="{F503834F-D19D-4DBA-C9AB-4965B4E31E4A}"/>
              </a:ext>
            </a:extLst>
          </p:cNvPr>
          <p:cNvSpPr txBox="1"/>
          <p:nvPr/>
        </p:nvSpPr>
        <p:spPr>
          <a:xfrm>
            <a:off x="1845656" y="5406851"/>
            <a:ext cx="8500688" cy="523220"/>
          </a:xfrm>
          <a:prstGeom prst="rect">
            <a:avLst/>
          </a:prstGeom>
          <a:noFill/>
        </p:spPr>
        <p:txBody>
          <a:bodyPr wrap="square" rtlCol="0">
            <a:spAutoFit/>
          </a:bodyPr>
          <a:lstStyle/>
          <a:p>
            <a:pPr algn="ctr"/>
            <a:r>
              <a:rPr lang="en-GB" sz="1400" dirty="0"/>
              <a:t>These resources were developed in collaboration with the University of Sheffield as part of the Economic and Social Research Council funded ‘Manchester, The Centripetal City' project (grant number ES/V002597/1)</a:t>
            </a:r>
          </a:p>
        </p:txBody>
      </p:sp>
      <p:pic>
        <p:nvPicPr>
          <p:cNvPr id="11" name="Picture 10">
            <a:extLst>
              <a:ext uri="{FF2B5EF4-FFF2-40B4-BE49-F238E27FC236}">
                <a16:creationId xmlns:a16="http://schemas.microsoft.com/office/drawing/2014/main" id="{8E7614D1-D04F-1215-D6E8-F52044B546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35728" y="4218569"/>
            <a:ext cx="2142802" cy="649983"/>
          </a:xfrm>
          <a:prstGeom prst="rect">
            <a:avLst/>
          </a:prstGeom>
        </p:spPr>
      </p:pic>
      <p:pic>
        <p:nvPicPr>
          <p:cNvPr id="13" name="Picture 12">
            <a:extLst>
              <a:ext uri="{FF2B5EF4-FFF2-40B4-BE49-F238E27FC236}">
                <a16:creationId xmlns:a16="http://schemas.microsoft.com/office/drawing/2014/main" id="{F420353A-98AD-6A7F-FF5F-6221906580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29355" y="4125868"/>
            <a:ext cx="3065440" cy="835386"/>
          </a:xfrm>
          <a:prstGeom prst="rect">
            <a:avLst/>
          </a:prstGeom>
        </p:spPr>
      </p:pic>
    </p:spTree>
    <p:extLst>
      <p:ext uri="{BB962C8B-B14F-4D97-AF65-F5344CB8AC3E}">
        <p14:creationId xmlns:p14="http://schemas.microsoft.com/office/powerpoint/2010/main" val="16557666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FEFCB4-C59A-BAFF-4D38-3A1F6BBC3BF1}"/>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FCEF4CFA-159A-90B9-BD0A-EF3656E67942}"/>
              </a:ext>
            </a:extLst>
          </p:cNvPr>
          <p:cNvSpPr txBox="1"/>
          <p:nvPr/>
        </p:nvSpPr>
        <p:spPr>
          <a:xfrm>
            <a:off x="246887" y="94267"/>
            <a:ext cx="10835641" cy="584775"/>
          </a:xfrm>
          <a:prstGeom prst="rect">
            <a:avLst/>
          </a:prstGeom>
          <a:noFill/>
        </p:spPr>
        <p:txBody>
          <a:bodyPr wrap="square" rtlCol="0">
            <a:spAutoFit/>
          </a:bodyPr>
          <a:lstStyle/>
          <a:p>
            <a:r>
              <a:rPr lang="en-US" sz="3200" b="1" dirty="0">
                <a:solidFill>
                  <a:schemeClr val="bg1"/>
                </a:solidFill>
              </a:rPr>
              <a:t>Starter: Gentrification and </a:t>
            </a:r>
            <a:r>
              <a:rPr lang="en-US" sz="3200" b="1" dirty="0" err="1">
                <a:solidFill>
                  <a:schemeClr val="bg1"/>
                </a:solidFill>
              </a:rPr>
              <a:t>financialisation</a:t>
            </a:r>
            <a:r>
              <a:rPr lang="en-US" sz="3200" b="1" dirty="0">
                <a:solidFill>
                  <a:schemeClr val="bg1"/>
                </a:solidFill>
              </a:rPr>
              <a:t> in Manchester</a:t>
            </a:r>
            <a:endParaRPr lang="en-GB" sz="3200" b="1" dirty="0">
              <a:solidFill>
                <a:schemeClr val="bg1"/>
              </a:solidFill>
            </a:endParaRPr>
          </a:p>
        </p:txBody>
      </p:sp>
      <p:sp>
        <p:nvSpPr>
          <p:cNvPr id="3" name="TextBox 2">
            <a:extLst>
              <a:ext uri="{FF2B5EF4-FFF2-40B4-BE49-F238E27FC236}">
                <a16:creationId xmlns:a16="http://schemas.microsoft.com/office/drawing/2014/main" id="{449C6668-CA57-0EEA-B8AE-884931192712}"/>
              </a:ext>
            </a:extLst>
          </p:cNvPr>
          <p:cNvSpPr txBox="1"/>
          <p:nvPr/>
        </p:nvSpPr>
        <p:spPr>
          <a:xfrm>
            <a:off x="329360" y="1039089"/>
            <a:ext cx="5766640" cy="5139869"/>
          </a:xfrm>
          <a:prstGeom prst="rect">
            <a:avLst/>
          </a:prstGeom>
          <a:noFill/>
        </p:spPr>
        <p:txBody>
          <a:bodyPr wrap="square" rtlCol="0">
            <a:spAutoFit/>
          </a:bodyPr>
          <a:lstStyle/>
          <a:p>
            <a:pPr marL="514350" indent="-514350">
              <a:spcAft>
                <a:spcPts val="600"/>
              </a:spcAft>
              <a:buFont typeface="+mj-lt"/>
              <a:buAutoNum type="arabicPeriod"/>
            </a:pPr>
            <a:r>
              <a:rPr lang="en-US" sz="2800" dirty="0"/>
              <a:t>Define the term ‘state-led gentrification’.</a:t>
            </a:r>
          </a:p>
          <a:p>
            <a:pPr marL="514350" indent="-514350">
              <a:spcAft>
                <a:spcPts val="600"/>
              </a:spcAft>
              <a:buFont typeface="+mj-lt"/>
              <a:buAutoNum type="arabicPeriod"/>
            </a:pPr>
            <a:r>
              <a:rPr lang="en-US" sz="2800" dirty="0"/>
              <a:t>What aspects of gentrification can you identify in the photo?</a:t>
            </a:r>
          </a:p>
          <a:p>
            <a:pPr marL="514350" indent="-514350">
              <a:spcAft>
                <a:spcPts val="600"/>
              </a:spcAft>
              <a:buFont typeface="+mj-lt"/>
              <a:buAutoNum type="arabicPeriod"/>
            </a:pPr>
            <a:r>
              <a:rPr lang="en-US" sz="2800" dirty="0"/>
              <a:t>Define the term ‘</a:t>
            </a:r>
            <a:r>
              <a:rPr lang="en-US" sz="2800" dirty="0" err="1"/>
              <a:t>financialisation</a:t>
            </a:r>
            <a:r>
              <a:rPr lang="en-US" sz="2800" dirty="0"/>
              <a:t>’.</a:t>
            </a:r>
          </a:p>
          <a:p>
            <a:pPr marL="514350" indent="-514350">
              <a:spcAft>
                <a:spcPts val="600"/>
              </a:spcAft>
              <a:buFont typeface="+mj-lt"/>
              <a:buAutoNum type="arabicPeriod"/>
            </a:pPr>
            <a:r>
              <a:rPr lang="en-US" sz="2800" dirty="0"/>
              <a:t>Give one reason why Manchester City Council partnered with the ADUG to form Manchester Life.</a:t>
            </a:r>
          </a:p>
          <a:p>
            <a:pPr marL="514350" indent="-514350">
              <a:spcAft>
                <a:spcPts val="600"/>
              </a:spcAft>
              <a:buFont typeface="+mj-lt"/>
              <a:buAutoNum type="arabicPeriod"/>
            </a:pPr>
            <a:r>
              <a:rPr lang="en-US" sz="2800" dirty="0"/>
              <a:t>Give one possible criticism of the Manchester Life approach to regeneration.</a:t>
            </a:r>
          </a:p>
        </p:txBody>
      </p:sp>
      <p:pic>
        <p:nvPicPr>
          <p:cNvPr id="5" name="Picture 4">
            <a:extLst>
              <a:ext uri="{FF2B5EF4-FFF2-40B4-BE49-F238E27FC236}">
                <a16:creationId xmlns:a16="http://schemas.microsoft.com/office/drawing/2014/main" id="{E3E7468D-E71B-15D4-F798-670784A00F59}"/>
              </a:ext>
            </a:extLst>
          </p:cNvPr>
          <p:cNvPicPr>
            <a:picLocks noChangeAspect="1"/>
          </p:cNvPicPr>
          <p:nvPr/>
        </p:nvPicPr>
        <p:blipFill>
          <a:blip r:embed="rId2">
            <a:extLst>
              <a:ext uri="{28A0092B-C50C-407E-A947-70E740481C1C}">
                <a14:useLocalDpi xmlns:a14="http://schemas.microsoft.com/office/drawing/2010/main" val="0"/>
              </a:ext>
            </a:extLst>
          </a:blip>
          <a:srcRect r="20193"/>
          <a:stretch>
            <a:fillRect/>
          </a:stretch>
        </p:blipFill>
        <p:spPr>
          <a:xfrm>
            <a:off x="6345936" y="947648"/>
            <a:ext cx="5516704" cy="5570766"/>
          </a:xfrm>
          <a:prstGeom prst="rect">
            <a:avLst/>
          </a:prstGeom>
        </p:spPr>
      </p:pic>
    </p:spTree>
    <p:extLst>
      <p:ext uri="{BB962C8B-B14F-4D97-AF65-F5344CB8AC3E}">
        <p14:creationId xmlns:p14="http://schemas.microsoft.com/office/powerpoint/2010/main" val="16821301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5BBEE4-E6BF-2A91-5BAA-CB720DD15620}"/>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5B0942EE-C598-D1E2-4404-7853686AAB71}"/>
              </a:ext>
            </a:extLst>
          </p:cNvPr>
          <p:cNvSpPr txBox="1"/>
          <p:nvPr/>
        </p:nvSpPr>
        <p:spPr>
          <a:xfrm>
            <a:off x="256031" y="73104"/>
            <a:ext cx="8229601" cy="646331"/>
          </a:xfrm>
          <a:prstGeom prst="rect">
            <a:avLst/>
          </a:prstGeom>
          <a:noFill/>
        </p:spPr>
        <p:txBody>
          <a:bodyPr wrap="square" rtlCol="0">
            <a:spAutoFit/>
          </a:bodyPr>
          <a:lstStyle/>
          <a:p>
            <a:r>
              <a:rPr lang="en-US" sz="3600" b="1" dirty="0">
                <a:solidFill>
                  <a:schemeClr val="bg1"/>
                </a:solidFill>
              </a:rPr>
              <a:t>Alternatives to state-led gentrification</a:t>
            </a:r>
            <a:endParaRPr lang="en-GB" sz="3600" b="1" dirty="0">
              <a:solidFill>
                <a:schemeClr val="bg1"/>
              </a:solidFill>
            </a:endParaRPr>
          </a:p>
        </p:txBody>
      </p:sp>
      <p:sp>
        <p:nvSpPr>
          <p:cNvPr id="5" name="TextBox 4">
            <a:extLst>
              <a:ext uri="{FF2B5EF4-FFF2-40B4-BE49-F238E27FC236}">
                <a16:creationId xmlns:a16="http://schemas.microsoft.com/office/drawing/2014/main" id="{F07279AB-6B2E-8DD7-1968-3654D168F674}"/>
              </a:ext>
            </a:extLst>
          </p:cNvPr>
          <p:cNvSpPr txBox="1"/>
          <p:nvPr/>
        </p:nvSpPr>
        <p:spPr>
          <a:xfrm>
            <a:off x="254253" y="1035702"/>
            <a:ext cx="6393435" cy="5570756"/>
          </a:xfrm>
          <a:prstGeom prst="rect">
            <a:avLst/>
          </a:prstGeom>
          <a:noFill/>
        </p:spPr>
        <p:txBody>
          <a:bodyPr wrap="square">
            <a:spAutoFit/>
          </a:bodyPr>
          <a:lstStyle/>
          <a:p>
            <a:pPr>
              <a:spcBef>
                <a:spcPts val="600"/>
              </a:spcBef>
              <a:spcAft>
                <a:spcPts val="600"/>
              </a:spcAft>
            </a:pPr>
            <a:r>
              <a:rPr lang="en-US" sz="2800" dirty="0"/>
              <a:t>Manchester City Council has </a:t>
            </a:r>
            <a:r>
              <a:rPr lang="en-US" sz="2800" dirty="0" err="1"/>
              <a:t>prioritised</a:t>
            </a:r>
            <a:r>
              <a:rPr lang="en-US" sz="2800" dirty="0"/>
              <a:t> a property-led model of urban growth and development.</a:t>
            </a:r>
          </a:p>
          <a:p>
            <a:pPr>
              <a:spcBef>
                <a:spcPts val="600"/>
              </a:spcBef>
              <a:spcAft>
                <a:spcPts val="600"/>
              </a:spcAft>
            </a:pPr>
            <a:r>
              <a:rPr lang="en-US" sz="2800" dirty="0"/>
              <a:t>There have been both advantages and disadvantages to this approach.</a:t>
            </a:r>
          </a:p>
          <a:p>
            <a:pPr>
              <a:spcBef>
                <a:spcPts val="600"/>
              </a:spcBef>
              <a:spcAft>
                <a:spcPts val="600"/>
              </a:spcAft>
            </a:pPr>
            <a:r>
              <a:rPr lang="en-US" sz="2800" dirty="0"/>
              <a:t>A number of campaign groups have been started by Manchester residents who think a different approach would be better. Examples include the Greater Manchester Tenants Union, Greater Manchester Housing Action and Social Homes for Manchester.</a:t>
            </a:r>
          </a:p>
        </p:txBody>
      </p:sp>
      <p:pic>
        <p:nvPicPr>
          <p:cNvPr id="14" name="Picture 13">
            <a:extLst>
              <a:ext uri="{FF2B5EF4-FFF2-40B4-BE49-F238E27FC236}">
                <a16:creationId xmlns:a16="http://schemas.microsoft.com/office/drawing/2014/main" id="{73EE1F81-6218-14FB-4D57-560A84F97F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76504" y="1035702"/>
            <a:ext cx="5161243" cy="3444858"/>
          </a:xfrm>
          <a:prstGeom prst="rect">
            <a:avLst/>
          </a:prstGeom>
        </p:spPr>
      </p:pic>
      <p:sp>
        <p:nvSpPr>
          <p:cNvPr id="15" name="TextBox 14">
            <a:extLst>
              <a:ext uri="{FF2B5EF4-FFF2-40B4-BE49-F238E27FC236}">
                <a16:creationId xmlns:a16="http://schemas.microsoft.com/office/drawing/2014/main" id="{183BFD66-E68E-F488-0F1D-162B9628E640}"/>
              </a:ext>
            </a:extLst>
          </p:cNvPr>
          <p:cNvSpPr txBox="1"/>
          <p:nvPr/>
        </p:nvSpPr>
        <p:spPr>
          <a:xfrm>
            <a:off x="6776503" y="4655017"/>
            <a:ext cx="5161243" cy="830997"/>
          </a:xfrm>
          <a:prstGeom prst="rect">
            <a:avLst/>
          </a:prstGeom>
          <a:solidFill>
            <a:srgbClr val="2F4791">
              <a:alpha val="35000"/>
            </a:srgbClr>
          </a:solidFill>
          <a:ln>
            <a:solidFill>
              <a:srgbClr val="2F4791"/>
            </a:solidFill>
          </a:ln>
        </p:spPr>
        <p:txBody>
          <a:bodyPr wrap="square" rtlCol="0">
            <a:spAutoFit/>
          </a:bodyPr>
          <a:lstStyle/>
          <a:p>
            <a:pPr lvl="0">
              <a:spcAft>
                <a:spcPts val="600"/>
              </a:spcAft>
            </a:pPr>
            <a:r>
              <a:rPr lang="en-US" sz="2400" dirty="0"/>
              <a:t>What do you think is happening in this photograph?</a:t>
            </a:r>
          </a:p>
        </p:txBody>
      </p:sp>
    </p:spTree>
    <p:extLst>
      <p:ext uri="{BB962C8B-B14F-4D97-AF65-F5344CB8AC3E}">
        <p14:creationId xmlns:p14="http://schemas.microsoft.com/office/powerpoint/2010/main" val="41327207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B9985B-9D7F-AF7B-4F56-4249A2B43647}"/>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35A0B724-ECE7-367E-06C6-9187E2A1F427}"/>
              </a:ext>
            </a:extLst>
          </p:cNvPr>
          <p:cNvSpPr txBox="1"/>
          <p:nvPr/>
        </p:nvSpPr>
        <p:spPr>
          <a:xfrm>
            <a:off x="256031" y="73104"/>
            <a:ext cx="11859769" cy="584775"/>
          </a:xfrm>
          <a:prstGeom prst="rect">
            <a:avLst/>
          </a:prstGeom>
          <a:noFill/>
        </p:spPr>
        <p:txBody>
          <a:bodyPr wrap="square" rtlCol="0">
            <a:spAutoFit/>
          </a:bodyPr>
          <a:lstStyle/>
          <a:p>
            <a:r>
              <a:rPr lang="en-US" sz="3200" b="1" dirty="0">
                <a:solidFill>
                  <a:schemeClr val="bg1"/>
                </a:solidFill>
              </a:rPr>
              <a:t>Three campaigns for an alternative to property-led regeneration</a:t>
            </a:r>
            <a:endParaRPr lang="en-GB" sz="3200" b="1" dirty="0">
              <a:solidFill>
                <a:schemeClr val="bg1"/>
              </a:solidFill>
            </a:endParaRPr>
          </a:p>
        </p:txBody>
      </p:sp>
      <p:sp>
        <p:nvSpPr>
          <p:cNvPr id="15" name="TextBox 14">
            <a:extLst>
              <a:ext uri="{FF2B5EF4-FFF2-40B4-BE49-F238E27FC236}">
                <a16:creationId xmlns:a16="http://schemas.microsoft.com/office/drawing/2014/main" id="{2773B0A5-C4FC-D1CE-885E-39ED7898F92B}"/>
              </a:ext>
            </a:extLst>
          </p:cNvPr>
          <p:cNvSpPr txBox="1"/>
          <p:nvPr/>
        </p:nvSpPr>
        <p:spPr>
          <a:xfrm>
            <a:off x="612101" y="4000829"/>
            <a:ext cx="11062956" cy="2462213"/>
          </a:xfrm>
          <a:prstGeom prst="rect">
            <a:avLst/>
          </a:prstGeom>
          <a:solidFill>
            <a:srgbClr val="2F4791">
              <a:alpha val="35000"/>
            </a:srgbClr>
          </a:solidFill>
          <a:ln>
            <a:solidFill>
              <a:srgbClr val="2F4791"/>
            </a:solidFill>
          </a:ln>
        </p:spPr>
        <p:txBody>
          <a:bodyPr wrap="square" rtlCol="0">
            <a:spAutoFit/>
          </a:bodyPr>
          <a:lstStyle/>
          <a:p>
            <a:pPr marL="457200" lvl="0" indent="-457200">
              <a:spcAft>
                <a:spcPts val="600"/>
              </a:spcAft>
              <a:buFont typeface="+mj-lt"/>
              <a:buAutoNum type="arabicPeriod"/>
            </a:pPr>
            <a:r>
              <a:rPr lang="en-US" sz="2400" dirty="0"/>
              <a:t>In groups of three, select and read about one of the campaigns in </a:t>
            </a:r>
            <a:r>
              <a:rPr lang="en-US" sz="2400" b="1" dirty="0">
                <a:solidFill>
                  <a:srgbClr val="2F4791"/>
                </a:solidFill>
              </a:rPr>
              <a:t>‘Lesson 5 reading – Three campaigns for an alternative to property-led regeneration in Manchester’</a:t>
            </a:r>
            <a:r>
              <a:rPr lang="en-US" sz="2400" dirty="0"/>
              <a:t>.</a:t>
            </a:r>
          </a:p>
          <a:p>
            <a:pPr marL="457200" lvl="0" indent="-457200">
              <a:spcAft>
                <a:spcPts val="600"/>
              </a:spcAft>
              <a:buFont typeface="+mj-lt"/>
              <a:buAutoNum type="arabicPeriod"/>
            </a:pPr>
            <a:r>
              <a:rPr lang="en-US" sz="2400" dirty="0" err="1"/>
              <a:t>Summarise</a:t>
            </a:r>
            <a:r>
              <a:rPr lang="en-US" sz="2400" dirty="0"/>
              <a:t> the campaign in no more than five sentences.</a:t>
            </a:r>
          </a:p>
          <a:p>
            <a:pPr marL="457200" lvl="0" indent="-457200">
              <a:spcAft>
                <a:spcPts val="600"/>
              </a:spcAft>
              <a:buFont typeface="+mj-lt"/>
              <a:buAutoNum type="arabicPeriod"/>
            </a:pPr>
            <a:r>
              <a:rPr lang="en-US" sz="2400" dirty="0"/>
              <a:t>Read your summary out to the class. Take notes about the other two campaigns when other groups present their summaries.</a:t>
            </a:r>
          </a:p>
        </p:txBody>
      </p:sp>
      <p:pic>
        <p:nvPicPr>
          <p:cNvPr id="11" name="Picture 10">
            <a:extLst>
              <a:ext uri="{FF2B5EF4-FFF2-40B4-BE49-F238E27FC236}">
                <a16:creationId xmlns:a16="http://schemas.microsoft.com/office/drawing/2014/main" id="{A594CDA2-DA35-B3FD-E8B9-5F00E5B0F080}"/>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15000"/>
                    </a14:imgEffect>
                  </a14:imgLayer>
                </a14:imgProps>
              </a:ext>
              <a:ext uri="{28A0092B-C50C-407E-A947-70E740481C1C}">
                <a14:useLocalDpi xmlns:a14="http://schemas.microsoft.com/office/drawing/2010/main" val="0"/>
              </a:ext>
            </a:extLst>
          </a:blip>
          <a:srcRect t="10056" b="815"/>
          <a:stretch>
            <a:fillRect/>
          </a:stretch>
        </p:blipFill>
        <p:spPr>
          <a:xfrm>
            <a:off x="8364240" y="1039228"/>
            <a:ext cx="3420000" cy="2286192"/>
          </a:xfrm>
          <a:prstGeom prst="rect">
            <a:avLst/>
          </a:prstGeom>
        </p:spPr>
      </p:pic>
      <p:pic>
        <p:nvPicPr>
          <p:cNvPr id="13" name="Picture 12">
            <a:extLst>
              <a:ext uri="{FF2B5EF4-FFF2-40B4-BE49-F238E27FC236}">
                <a16:creationId xmlns:a16="http://schemas.microsoft.com/office/drawing/2014/main" id="{ABF96D77-3B36-4836-2997-B67E9B096225}"/>
              </a:ext>
            </a:extLst>
          </p:cNvPr>
          <p:cNvPicPr>
            <a:picLocks noChangeAspect="1"/>
          </p:cNvPicPr>
          <p:nvPr/>
        </p:nvPicPr>
        <p:blipFill>
          <a:blip r:embed="rId5">
            <a:extLst>
              <a:ext uri="{28A0092B-C50C-407E-A947-70E740481C1C}">
                <a14:useLocalDpi xmlns:a14="http://schemas.microsoft.com/office/drawing/2010/main" val="0"/>
              </a:ext>
            </a:extLst>
          </a:blip>
          <a:srcRect l="12608" b="22107"/>
          <a:stretch>
            <a:fillRect/>
          </a:stretch>
        </p:blipFill>
        <p:spPr>
          <a:xfrm>
            <a:off x="4475915" y="1039228"/>
            <a:ext cx="3420000" cy="2286192"/>
          </a:xfrm>
          <a:prstGeom prst="rect">
            <a:avLst/>
          </a:prstGeom>
        </p:spPr>
      </p:pic>
      <p:pic>
        <p:nvPicPr>
          <p:cNvPr id="17" name="Picture 16">
            <a:extLst>
              <a:ext uri="{FF2B5EF4-FFF2-40B4-BE49-F238E27FC236}">
                <a16:creationId xmlns:a16="http://schemas.microsoft.com/office/drawing/2014/main" id="{2597D7C8-25D2-164A-A153-92DE932B41E1}"/>
              </a:ext>
            </a:extLst>
          </p:cNvPr>
          <p:cNvPicPr>
            <a:picLocks noChangeAspect="1"/>
          </p:cNvPicPr>
          <p:nvPr/>
        </p:nvPicPr>
        <p:blipFill>
          <a:blip r:embed="rId6">
            <a:extLst>
              <a:ext uri="{28A0092B-C50C-407E-A947-70E740481C1C}">
                <a14:useLocalDpi xmlns:a14="http://schemas.microsoft.com/office/drawing/2010/main" val="0"/>
              </a:ext>
            </a:extLst>
          </a:blip>
          <a:srcRect r="5409" b="15690"/>
          <a:stretch>
            <a:fillRect/>
          </a:stretch>
        </p:blipFill>
        <p:spPr>
          <a:xfrm>
            <a:off x="612101" y="1041560"/>
            <a:ext cx="3420000" cy="2286192"/>
          </a:xfrm>
          <a:prstGeom prst="rect">
            <a:avLst/>
          </a:prstGeom>
        </p:spPr>
      </p:pic>
      <p:sp>
        <p:nvSpPr>
          <p:cNvPr id="21" name="TextBox 20">
            <a:extLst>
              <a:ext uri="{FF2B5EF4-FFF2-40B4-BE49-F238E27FC236}">
                <a16:creationId xmlns:a16="http://schemas.microsoft.com/office/drawing/2014/main" id="{0F64E775-A568-37B4-5F38-EB3AD1396237}"/>
              </a:ext>
            </a:extLst>
          </p:cNvPr>
          <p:cNvSpPr txBox="1"/>
          <p:nvPr/>
        </p:nvSpPr>
        <p:spPr>
          <a:xfrm>
            <a:off x="612101" y="3345583"/>
            <a:ext cx="2989828" cy="369332"/>
          </a:xfrm>
          <a:prstGeom prst="rect">
            <a:avLst/>
          </a:prstGeom>
          <a:noFill/>
        </p:spPr>
        <p:txBody>
          <a:bodyPr wrap="square">
            <a:spAutoFit/>
          </a:bodyPr>
          <a:lstStyle/>
          <a:p>
            <a:r>
              <a:rPr lang="en-GB" i="1" dirty="0" err="1"/>
              <a:t>Ancoats</a:t>
            </a:r>
            <a:r>
              <a:rPr lang="en-GB" i="1" dirty="0"/>
              <a:t> Dispensary Trust</a:t>
            </a:r>
          </a:p>
        </p:txBody>
      </p:sp>
      <p:sp>
        <p:nvSpPr>
          <p:cNvPr id="25" name="TextBox 24">
            <a:extLst>
              <a:ext uri="{FF2B5EF4-FFF2-40B4-BE49-F238E27FC236}">
                <a16:creationId xmlns:a16="http://schemas.microsoft.com/office/drawing/2014/main" id="{08018BD4-3611-8B26-28BE-853E80681238}"/>
              </a:ext>
            </a:extLst>
          </p:cNvPr>
          <p:cNvSpPr txBox="1"/>
          <p:nvPr/>
        </p:nvSpPr>
        <p:spPr>
          <a:xfrm>
            <a:off x="4391242" y="3339959"/>
            <a:ext cx="3613855" cy="646331"/>
          </a:xfrm>
          <a:prstGeom prst="rect">
            <a:avLst/>
          </a:prstGeom>
          <a:noFill/>
        </p:spPr>
        <p:txBody>
          <a:bodyPr wrap="square">
            <a:spAutoFit/>
          </a:bodyPr>
          <a:lstStyle/>
          <a:p>
            <a:r>
              <a:rPr lang="en-GB" i="1" dirty="0"/>
              <a:t>The Gamecock Inn, centre of the Block the Block campaign, Hulme</a:t>
            </a:r>
          </a:p>
        </p:txBody>
      </p:sp>
      <p:sp>
        <p:nvSpPr>
          <p:cNvPr id="27" name="TextBox 26">
            <a:extLst>
              <a:ext uri="{FF2B5EF4-FFF2-40B4-BE49-F238E27FC236}">
                <a16:creationId xmlns:a16="http://schemas.microsoft.com/office/drawing/2014/main" id="{7624351C-9D30-0B8E-FB89-1C84832557EE}"/>
              </a:ext>
            </a:extLst>
          </p:cNvPr>
          <p:cNvSpPr txBox="1"/>
          <p:nvPr/>
        </p:nvSpPr>
        <p:spPr>
          <a:xfrm>
            <a:off x="8267312" y="3323089"/>
            <a:ext cx="3613855" cy="646331"/>
          </a:xfrm>
          <a:prstGeom prst="rect">
            <a:avLst/>
          </a:prstGeom>
          <a:noFill/>
        </p:spPr>
        <p:txBody>
          <a:bodyPr wrap="square">
            <a:spAutoFit/>
          </a:bodyPr>
          <a:lstStyle/>
          <a:p>
            <a:r>
              <a:rPr lang="en-US" i="1" dirty="0"/>
              <a:t>Trees Not Cars campaign, Central Retail Park</a:t>
            </a:r>
            <a:endParaRPr lang="en-GB" i="1" dirty="0"/>
          </a:p>
        </p:txBody>
      </p:sp>
    </p:spTree>
    <p:extLst>
      <p:ext uri="{BB962C8B-B14F-4D97-AF65-F5344CB8AC3E}">
        <p14:creationId xmlns:p14="http://schemas.microsoft.com/office/powerpoint/2010/main" val="29210654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65367B-3672-CC20-7ED8-2AF5C1FE6210}"/>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9DF96E39-2F85-A754-1614-39F7EB478ABF}"/>
              </a:ext>
            </a:extLst>
          </p:cNvPr>
          <p:cNvSpPr txBox="1"/>
          <p:nvPr/>
        </p:nvSpPr>
        <p:spPr>
          <a:xfrm>
            <a:off x="256031" y="73104"/>
            <a:ext cx="11859769" cy="584775"/>
          </a:xfrm>
          <a:prstGeom prst="rect">
            <a:avLst/>
          </a:prstGeom>
          <a:noFill/>
        </p:spPr>
        <p:txBody>
          <a:bodyPr wrap="square" rtlCol="0">
            <a:spAutoFit/>
          </a:bodyPr>
          <a:lstStyle/>
          <a:p>
            <a:r>
              <a:rPr lang="en-US" sz="3200" b="1" dirty="0">
                <a:solidFill>
                  <a:schemeClr val="bg1"/>
                </a:solidFill>
              </a:rPr>
              <a:t>Trees Not Cars: alternative proposals for Central Retail Park</a:t>
            </a:r>
            <a:endParaRPr lang="en-GB" sz="3200" b="1" dirty="0">
              <a:solidFill>
                <a:schemeClr val="bg1"/>
              </a:solidFill>
            </a:endParaRPr>
          </a:p>
        </p:txBody>
      </p:sp>
      <p:sp>
        <p:nvSpPr>
          <p:cNvPr id="15" name="TextBox 14">
            <a:extLst>
              <a:ext uri="{FF2B5EF4-FFF2-40B4-BE49-F238E27FC236}">
                <a16:creationId xmlns:a16="http://schemas.microsoft.com/office/drawing/2014/main" id="{BC027143-9C1A-9B7E-76F9-2064032158AA}"/>
              </a:ext>
            </a:extLst>
          </p:cNvPr>
          <p:cNvSpPr txBox="1"/>
          <p:nvPr/>
        </p:nvSpPr>
        <p:spPr>
          <a:xfrm>
            <a:off x="381071" y="5261789"/>
            <a:ext cx="11429858" cy="1200329"/>
          </a:xfrm>
          <a:prstGeom prst="rect">
            <a:avLst/>
          </a:prstGeom>
          <a:solidFill>
            <a:srgbClr val="2F4791">
              <a:alpha val="35000"/>
            </a:srgbClr>
          </a:solidFill>
          <a:ln>
            <a:solidFill>
              <a:srgbClr val="2F4791"/>
            </a:solidFill>
          </a:ln>
        </p:spPr>
        <p:txBody>
          <a:bodyPr wrap="square" rtlCol="0">
            <a:spAutoFit/>
          </a:bodyPr>
          <a:lstStyle/>
          <a:p>
            <a:pPr lvl="0">
              <a:spcAft>
                <a:spcPts val="600"/>
              </a:spcAft>
            </a:pPr>
            <a:r>
              <a:rPr lang="en-US" sz="2400" dirty="0"/>
              <a:t>As a class, study the Trees Not Cars website content. What else can you learn about their proposals, and how do they link to ideas about sustainability and sustainable cities?</a:t>
            </a:r>
          </a:p>
        </p:txBody>
      </p:sp>
      <p:sp>
        <p:nvSpPr>
          <p:cNvPr id="4" name="TextBox 3">
            <a:extLst>
              <a:ext uri="{FF2B5EF4-FFF2-40B4-BE49-F238E27FC236}">
                <a16:creationId xmlns:a16="http://schemas.microsoft.com/office/drawing/2014/main" id="{E60E965F-72E8-9C87-8952-31C5644A5B31}"/>
              </a:ext>
            </a:extLst>
          </p:cNvPr>
          <p:cNvSpPr txBox="1"/>
          <p:nvPr/>
        </p:nvSpPr>
        <p:spPr>
          <a:xfrm>
            <a:off x="381071" y="996046"/>
            <a:ext cx="5864281" cy="1815882"/>
          </a:xfrm>
          <a:prstGeom prst="rect">
            <a:avLst/>
          </a:prstGeom>
          <a:noFill/>
        </p:spPr>
        <p:txBody>
          <a:bodyPr wrap="square">
            <a:spAutoFit/>
          </a:bodyPr>
          <a:lstStyle/>
          <a:p>
            <a:r>
              <a:rPr lang="en-US" sz="2800" dirty="0"/>
              <a:t>The Trees Not Cars campaign group’s  website highlights their proposed plans for Central Retail Park: </a:t>
            </a:r>
            <a:r>
              <a:rPr lang="en-US" sz="2800" dirty="0">
                <a:hlinkClick r:id="rId3"/>
              </a:rPr>
              <a:t>https://www.treesnotcars.com</a:t>
            </a:r>
            <a:r>
              <a:rPr lang="en-US" sz="2800" dirty="0"/>
              <a:t> </a:t>
            </a:r>
          </a:p>
        </p:txBody>
      </p:sp>
      <p:pic>
        <p:nvPicPr>
          <p:cNvPr id="6" name="Picture 5">
            <a:extLst>
              <a:ext uri="{FF2B5EF4-FFF2-40B4-BE49-F238E27FC236}">
                <a16:creationId xmlns:a16="http://schemas.microsoft.com/office/drawing/2014/main" id="{80CD8C02-8F99-D856-8FC4-39AC47485E20}"/>
              </a:ext>
            </a:extLst>
          </p:cNvPr>
          <p:cNvPicPr>
            <a:picLocks noChangeAspect="1"/>
          </p:cNvPicPr>
          <p:nvPr/>
        </p:nvPicPr>
        <p:blipFill>
          <a:blip r:embed="rId4"/>
          <a:stretch>
            <a:fillRect/>
          </a:stretch>
        </p:blipFill>
        <p:spPr>
          <a:xfrm>
            <a:off x="6336756" y="1165683"/>
            <a:ext cx="5474173" cy="3292490"/>
          </a:xfrm>
          <a:prstGeom prst="rect">
            <a:avLst/>
          </a:prstGeom>
          <a:ln>
            <a:solidFill>
              <a:srgbClr val="2F4791"/>
            </a:solidFill>
          </a:ln>
        </p:spPr>
      </p:pic>
      <p:pic>
        <p:nvPicPr>
          <p:cNvPr id="8" name="Picture 7">
            <a:extLst>
              <a:ext uri="{FF2B5EF4-FFF2-40B4-BE49-F238E27FC236}">
                <a16:creationId xmlns:a16="http://schemas.microsoft.com/office/drawing/2014/main" id="{F73C232D-918D-B981-4E8B-69CD8CD470AB}"/>
              </a:ext>
            </a:extLst>
          </p:cNvPr>
          <p:cNvPicPr>
            <a:picLocks noChangeAspect="1"/>
          </p:cNvPicPr>
          <p:nvPr/>
        </p:nvPicPr>
        <p:blipFill>
          <a:blip r:embed="rId5">
            <a:extLst>
              <a:ext uri="{28A0092B-C50C-407E-A947-70E740481C1C}">
                <a14:useLocalDpi xmlns:a14="http://schemas.microsoft.com/office/drawing/2010/main" val="0"/>
              </a:ext>
            </a:extLst>
          </a:blip>
          <a:srcRect t="18548" b="3779"/>
          <a:stretch>
            <a:fillRect/>
          </a:stretch>
        </p:blipFill>
        <p:spPr>
          <a:xfrm>
            <a:off x="1321309" y="2990965"/>
            <a:ext cx="3983803" cy="2064669"/>
          </a:xfrm>
          <a:prstGeom prst="rect">
            <a:avLst/>
          </a:prstGeom>
        </p:spPr>
      </p:pic>
    </p:spTree>
    <p:extLst>
      <p:ext uri="{BB962C8B-B14F-4D97-AF65-F5344CB8AC3E}">
        <p14:creationId xmlns:p14="http://schemas.microsoft.com/office/powerpoint/2010/main" val="10333289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A711D8-5E94-8F53-EEA0-00B60529B4AC}"/>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40416200-9232-BF2A-BBB8-2F5F22A68D7B}"/>
              </a:ext>
            </a:extLst>
          </p:cNvPr>
          <p:cNvSpPr txBox="1"/>
          <p:nvPr/>
        </p:nvSpPr>
        <p:spPr>
          <a:xfrm>
            <a:off x="256031" y="73104"/>
            <a:ext cx="6481653" cy="584775"/>
          </a:xfrm>
          <a:prstGeom prst="rect">
            <a:avLst/>
          </a:prstGeom>
          <a:noFill/>
        </p:spPr>
        <p:txBody>
          <a:bodyPr wrap="square" rtlCol="0">
            <a:spAutoFit/>
          </a:bodyPr>
          <a:lstStyle/>
          <a:p>
            <a:r>
              <a:rPr lang="en-US" sz="3200" b="1" dirty="0">
                <a:solidFill>
                  <a:schemeClr val="bg1"/>
                </a:solidFill>
              </a:rPr>
              <a:t>Two views of Manchester’s future</a:t>
            </a:r>
            <a:endParaRPr lang="en-GB" sz="3200" b="1" dirty="0">
              <a:solidFill>
                <a:schemeClr val="bg1"/>
              </a:solidFill>
            </a:endParaRPr>
          </a:p>
        </p:txBody>
      </p:sp>
      <p:sp>
        <p:nvSpPr>
          <p:cNvPr id="15" name="TextBox 14">
            <a:extLst>
              <a:ext uri="{FF2B5EF4-FFF2-40B4-BE49-F238E27FC236}">
                <a16:creationId xmlns:a16="http://schemas.microsoft.com/office/drawing/2014/main" id="{65F9186D-B1D8-4724-5AC3-BDAC4EB00041}"/>
              </a:ext>
            </a:extLst>
          </p:cNvPr>
          <p:cNvSpPr txBox="1"/>
          <p:nvPr/>
        </p:nvSpPr>
        <p:spPr>
          <a:xfrm>
            <a:off x="381071" y="5120054"/>
            <a:ext cx="11429858" cy="1200329"/>
          </a:xfrm>
          <a:prstGeom prst="rect">
            <a:avLst/>
          </a:prstGeom>
          <a:solidFill>
            <a:srgbClr val="2F4791">
              <a:alpha val="35000"/>
            </a:srgbClr>
          </a:solidFill>
          <a:ln>
            <a:solidFill>
              <a:srgbClr val="2F4791"/>
            </a:solidFill>
          </a:ln>
        </p:spPr>
        <p:txBody>
          <a:bodyPr wrap="square" rtlCol="0">
            <a:spAutoFit/>
          </a:bodyPr>
          <a:lstStyle/>
          <a:p>
            <a:pPr lvl="0">
              <a:spcAft>
                <a:spcPts val="600"/>
              </a:spcAft>
            </a:pPr>
            <a:r>
              <a:rPr lang="en-US" sz="2400" dirty="0"/>
              <a:t>Discuss: In what way do these two photos show different visions for Manchester’s future? What are the strengths and weaknesses of each option? What do you think Manchester should focus on in the future?</a:t>
            </a:r>
          </a:p>
        </p:txBody>
      </p:sp>
      <p:pic>
        <p:nvPicPr>
          <p:cNvPr id="3" name="Picture 2">
            <a:extLst>
              <a:ext uri="{FF2B5EF4-FFF2-40B4-BE49-F238E27FC236}">
                <a16:creationId xmlns:a16="http://schemas.microsoft.com/office/drawing/2014/main" id="{79C65E49-6E88-D396-05AE-4B6E8E5B406A}"/>
              </a:ext>
            </a:extLst>
          </p:cNvPr>
          <p:cNvPicPr>
            <a:picLocks noChangeAspect="1"/>
          </p:cNvPicPr>
          <p:nvPr/>
        </p:nvPicPr>
        <p:blipFill>
          <a:blip r:embed="rId3"/>
          <a:srcRect t="7312" b="4041"/>
          <a:stretch>
            <a:fillRect/>
          </a:stretch>
        </p:blipFill>
        <p:spPr>
          <a:xfrm>
            <a:off x="2760559" y="1137780"/>
            <a:ext cx="3086360" cy="3647975"/>
          </a:xfrm>
          <a:prstGeom prst="rect">
            <a:avLst/>
          </a:prstGeom>
        </p:spPr>
      </p:pic>
      <p:pic>
        <p:nvPicPr>
          <p:cNvPr id="9" name="Picture 8">
            <a:extLst>
              <a:ext uri="{FF2B5EF4-FFF2-40B4-BE49-F238E27FC236}">
                <a16:creationId xmlns:a16="http://schemas.microsoft.com/office/drawing/2014/main" id="{F145F736-CCC1-6C8F-4ADD-550B0C9A8CDE}"/>
              </a:ext>
            </a:extLst>
          </p:cNvPr>
          <p:cNvPicPr>
            <a:picLocks noChangeAspect="1"/>
          </p:cNvPicPr>
          <p:nvPr/>
        </p:nvPicPr>
        <p:blipFill>
          <a:blip r:embed="rId4">
            <a:extLst>
              <a:ext uri="{28A0092B-C50C-407E-A947-70E740481C1C}">
                <a14:useLocalDpi xmlns:a14="http://schemas.microsoft.com/office/drawing/2010/main" val="0"/>
              </a:ext>
            </a:extLst>
          </a:blip>
          <a:srcRect l="12773" r="8912"/>
          <a:stretch>
            <a:fillRect/>
          </a:stretch>
        </p:blipFill>
        <p:spPr>
          <a:xfrm>
            <a:off x="6345082" y="1137780"/>
            <a:ext cx="3809252" cy="3647974"/>
          </a:xfrm>
          <a:prstGeom prst="rect">
            <a:avLst/>
          </a:prstGeom>
        </p:spPr>
      </p:pic>
    </p:spTree>
    <p:extLst>
      <p:ext uri="{BB962C8B-B14F-4D97-AF65-F5344CB8AC3E}">
        <p14:creationId xmlns:p14="http://schemas.microsoft.com/office/powerpoint/2010/main" val="39707144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04FFB5-8233-5FB3-AAFC-E15F2BB6C9B8}"/>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A45DE202-9484-88A4-C8F4-743CAB1C079D}"/>
              </a:ext>
            </a:extLst>
          </p:cNvPr>
          <p:cNvSpPr txBox="1"/>
          <p:nvPr/>
        </p:nvSpPr>
        <p:spPr>
          <a:xfrm>
            <a:off x="256031" y="73104"/>
            <a:ext cx="6481653" cy="584775"/>
          </a:xfrm>
          <a:prstGeom prst="rect">
            <a:avLst/>
          </a:prstGeom>
          <a:noFill/>
        </p:spPr>
        <p:txBody>
          <a:bodyPr wrap="square" rtlCol="0">
            <a:spAutoFit/>
          </a:bodyPr>
          <a:lstStyle/>
          <a:p>
            <a:r>
              <a:rPr lang="en-US" sz="3200" b="1" dirty="0">
                <a:solidFill>
                  <a:schemeClr val="bg1"/>
                </a:solidFill>
              </a:rPr>
              <a:t>Block to Block</a:t>
            </a:r>
            <a:endParaRPr lang="en-GB" sz="3200" b="1" dirty="0">
              <a:solidFill>
                <a:schemeClr val="bg1"/>
              </a:solidFill>
            </a:endParaRPr>
          </a:p>
        </p:txBody>
      </p:sp>
      <p:sp>
        <p:nvSpPr>
          <p:cNvPr id="15" name="TextBox 14">
            <a:extLst>
              <a:ext uri="{FF2B5EF4-FFF2-40B4-BE49-F238E27FC236}">
                <a16:creationId xmlns:a16="http://schemas.microsoft.com/office/drawing/2014/main" id="{0B03BB66-1A59-A395-91EA-C70EA46C4A71}"/>
              </a:ext>
            </a:extLst>
          </p:cNvPr>
          <p:cNvSpPr txBox="1"/>
          <p:nvPr/>
        </p:nvSpPr>
        <p:spPr>
          <a:xfrm>
            <a:off x="414563" y="4623740"/>
            <a:ext cx="11429858" cy="1461939"/>
          </a:xfrm>
          <a:prstGeom prst="rect">
            <a:avLst/>
          </a:prstGeom>
          <a:solidFill>
            <a:srgbClr val="2F4791">
              <a:alpha val="35000"/>
            </a:srgbClr>
          </a:solidFill>
          <a:ln>
            <a:solidFill>
              <a:srgbClr val="2F4791"/>
            </a:solidFill>
          </a:ln>
        </p:spPr>
        <p:txBody>
          <a:bodyPr wrap="square" rtlCol="0">
            <a:spAutoFit/>
          </a:bodyPr>
          <a:lstStyle/>
          <a:p>
            <a:pPr lvl="0">
              <a:spcAft>
                <a:spcPts val="600"/>
              </a:spcAft>
            </a:pPr>
            <a:r>
              <a:rPr lang="en-US" sz="2800" dirty="0"/>
              <a:t>To end your study of post-industrial Manchester, watch Melamed’s film then evaluate its argument and perspective: </a:t>
            </a:r>
          </a:p>
          <a:p>
            <a:pPr lvl="0">
              <a:spcAft>
                <a:spcPts val="600"/>
              </a:spcAft>
            </a:pPr>
            <a:r>
              <a:rPr lang="en-US" sz="2800" dirty="0">
                <a:hlinkClick r:id="rId3"/>
              </a:rPr>
              <a:t>https://www.youtube.com/watch?v=C_Pa5s6-ato</a:t>
            </a:r>
            <a:r>
              <a:rPr lang="en-US" sz="2800" dirty="0"/>
              <a:t> </a:t>
            </a:r>
          </a:p>
        </p:txBody>
      </p:sp>
      <p:sp>
        <p:nvSpPr>
          <p:cNvPr id="5" name="TextBox 4">
            <a:extLst>
              <a:ext uri="{FF2B5EF4-FFF2-40B4-BE49-F238E27FC236}">
                <a16:creationId xmlns:a16="http://schemas.microsoft.com/office/drawing/2014/main" id="{B17834B1-AEC0-773C-0218-185C279B4C78}"/>
              </a:ext>
            </a:extLst>
          </p:cNvPr>
          <p:cNvSpPr txBox="1"/>
          <p:nvPr/>
        </p:nvSpPr>
        <p:spPr>
          <a:xfrm>
            <a:off x="414563" y="1086595"/>
            <a:ext cx="11362874" cy="3262432"/>
          </a:xfrm>
          <a:prstGeom prst="rect">
            <a:avLst/>
          </a:prstGeom>
          <a:noFill/>
        </p:spPr>
        <p:txBody>
          <a:bodyPr wrap="square">
            <a:spAutoFit/>
          </a:bodyPr>
          <a:lstStyle/>
          <a:p>
            <a:pPr>
              <a:spcBef>
                <a:spcPts val="600"/>
              </a:spcBef>
              <a:spcAft>
                <a:spcPts val="600"/>
              </a:spcAft>
            </a:pPr>
            <a:r>
              <a:rPr lang="en-US" sz="2800" i="1" dirty="0"/>
              <a:t>Block to Block: A short documentary on Manchester's property disaster </a:t>
            </a:r>
            <a:r>
              <a:rPr lang="en-US" sz="2800" dirty="0"/>
              <a:t>(2022) is a film by Joe Melamed about alternatives to property-led regeneration. It focuses on two of the sites you have already looked at: the former Gamecock Inn and the </a:t>
            </a:r>
            <a:r>
              <a:rPr lang="en-US" sz="2800" dirty="0" err="1"/>
              <a:t>Ancoats</a:t>
            </a:r>
            <a:r>
              <a:rPr lang="en-US" sz="2800" dirty="0"/>
              <a:t> Dispensary.</a:t>
            </a:r>
          </a:p>
          <a:p>
            <a:pPr>
              <a:spcBef>
                <a:spcPts val="600"/>
              </a:spcBef>
              <a:spcAft>
                <a:spcPts val="600"/>
              </a:spcAft>
            </a:pPr>
            <a:r>
              <a:rPr lang="en-US" sz="2800" dirty="0"/>
              <a:t>The film’s subtitle – ‘housing disaster’ –suggests that Melamed believes the disadvantages outweigh the advantages in Manchester’s post-industrial transformation.</a:t>
            </a:r>
          </a:p>
        </p:txBody>
      </p:sp>
    </p:spTree>
    <p:extLst>
      <p:ext uri="{BB962C8B-B14F-4D97-AF65-F5344CB8AC3E}">
        <p14:creationId xmlns:p14="http://schemas.microsoft.com/office/powerpoint/2010/main" val="364462527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664</Words>
  <Application>Microsoft Office PowerPoint</Application>
  <PresentationFormat>Widescreen</PresentationFormat>
  <Paragraphs>44</Paragraphs>
  <Slides>7</Slides>
  <Notes>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Aptos</vt:lpstr>
      <vt:lpstr>Aptos Display</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Dorcas Brown</dc:creator>
  <cp:lastModifiedBy>Dorcas Brown</cp:lastModifiedBy>
  <cp:revision>62</cp:revision>
  <dcterms:created xsi:type="dcterms:W3CDTF">2026-01-19T10:20:17Z</dcterms:created>
  <dcterms:modified xsi:type="dcterms:W3CDTF">2026-03-06T13:39:20Z</dcterms:modified>
</cp:coreProperties>
</file>