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479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AE75F5-350E-4C47-B0CB-B8A46DE2CC64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7FF54C-4847-4F70-AC79-183BE6FAF3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5208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Photos: (top row) Bardhok </a:t>
            </a:r>
            <a:r>
              <a:rPr lang="en-US" dirty="0" err="1"/>
              <a:t>Ndoji</a:t>
            </a:r>
            <a:r>
              <a:rPr lang="en-US" dirty="0"/>
              <a:t>; Albert Pego; (bottom row) </a:t>
            </a:r>
            <a:r>
              <a:rPr lang="en-US" dirty="0" err="1"/>
              <a:t>Stockinasia</a:t>
            </a:r>
            <a:r>
              <a:rPr lang="en-US" dirty="0"/>
              <a:t>; John B. Hewitt – all Shutterstock.com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FF54C-4847-4F70-AC79-183BE6FAF36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7388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90411F6-B9A4-643C-E92B-DFA57D840B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4D65E6D-42DD-BBC9-9E07-9A214FF3415B}"/>
              </a:ext>
            </a:extLst>
          </p:cNvPr>
          <p:cNvSpPr txBox="1"/>
          <p:nvPr userDrawn="1"/>
        </p:nvSpPr>
        <p:spPr>
          <a:xfrm>
            <a:off x="9134765" y="6581000"/>
            <a:ext cx="305723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© Geographical Association/University of Sheffield, 2026</a:t>
            </a:r>
            <a:endParaRPr lang="en-GB" sz="900" baseline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7D3944-D729-0C71-14A9-A74D5B9C46D2}"/>
              </a:ext>
            </a:extLst>
          </p:cNvPr>
          <p:cNvSpPr/>
          <p:nvPr userDrawn="1"/>
        </p:nvSpPr>
        <p:spPr>
          <a:xfrm>
            <a:off x="0" y="0"/>
            <a:ext cx="12192000" cy="759125"/>
          </a:xfrm>
          <a:prstGeom prst="rect">
            <a:avLst/>
          </a:prstGeom>
          <a:solidFill>
            <a:srgbClr val="2F47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573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DE8CE-1570-7E79-F5B3-2EE4D3CD0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80A81C-A632-8392-8054-AC684968B6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AA3EF3-689F-ABF4-FC56-D403ECE2C6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063E1-3421-42D6-A86B-D432209A052F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0A784E-F2D0-35A6-0666-F047A6796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70E963-10FE-442B-91E2-58956F268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25526-B9FE-442D-BF0B-59BE837316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1810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4E9E6B8-5008-BA49-9D2F-759B605424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BF836D-D723-13EF-CC24-5A44A06BAD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6588AB-5460-AE70-2C70-F71BD5D7B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063E1-3421-42D6-A86B-D432209A052F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A1908C-9FFE-7E2F-2024-0BDEC25E8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1A349A-AD0C-2D3B-6557-E4E681458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25526-B9FE-442D-BF0B-59BE837316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2992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25DEE-C32B-1E75-AB78-81049A9C9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8220A5-3556-2955-9A99-8184797D66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4540B-A11C-765B-67E9-A6FBFE5BB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063E1-3421-42D6-A86B-D432209A052F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5B37B3-A822-831F-6ECE-4F2F0584E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B4B1F-38F8-5288-9F0F-092DE7917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25526-B9FE-442D-BF0B-59BE837316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197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82F0C-9D54-08AE-F960-531DC2C6E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702418-CDDC-950E-B6A5-8AC8CCE76E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CE630F-9A99-C30D-3854-7F6415086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063E1-3421-42D6-A86B-D432209A052F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D818C-CFCE-BBDF-30F1-B47E28CF0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54E0F6-6491-6E2D-16A7-B9B205227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25526-B9FE-442D-BF0B-59BE837316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555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39379-086A-6AB7-5A38-89916132F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86431-C6CE-1764-FA3B-E7883E2DA1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26945B-5D61-EAA4-037F-5163AFC6C8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2465F3-2179-3FA9-EA89-C09AD8F93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063E1-3421-42D6-A86B-D432209A052F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F45E74-3E1E-415C-8D90-5F36AE451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000437-DFB6-F792-A03D-96DCF955A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25526-B9FE-442D-BF0B-59BE837316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035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CAC002-C521-3329-AEA4-125268F71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5E0D52-D661-20AB-B699-7361429F9A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6EA517-154F-710F-069E-03A8D3A314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74CC13-28A0-0276-261C-8E45D8466C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82D746-1B42-F5EF-471C-C07BB546D9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4447E60-CE1F-673C-AB54-667071E59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063E1-3421-42D6-A86B-D432209A052F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7161FF-83E6-25B1-F756-3912CB7FC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4C59F0-1CFD-4B56-9269-32D6F0CEC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25526-B9FE-442D-BF0B-59BE837316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0698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2D2C2-A4E3-629C-FE13-40C3B8F87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1ECD99-5DE0-EF89-B334-42BA53D40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063E1-3421-42D6-A86B-D432209A052F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A0B220-5BE4-4747-CDBA-C62B1C036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7C9769-E32A-5468-586D-9D003F702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25526-B9FE-442D-BF0B-59BE837316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5560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C23B89-E82A-B789-4494-DE6CE2F6F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063E1-3421-42D6-A86B-D432209A052F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7CDB8B-DF94-C53B-8DE0-6ED1D1CF2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DE8D4B-3F92-4E5D-FAB1-6F03DB837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25526-B9FE-442D-BF0B-59BE837316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8338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09338-7D6E-D0BD-3977-9606D1EF7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CAB866-2F70-7914-8C06-3954C62EA2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44B7C9-904F-6DE4-7F3A-9103B76B42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E882A5-3AA3-D806-E700-F5806B41C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063E1-3421-42D6-A86B-D432209A052F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A4FBAA-B8FB-4FCF-65B1-B5CF9A11D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544CF6-0ED2-5028-BBAF-B35D1D960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25526-B9FE-442D-BF0B-59BE837316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0446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B53B8E-7EE7-53A3-B23F-DB1D4EC0A3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5F17E0-79FC-0CEA-04C8-D0D65AF7AB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5EE817-0408-BC99-C364-702162EFC1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5A8DE7-8D2E-E14F-DAB8-1AB703823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063E1-3421-42D6-A86B-D432209A052F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25DF72-AA89-FA7C-BE7E-BE863F605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4A198C-A112-83DB-9797-C5A7C24BE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25526-B9FE-442D-BF0B-59BE837316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4357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422BA2-8531-8069-0491-2139FB095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BA54BB-5720-6AC6-3ED6-1633AEE2F8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1ED935-B238-2B34-F8F8-77B9DB1CFF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1063E1-3421-42D6-A86B-D432209A052F}" type="datetimeFigureOut">
              <a:rPr lang="en-GB" smtClean="0"/>
              <a:t>04/03/2026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6207E3-382D-7C93-E351-4E23D0788B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E805A8-87BB-7A38-AFB4-03FEAE168C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3E25526-B9FE-442D-BF0B-59BE837316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7304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tenantsunion.org.uk/wp-content/uploads/2025/07/The-Housing%20Question-in-the-District-of-Ancoats.pdf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3EA9CA4-6319-5321-8904-86BA602BF8FD}"/>
              </a:ext>
            </a:extLst>
          </p:cNvPr>
          <p:cNvSpPr txBox="1"/>
          <p:nvPr/>
        </p:nvSpPr>
        <p:spPr>
          <a:xfrm>
            <a:off x="1925574" y="1310759"/>
            <a:ext cx="834085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4000" b="1" dirty="0">
                <a:solidFill>
                  <a:srgbClr val="2F4791"/>
                </a:solidFill>
              </a:rPr>
              <a:t>Post-industrial urban change in the UK: A Manchester case study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200" dirty="0"/>
              <a:t>Lesson 1: How did Manchester become an ‘entrepreneurial city’?</a:t>
            </a:r>
            <a:endParaRPr lang="en-GB" sz="3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503834F-D19D-4DBA-C9AB-4965B4E31E4A}"/>
              </a:ext>
            </a:extLst>
          </p:cNvPr>
          <p:cNvSpPr txBox="1"/>
          <p:nvPr/>
        </p:nvSpPr>
        <p:spPr>
          <a:xfrm>
            <a:off x="1828025" y="5360428"/>
            <a:ext cx="8535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These resources were developed in collaboration with the University of Sheffield as part of the Economic and Social Research Council funded ‘Manchester, The Centripetal City' project (grant number ES/V002597/1)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E7614D1-D04F-1215-D6E8-F52044B546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728" y="4094746"/>
            <a:ext cx="2142802" cy="6499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420353A-98AD-6A7F-FF5F-6221906580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923" y="4002044"/>
            <a:ext cx="3065440" cy="83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766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7B6DCE-0112-8D90-3ED9-F0E38E6A8C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74221B-2D2C-7A88-CADE-6490EAB6DC7F}"/>
              </a:ext>
            </a:extLst>
          </p:cNvPr>
          <p:cNvSpPr txBox="1"/>
          <p:nvPr/>
        </p:nvSpPr>
        <p:spPr>
          <a:xfrm>
            <a:off x="256031" y="73104"/>
            <a:ext cx="83210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‘Sliding into the dustbin of history…’</a:t>
            </a:r>
            <a:endParaRPr lang="en-GB" sz="3600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7B74D2-DF04-4578-E293-338C53E4A84E}"/>
              </a:ext>
            </a:extLst>
          </p:cNvPr>
          <p:cNvSpPr txBox="1"/>
          <p:nvPr/>
        </p:nvSpPr>
        <p:spPr>
          <a:xfrm>
            <a:off x="338327" y="1742386"/>
            <a:ext cx="79735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600" dirty="0"/>
              <a:t>Earlier, you encountered this quote from Andy Spinoza: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2C986A-3234-003A-F2CC-2D776B4E297B}"/>
              </a:ext>
            </a:extLst>
          </p:cNvPr>
          <p:cNvSpPr txBox="1"/>
          <p:nvPr/>
        </p:nvSpPr>
        <p:spPr>
          <a:xfrm>
            <a:off x="804451" y="2454462"/>
            <a:ext cx="686158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2F4791"/>
                </a:solidFill>
              </a:rPr>
              <a:t>‘</a:t>
            </a:r>
            <a:r>
              <a:rPr lang="en-US" sz="2800" b="1" i="1" dirty="0">
                <a:solidFill>
                  <a:srgbClr val="2F4791"/>
                </a:solidFill>
              </a:rPr>
              <a:t>When I arrived in Manchester [in 1979], it was sliding into the dustbin of history</a:t>
            </a:r>
            <a:r>
              <a:rPr lang="en-US" sz="2800" b="1" dirty="0">
                <a:solidFill>
                  <a:srgbClr val="2F4791"/>
                </a:solidFill>
              </a:rPr>
              <a:t>’ </a:t>
            </a:r>
          </a:p>
          <a:p>
            <a:pPr algn="ctr"/>
            <a:r>
              <a:rPr lang="en-US" dirty="0"/>
              <a:t>(Spinoza, 2023, p. 1).</a:t>
            </a:r>
            <a:endParaRPr lang="en-US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31A082-FB81-216B-61BA-023C1A124C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280" y="1742386"/>
            <a:ext cx="2443744" cy="366561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8711782-E718-879B-CC66-97E289617DD7}"/>
              </a:ext>
            </a:extLst>
          </p:cNvPr>
          <p:cNvSpPr txBox="1"/>
          <p:nvPr/>
        </p:nvSpPr>
        <p:spPr>
          <a:xfrm>
            <a:off x="420623" y="4207673"/>
            <a:ext cx="7808978" cy="1200329"/>
          </a:xfrm>
          <a:prstGeom prst="rect">
            <a:avLst/>
          </a:prstGeom>
          <a:solidFill>
            <a:srgbClr val="2F4791">
              <a:alpha val="35000"/>
            </a:srgbClr>
          </a:solidFill>
          <a:ln>
            <a:solidFill>
              <a:srgbClr val="2F4791"/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Based on what you have learned today, to what extent do you agree that, by the late 1970s, Manchester was ‘sliding into the dustbin of history’?</a:t>
            </a:r>
          </a:p>
        </p:txBody>
      </p:sp>
    </p:spTree>
    <p:extLst>
      <p:ext uri="{BB962C8B-B14F-4D97-AF65-F5344CB8AC3E}">
        <p14:creationId xmlns:p14="http://schemas.microsoft.com/office/powerpoint/2010/main" val="1778192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41FDB7-4615-A1B8-570D-514169F790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F3355B-CD73-75DC-B5EF-9D978121E6B1}"/>
              </a:ext>
            </a:extLst>
          </p:cNvPr>
          <p:cNvSpPr txBox="1"/>
          <p:nvPr/>
        </p:nvSpPr>
        <p:spPr>
          <a:xfrm>
            <a:off x="256032" y="73104"/>
            <a:ext cx="6828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References and further reading</a:t>
            </a:r>
            <a:endParaRPr lang="en-GB" sz="3600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6CA24A2-245D-4765-63A3-7C034F55412F}"/>
              </a:ext>
            </a:extLst>
          </p:cNvPr>
          <p:cNvSpPr txBox="1"/>
          <p:nvPr/>
        </p:nvSpPr>
        <p:spPr>
          <a:xfrm>
            <a:off x="256032" y="911113"/>
            <a:ext cx="1158498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de Noronha, N. and Silver, J. (2024) </a:t>
            </a:r>
            <a:r>
              <a:rPr lang="en-US" i="1" dirty="0"/>
              <a:t>The Housing Question in the District of </a:t>
            </a:r>
            <a:r>
              <a:rPr lang="en-US" i="1" dirty="0" err="1"/>
              <a:t>Ancoats</a:t>
            </a:r>
            <a:r>
              <a:rPr lang="en-US" dirty="0"/>
              <a:t>. Available at </a:t>
            </a:r>
            <a:r>
              <a:rPr lang="en-US" dirty="0">
                <a:hlinkClick r:id="rId2"/>
              </a:rPr>
              <a:t>https://tenantsunion.org.uk/wp-content/uploads/2025/07/The-Housing%20Question-in-the-District-of-Ancoats.pdf</a:t>
            </a:r>
            <a:r>
              <a:rPr lang="en-US" dirty="0"/>
              <a:t> 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Dicken, P. (2002) ‘Global Manchester: from </a:t>
            </a:r>
            <a:r>
              <a:rPr lang="en-US" dirty="0" err="1"/>
              <a:t>globaliser</a:t>
            </a:r>
            <a:r>
              <a:rPr lang="en-US" dirty="0"/>
              <a:t> to </a:t>
            </a:r>
            <a:r>
              <a:rPr lang="en-US" dirty="0" err="1"/>
              <a:t>globalised</a:t>
            </a:r>
            <a:r>
              <a:rPr lang="en-US" dirty="0"/>
              <a:t>’ in Peck, J. and Ward, K. (eds) </a:t>
            </a:r>
            <a:r>
              <a:rPr lang="en-US" i="1" dirty="0"/>
              <a:t>City of Revolution: Restructuring Manchester</a:t>
            </a:r>
            <a:r>
              <a:rPr lang="en-US" dirty="0"/>
              <a:t>. </a:t>
            </a:r>
            <a:r>
              <a:rPr lang="en-US" dirty="0" err="1"/>
              <a:t>Manchester</a:t>
            </a:r>
            <a:r>
              <a:rPr lang="en-US" dirty="0"/>
              <a:t>: Manchester University Press, pp. 18–33.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Dobraszczyk, P. and Butler, S. (eds) (2020) </a:t>
            </a:r>
            <a:r>
              <a:rPr lang="en-US" i="1" dirty="0"/>
              <a:t>Manchester: Something rich and strange</a:t>
            </a:r>
            <a:r>
              <a:rPr lang="en-US" dirty="0"/>
              <a:t>. Manchester: Manchester University Press.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Holden, A. (2002) ‘Bomb sites: the politics of opportunity’ in Peck, J. and Ward, K. (eds) </a:t>
            </a:r>
            <a:r>
              <a:rPr lang="en-US" i="1" dirty="0"/>
              <a:t>City of Revolution: Restructuring Manchester</a:t>
            </a:r>
            <a:r>
              <a:rPr lang="en-US" dirty="0"/>
              <a:t>. Manchester: Manchester University Press, pp. 133–54.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Mellor, R. (2002) ‘Hypocritical city: cycles of urban exclusion’ in Peck, J. and Ward, K. (eds) </a:t>
            </a:r>
            <a:r>
              <a:rPr lang="en-US" i="1" dirty="0"/>
              <a:t>City of Revolution: Restructuring Manchester</a:t>
            </a:r>
            <a:r>
              <a:rPr lang="en-US" dirty="0"/>
              <a:t>. Manchester: Manchester University Press, pp. 214–35.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Peck, J. and Ward, K. (eds) (2002) </a:t>
            </a:r>
            <a:r>
              <a:rPr lang="en-US" i="1" dirty="0"/>
              <a:t>City of Revolution: Restructuring Manchester</a:t>
            </a:r>
            <a:r>
              <a:rPr lang="en-US" dirty="0"/>
              <a:t>. Manchester: Manchester University Press.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Rose, I. (2024) </a:t>
            </a:r>
            <a:r>
              <a:rPr lang="en-US" i="1" dirty="0"/>
              <a:t>The Rentier City: Manchester and the making of the neoliberal metropolis</a:t>
            </a:r>
            <a:r>
              <a:rPr lang="en-US" dirty="0"/>
              <a:t>. London: Repeater Books.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Spinoza, A. (2023) </a:t>
            </a:r>
            <a:r>
              <a:rPr lang="en-US" i="1" dirty="0"/>
              <a:t>Manchester Unspun: Pop, property and power in the original modern city</a:t>
            </a:r>
            <a:r>
              <a:rPr lang="en-US" dirty="0"/>
              <a:t>. Manchester: Manchester University Press.</a:t>
            </a:r>
          </a:p>
        </p:txBody>
      </p:sp>
    </p:spTree>
    <p:extLst>
      <p:ext uri="{BB962C8B-B14F-4D97-AF65-F5344CB8AC3E}">
        <p14:creationId xmlns:p14="http://schemas.microsoft.com/office/powerpoint/2010/main" val="35194309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EFCB4-C59A-BAFF-4D38-3A1F6BBC3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EF4CFA-159A-90B9-BD0A-EF3656E67942}"/>
              </a:ext>
            </a:extLst>
          </p:cNvPr>
          <p:cNvSpPr txBox="1"/>
          <p:nvPr/>
        </p:nvSpPr>
        <p:spPr>
          <a:xfrm>
            <a:off x="256032" y="73104"/>
            <a:ext cx="7306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Defining the ‘post-industrial city’</a:t>
            </a:r>
            <a:endParaRPr lang="en-GB" sz="3600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906511F-8922-48D4-6CE5-FC9A135D6FE7}"/>
              </a:ext>
            </a:extLst>
          </p:cNvPr>
          <p:cNvSpPr txBox="1"/>
          <p:nvPr/>
        </p:nvSpPr>
        <p:spPr>
          <a:xfrm>
            <a:off x="256032" y="1053663"/>
            <a:ext cx="11606784" cy="954107"/>
          </a:xfrm>
          <a:prstGeom prst="rect">
            <a:avLst/>
          </a:prstGeom>
          <a:solidFill>
            <a:srgbClr val="2F4791">
              <a:alpha val="35000"/>
            </a:srgbClr>
          </a:solidFill>
          <a:ln>
            <a:solidFill>
              <a:srgbClr val="2F4791"/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800" dirty="0"/>
              <a:t>In pairs, discuss what you think the term ‘post-industrial city’ might mean. Write down your ideas.</a:t>
            </a:r>
            <a:endParaRPr lang="en-GB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DA9D08-AF05-BCBA-C11C-42E180FD5181}"/>
              </a:ext>
            </a:extLst>
          </p:cNvPr>
          <p:cNvSpPr txBox="1"/>
          <p:nvPr/>
        </p:nvSpPr>
        <p:spPr>
          <a:xfrm>
            <a:off x="268224" y="2136338"/>
            <a:ext cx="116311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dirty="0"/>
              <a:t>Geographers use the term ‘post-industrial city’ to refer to urban areas that have moved from having an economy focused on manufacturing to one focused on services.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C22A13-0C5C-A74A-B60D-16D96CC2F733}"/>
              </a:ext>
            </a:extLst>
          </p:cNvPr>
          <p:cNvSpPr txBox="1"/>
          <p:nvPr/>
        </p:nvSpPr>
        <p:spPr>
          <a:xfrm>
            <a:off x="280416" y="3519880"/>
            <a:ext cx="116311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dirty="0"/>
              <a:t>Post-industrial cities have often experienced </a:t>
            </a:r>
            <a:r>
              <a:rPr lang="en-US" sz="2600" dirty="0" err="1"/>
              <a:t>deindustrialisation</a:t>
            </a:r>
            <a:r>
              <a:rPr lang="en-US" sz="2600" dirty="0"/>
              <a:t>, the decline of manufacturing. In these lessons, we will use Manchester as an example of a post-industrial city undergoing urban change.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2BAC4A-152A-8F36-079D-0CEE7977D17A}"/>
              </a:ext>
            </a:extLst>
          </p:cNvPr>
          <p:cNvSpPr txBox="1"/>
          <p:nvPr/>
        </p:nvSpPr>
        <p:spPr>
          <a:xfrm>
            <a:off x="280416" y="4898829"/>
            <a:ext cx="116311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dirty="0"/>
              <a:t>If you are not in Manchester, a question you may wish to ask is: to what extent are these changes similar to, or different from, the urban changes in cities near to where you are?</a:t>
            </a:r>
          </a:p>
        </p:txBody>
      </p:sp>
    </p:spTree>
    <p:extLst>
      <p:ext uri="{BB962C8B-B14F-4D97-AF65-F5344CB8AC3E}">
        <p14:creationId xmlns:p14="http://schemas.microsoft.com/office/powerpoint/2010/main" val="168213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9CF2FC-3CCE-7BD6-13C9-60AB5128A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722FE7-8BB4-EA44-7463-8EB3D5264745}"/>
              </a:ext>
            </a:extLst>
          </p:cNvPr>
          <p:cNvSpPr txBox="1"/>
          <p:nvPr/>
        </p:nvSpPr>
        <p:spPr>
          <a:xfrm>
            <a:off x="256032" y="73104"/>
            <a:ext cx="10232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Manchester’s location and geographical context</a:t>
            </a:r>
            <a:endParaRPr lang="en-GB" sz="3600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BEFFF8-9CD3-CD59-C511-CBB48DE95ACB}"/>
              </a:ext>
            </a:extLst>
          </p:cNvPr>
          <p:cNvSpPr txBox="1"/>
          <p:nvPr/>
        </p:nvSpPr>
        <p:spPr>
          <a:xfrm>
            <a:off x="280416" y="879919"/>
            <a:ext cx="11597357" cy="523220"/>
          </a:xfrm>
          <a:prstGeom prst="rect">
            <a:avLst/>
          </a:prstGeom>
          <a:solidFill>
            <a:srgbClr val="2F4791">
              <a:alpha val="35000"/>
            </a:srgbClr>
          </a:solidFill>
          <a:ln>
            <a:solidFill>
              <a:srgbClr val="2F479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What do you already know about Manchester?</a:t>
            </a:r>
            <a:endParaRPr lang="en-GB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2D9312-C8A3-0035-4576-DD350C0B8F4C}"/>
              </a:ext>
            </a:extLst>
          </p:cNvPr>
          <p:cNvSpPr txBox="1"/>
          <p:nvPr/>
        </p:nvSpPr>
        <p:spPr>
          <a:xfrm>
            <a:off x="280416" y="1563622"/>
            <a:ext cx="7117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Manchester is a city in the north-west of England, about 56 km (35 miles) east of Liverpool and to the west of the Pennines.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61E316-42DA-E032-5A2C-6C832FA612CA}"/>
              </a:ext>
            </a:extLst>
          </p:cNvPr>
          <p:cNvSpPr txBox="1"/>
          <p:nvPr/>
        </p:nvSpPr>
        <p:spPr>
          <a:xfrm>
            <a:off x="280416" y="2836135"/>
            <a:ext cx="7043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Manchester’s population in the 2021 census was 552,000. This has increased 9.7% from the 2011 census.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A74652-8853-1ADA-1A28-0247C2E183A8}"/>
              </a:ext>
            </a:extLst>
          </p:cNvPr>
          <p:cNvSpPr txBox="1"/>
          <p:nvPr/>
        </p:nvSpPr>
        <p:spPr>
          <a:xfrm>
            <a:off x="280416" y="4108648"/>
            <a:ext cx="7043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Manchester is at the centre of the Greater Manchester ceremonial county.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151282-4B22-0A12-54D2-B57B03FAE57D}"/>
              </a:ext>
            </a:extLst>
          </p:cNvPr>
          <p:cNvSpPr txBox="1"/>
          <p:nvPr/>
        </p:nvSpPr>
        <p:spPr>
          <a:xfrm>
            <a:off x="280416" y="5011829"/>
            <a:ext cx="7043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Politically, the Greater Manchester region is administered by Greater Manchester Combined Authority (GMCA). The Manchester city area is administered by Manchester City Council.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C5680A3-C926-FD15-76A2-89E446357CDC}"/>
              </a:ext>
            </a:extLst>
          </p:cNvPr>
          <p:cNvGrpSpPr/>
          <p:nvPr/>
        </p:nvGrpSpPr>
        <p:grpSpPr>
          <a:xfrm>
            <a:off x="7666182" y="1563622"/>
            <a:ext cx="3911219" cy="4949605"/>
            <a:chOff x="8026720" y="1444530"/>
            <a:chExt cx="3796472" cy="4804394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AB3AA57-B0AB-908E-8344-223081EC97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98" t="16135" r="8774" b="12830"/>
            <a:stretch>
              <a:fillRect/>
            </a:stretch>
          </p:blipFill>
          <p:spPr>
            <a:xfrm>
              <a:off x="8026720" y="1444530"/>
              <a:ext cx="3796472" cy="4804394"/>
            </a:xfrm>
            <a:prstGeom prst="rect">
              <a:avLst/>
            </a:prstGeom>
            <a:ln>
              <a:solidFill>
                <a:srgbClr val="2F4791"/>
              </a:solidFill>
            </a:ln>
          </p:spPr>
        </p:pic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F5D1F87E-ED93-97AB-E31B-7EE3808EAAEB}"/>
                </a:ext>
              </a:extLst>
            </p:cNvPr>
            <p:cNvSpPr/>
            <p:nvPr/>
          </p:nvSpPr>
          <p:spPr>
            <a:xfrm flipH="1" flipV="1">
              <a:off x="9774936" y="3429000"/>
              <a:ext cx="104832" cy="104832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52428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0CF3B7-A1A5-B1A6-5BDB-246936F09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414369-ACCE-D98C-F97D-7D7F12612E5D}"/>
              </a:ext>
            </a:extLst>
          </p:cNvPr>
          <p:cNvSpPr txBox="1"/>
          <p:nvPr/>
        </p:nvSpPr>
        <p:spPr>
          <a:xfrm>
            <a:off x="256032" y="73104"/>
            <a:ext cx="10232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Urban change and sense of place in Manchester</a:t>
            </a:r>
            <a:endParaRPr lang="en-GB" sz="36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1DC0FF1-C964-B878-0F17-48D590474690}"/>
              </a:ext>
            </a:extLst>
          </p:cNvPr>
          <p:cNvSpPr txBox="1"/>
          <p:nvPr/>
        </p:nvSpPr>
        <p:spPr>
          <a:xfrm>
            <a:off x="280416" y="937553"/>
            <a:ext cx="9627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quotes below are the first lines from three books about Manchester.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D63C4A-5B55-C1E1-8758-241B15973F3A}"/>
              </a:ext>
            </a:extLst>
          </p:cNvPr>
          <p:cNvSpPr txBox="1"/>
          <p:nvPr/>
        </p:nvSpPr>
        <p:spPr>
          <a:xfrm>
            <a:off x="375088" y="1617336"/>
            <a:ext cx="1138973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2F4791"/>
                </a:solidFill>
              </a:rPr>
              <a:t>‘</a:t>
            </a:r>
            <a:r>
              <a:rPr lang="en-US" sz="2800" b="1" i="1" dirty="0">
                <a:solidFill>
                  <a:srgbClr val="2F4791"/>
                </a:solidFill>
              </a:rPr>
              <a:t>Manchester has always been a city of extremes, a city of hard edges</a:t>
            </a:r>
            <a:r>
              <a:rPr lang="en-US" sz="2800" b="1" dirty="0">
                <a:solidFill>
                  <a:srgbClr val="2F4791"/>
                </a:solidFill>
              </a:rPr>
              <a:t>’ </a:t>
            </a:r>
          </a:p>
          <a:p>
            <a:pPr algn="ctr"/>
            <a:r>
              <a:rPr lang="en-US" dirty="0"/>
              <a:t>(Peck and Ward, 2002, p. 1).</a:t>
            </a:r>
            <a:endParaRPr lang="en-US" sz="20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0389839-0C15-F2CB-6160-CB3D91C2FF22}"/>
              </a:ext>
            </a:extLst>
          </p:cNvPr>
          <p:cNvSpPr txBox="1"/>
          <p:nvPr/>
        </p:nvSpPr>
        <p:spPr>
          <a:xfrm>
            <a:off x="487146" y="2774848"/>
            <a:ext cx="11217703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2F4791"/>
                </a:solidFill>
              </a:rPr>
              <a:t>‘</a:t>
            </a:r>
            <a:r>
              <a:rPr lang="en-US" sz="2800" b="1" i="1" dirty="0">
                <a:solidFill>
                  <a:srgbClr val="2F4791"/>
                </a:solidFill>
              </a:rPr>
              <a:t>When I arrived in Manchester [in 1979], it was sliding into the dustbin of history</a:t>
            </a:r>
            <a:r>
              <a:rPr lang="en-US" sz="2800" b="1" dirty="0">
                <a:solidFill>
                  <a:srgbClr val="2F4791"/>
                </a:solidFill>
              </a:rPr>
              <a:t>’ </a:t>
            </a:r>
          </a:p>
          <a:p>
            <a:pPr algn="ctr"/>
            <a:r>
              <a:rPr lang="en-US" dirty="0"/>
              <a:t>(Spinoza, 2023, p. 1).</a:t>
            </a:r>
            <a:endParaRPr lang="en-US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C10B125-6781-8A38-C2DF-83538E590593}"/>
              </a:ext>
            </a:extLst>
          </p:cNvPr>
          <p:cNvSpPr txBox="1"/>
          <p:nvPr/>
        </p:nvSpPr>
        <p:spPr>
          <a:xfrm>
            <a:off x="2025576" y="4184600"/>
            <a:ext cx="814084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2F4791"/>
                </a:solidFill>
              </a:rPr>
              <a:t>‘</a:t>
            </a:r>
            <a:r>
              <a:rPr lang="en-US" sz="2800" b="1" i="1" dirty="0">
                <a:solidFill>
                  <a:srgbClr val="2F4791"/>
                </a:solidFill>
              </a:rPr>
              <a:t>Manchester is a city that inspires fierce loyalty</a:t>
            </a:r>
            <a:r>
              <a:rPr lang="en-US" sz="2800" b="1" dirty="0">
                <a:solidFill>
                  <a:srgbClr val="2F4791"/>
                </a:solidFill>
              </a:rPr>
              <a:t>’ </a:t>
            </a:r>
          </a:p>
          <a:p>
            <a:pPr algn="ctr"/>
            <a:r>
              <a:rPr lang="en-US" dirty="0"/>
              <a:t>(Dobraszczyk and Butler, 2020, p. 1).</a:t>
            </a:r>
            <a:endParaRPr lang="en-US" sz="2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742F66D-0895-BB61-DF91-FDE85C90D7F5}"/>
              </a:ext>
            </a:extLst>
          </p:cNvPr>
          <p:cNvSpPr txBox="1"/>
          <p:nvPr/>
        </p:nvSpPr>
        <p:spPr>
          <a:xfrm>
            <a:off x="306461" y="5342112"/>
            <a:ext cx="11579075" cy="830997"/>
          </a:xfrm>
          <a:prstGeom prst="rect">
            <a:avLst/>
          </a:prstGeom>
          <a:solidFill>
            <a:srgbClr val="2F4791">
              <a:alpha val="35000"/>
            </a:srgbClr>
          </a:solidFill>
          <a:ln>
            <a:solidFill>
              <a:srgbClr val="2F4791"/>
            </a:solidFill>
          </a:ln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As a class, discuss these quotes alongside what you know about Manchester. What do they tell us about urban change, and about how Mancunians might imagine their city?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429714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FA7C1B-A836-6658-A2D9-354FB522FF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DF28B7-985C-77C2-0A10-ACDD3902CFEC}"/>
              </a:ext>
            </a:extLst>
          </p:cNvPr>
          <p:cNvSpPr txBox="1"/>
          <p:nvPr/>
        </p:nvSpPr>
        <p:spPr>
          <a:xfrm>
            <a:off x="256032" y="73104"/>
            <a:ext cx="10232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Manchester: a city of contrasts</a:t>
            </a:r>
            <a:endParaRPr lang="en-GB" sz="3600" b="1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1389034-AA90-E042-FA29-2B8B0698E098}"/>
              </a:ext>
            </a:extLst>
          </p:cNvPr>
          <p:cNvSpPr txBox="1"/>
          <p:nvPr/>
        </p:nvSpPr>
        <p:spPr>
          <a:xfrm>
            <a:off x="256033" y="885558"/>
            <a:ext cx="3978207" cy="5796000"/>
          </a:xfrm>
          <a:prstGeom prst="rect">
            <a:avLst/>
          </a:prstGeom>
          <a:solidFill>
            <a:srgbClr val="2F4791">
              <a:alpha val="35000"/>
            </a:srgbClr>
          </a:solidFill>
          <a:ln>
            <a:solidFill>
              <a:srgbClr val="2F4791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300" dirty="0"/>
              <a:t>In pairs, discuss what you can see in these images of Manchester city centre.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300" dirty="0"/>
              <a:t>Consider what they tell us about: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urban change in Manchester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Manchester’s social geography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300" dirty="0"/>
              <a:t>Manchester’s economic geography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300" dirty="0"/>
              <a:t>You should also think about what might be missing from these images.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8D3516-F3AF-C902-932E-FDF4106436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5970" y="3948537"/>
            <a:ext cx="3780000" cy="251842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49D538B-420B-1817-48C9-291A3901AD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8" b="-4908"/>
          <a:stretch>
            <a:fillRect/>
          </a:stretch>
        </p:blipFill>
        <p:spPr>
          <a:xfrm>
            <a:off x="4375105" y="1122987"/>
            <a:ext cx="3780000" cy="28255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F041739-84BC-3569-72AD-9B74C36EFFF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4"/>
          <a:stretch>
            <a:fillRect/>
          </a:stretch>
        </p:blipFill>
        <p:spPr>
          <a:xfrm>
            <a:off x="8295970" y="1122987"/>
            <a:ext cx="3780000" cy="26868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F6B10CC-E64A-0EAB-D2C8-711CE6AF99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105" y="3948537"/>
            <a:ext cx="3780000" cy="2518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402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26D20-4111-E836-5323-7E7536067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B0606D-F649-3E36-08F0-783309FA17BD}"/>
              </a:ext>
            </a:extLst>
          </p:cNvPr>
          <p:cNvSpPr txBox="1"/>
          <p:nvPr/>
        </p:nvSpPr>
        <p:spPr>
          <a:xfrm>
            <a:off x="256031" y="73104"/>
            <a:ext cx="116799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How did Manchester become an ‘entrepreneurial city’?</a:t>
            </a:r>
            <a:endParaRPr lang="en-GB" sz="3600" b="1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A14A25-CC16-E8D0-9251-E6D9D1F9EF60}"/>
              </a:ext>
            </a:extLst>
          </p:cNvPr>
          <p:cNvSpPr txBox="1"/>
          <p:nvPr/>
        </p:nvSpPr>
        <p:spPr>
          <a:xfrm>
            <a:off x="304797" y="3685549"/>
            <a:ext cx="6604004" cy="2092881"/>
          </a:xfrm>
          <a:prstGeom prst="rect">
            <a:avLst/>
          </a:prstGeom>
          <a:solidFill>
            <a:srgbClr val="2F4791">
              <a:alpha val="35000"/>
            </a:srgbClr>
          </a:solidFill>
          <a:ln>
            <a:solidFill>
              <a:srgbClr val="2F4791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Read </a:t>
            </a:r>
            <a:r>
              <a:rPr lang="en-US" sz="2400" b="1" dirty="0">
                <a:solidFill>
                  <a:srgbClr val="2F4791"/>
                </a:solidFill>
              </a:rPr>
              <a:t>‘Lesson 1 reading – How did Manchester become an entrepreneurial city?’</a:t>
            </a:r>
            <a:r>
              <a:rPr lang="en-US" sz="2400" dirty="0"/>
              <a:t> then </a:t>
            </a:r>
            <a:r>
              <a:rPr lang="en-US" sz="2400" dirty="0" err="1"/>
              <a:t>summarise</a:t>
            </a:r>
            <a:r>
              <a:rPr lang="en-US" sz="2400" dirty="0"/>
              <a:t> the key points as a timeline.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Discuss what aspects of urban change you think have been most significant for Manchester.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C94A11-E577-EB5A-B8E8-CFBCF936161F}"/>
              </a:ext>
            </a:extLst>
          </p:cNvPr>
          <p:cNvSpPr txBox="1"/>
          <p:nvPr/>
        </p:nvSpPr>
        <p:spPr>
          <a:xfrm>
            <a:off x="280414" y="988537"/>
            <a:ext cx="662838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600" dirty="0"/>
              <a:t>Manchester has experienced many periods of urban change.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600" dirty="0"/>
              <a:t>The impacts of these help to explain Manchester’s ‘entrepreneurial’ approach to post-industrial regeneration.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45FD7E-4FF4-BC82-6E3E-4A73E65308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88" b="7399"/>
          <a:stretch>
            <a:fillRect/>
          </a:stretch>
        </p:blipFill>
        <p:spPr>
          <a:xfrm>
            <a:off x="7278255" y="988537"/>
            <a:ext cx="4633331" cy="515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045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E37789-2FC2-9D07-6F55-F1357E2A4E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F71813-E7A7-D667-D1B4-18FD7FB68E63}"/>
              </a:ext>
            </a:extLst>
          </p:cNvPr>
          <p:cNvSpPr txBox="1"/>
          <p:nvPr/>
        </p:nvSpPr>
        <p:spPr>
          <a:xfrm>
            <a:off x="256031" y="73104"/>
            <a:ext cx="116799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Glossary</a:t>
            </a:r>
            <a:endParaRPr lang="en-GB" sz="3600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934244-283C-8042-671A-E6619F0C36B0}"/>
              </a:ext>
            </a:extLst>
          </p:cNvPr>
          <p:cNvSpPr txBox="1"/>
          <p:nvPr/>
        </p:nvSpPr>
        <p:spPr>
          <a:xfrm>
            <a:off x="256031" y="899907"/>
            <a:ext cx="11679935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600" dirty="0"/>
              <a:t>The following definitions may be helpful while you read  </a:t>
            </a:r>
            <a:r>
              <a:rPr lang="en-US" sz="2600" b="1" dirty="0">
                <a:solidFill>
                  <a:srgbClr val="2F4791"/>
                </a:solidFill>
              </a:rPr>
              <a:t>‘Lesson 1 reading – How did Manchester become an entrepreneurial city?’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600" b="1" dirty="0">
                <a:solidFill>
                  <a:srgbClr val="2F4791"/>
                </a:solidFill>
              </a:rPr>
              <a:t>Capitalism:</a:t>
            </a:r>
            <a:r>
              <a:rPr lang="en-US" sz="2600" dirty="0">
                <a:solidFill>
                  <a:srgbClr val="2F4791"/>
                </a:solidFill>
              </a:rPr>
              <a:t> </a:t>
            </a:r>
            <a:r>
              <a:rPr lang="en-US" sz="2600" dirty="0"/>
              <a:t>an economic system focused on the private ownership of economic production and the pursuit of the profit motive.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600" b="1" dirty="0">
                <a:solidFill>
                  <a:srgbClr val="2F4791"/>
                </a:solidFill>
              </a:rPr>
              <a:t>Demographic:</a:t>
            </a:r>
            <a:r>
              <a:rPr lang="en-US" sz="2600" dirty="0"/>
              <a:t> the population characteristics of a place.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600" b="1" dirty="0">
                <a:solidFill>
                  <a:srgbClr val="2F4791"/>
                </a:solidFill>
              </a:rPr>
              <a:t>Entrepreneurial:</a:t>
            </a:r>
            <a:r>
              <a:rPr lang="en-US" sz="2600" dirty="0"/>
              <a:t> prioritising private-sector business interests and profit above other concerns.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600" b="1" dirty="0">
                <a:solidFill>
                  <a:srgbClr val="2F4791"/>
                </a:solidFill>
              </a:rPr>
              <a:t>Imperialism:</a:t>
            </a:r>
            <a:r>
              <a:rPr lang="en-US" sz="2600" dirty="0"/>
              <a:t> the process of one country expanding its power, influence and control over other countries. This could involve </a:t>
            </a:r>
            <a:r>
              <a:rPr lang="en-US" sz="2600" dirty="0" err="1"/>
              <a:t>colonising</a:t>
            </a:r>
            <a:r>
              <a:rPr lang="en-US" sz="2600" dirty="0"/>
              <a:t> land or using other sources of power such as economic pressure.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600" b="1" dirty="0">
                <a:solidFill>
                  <a:srgbClr val="2F4791"/>
                </a:solidFill>
              </a:rPr>
              <a:t>Social housing:</a:t>
            </a:r>
            <a:r>
              <a:rPr lang="en-US" sz="2600" b="1" dirty="0"/>
              <a:t> </a:t>
            </a:r>
            <a:r>
              <a:rPr lang="en-US" sz="2600" dirty="0"/>
              <a:t>housing that is provided at socially affordable rents for local communities, usually cheaper than rents on the private market.</a:t>
            </a:r>
          </a:p>
        </p:txBody>
      </p:sp>
    </p:spTree>
    <p:extLst>
      <p:ext uri="{BB962C8B-B14F-4D97-AF65-F5344CB8AC3E}">
        <p14:creationId xmlns:p14="http://schemas.microsoft.com/office/powerpoint/2010/main" val="4008137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E3382-C7A8-0032-58DF-8C9435F808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119065-9D86-AAAA-305C-162C64E464DC}"/>
              </a:ext>
            </a:extLst>
          </p:cNvPr>
          <p:cNvSpPr txBox="1"/>
          <p:nvPr/>
        </p:nvSpPr>
        <p:spPr>
          <a:xfrm>
            <a:off x="256031" y="73104"/>
            <a:ext cx="116799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The ‘Manchester Model’</a:t>
            </a:r>
            <a:endParaRPr lang="en-GB" sz="3600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A4C3A4-7689-32A3-44DA-85636033A808}"/>
              </a:ext>
            </a:extLst>
          </p:cNvPr>
          <p:cNvSpPr txBox="1"/>
          <p:nvPr/>
        </p:nvSpPr>
        <p:spPr>
          <a:xfrm>
            <a:off x="312741" y="927616"/>
            <a:ext cx="17574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600" b="1" dirty="0">
                <a:solidFill>
                  <a:srgbClr val="2F4791"/>
                </a:solidFill>
              </a:rPr>
              <a:t>1770–1890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4DA8E6EE-E7CB-4A88-054C-D4324A37D122}"/>
              </a:ext>
            </a:extLst>
          </p:cNvPr>
          <p:cNvSpPr/>
          <p:nvPr/>
        </p:nvSpPr>
        <p:spPr>
          <a:xfrm>
            <a:off x="312741" y="3269673"/>
            <a:ext cx="11566514" cy="489527"/>
          </a:xfrm>
          <a:prstGeom prst="rightArrow">
            <a:avLst/>
          </a:prstGeom>
          <a:solidFill>
            <a:srgbClr val="2F479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5FA3D0-3723-A226-BE63-FD4751CB9B9B}"/>
              </a:ext>
            </a:extLst>
          </p:cNvPr>
          <p:cNvSpPr txBox="1"/>
          <p:nvPr/>
        </p:nvSpPr>
        <p:spPr>
          <a:xfrm>
            <a:off x="312740" y="1420059"/>
            <a:ext cx="485361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Rise of industrial capitalism linked to imperialism.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Transformation of built environment with mills, ‘slums’ and affluent suburbs.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Demographic expansion: population of over 340,000 by 1861.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EF3EB3-3ADC-A628-1B54-787C0F49706A}"/>
              </a:ext>
            </a:extLst>
          </p:cNvPr>
          <p:cNvSpPr txBox="1"/>
          <p:nvPr/>
        </p:nvSpPr>
        <p:spPr>
          <a:xfrm>
            <a:off x="2070237" y="3854395"/>
            <a:ext cx="17574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600" b="1" dirty="0">
                <a:solidFill>
                  <a:srgbClr val="2F4791"/>
                </a:solidFill>
              </a:rPr>
              <a:t>1890–1950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54717C-6383-1C06-F26C-9CC6367117FE}"/>
              </a:ext>
            </a:extLst>
          </p:cNvPr>
          <p:cNvSpPr txBox="1"/>
          <p:nvPr/>
        </p:nvSpPr>
        <p:spPr>
          <a:xfrm>
            <a:off x="2070237" y="4285336"/>
            <a:ext cx="42208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Rise of social and council housing.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‘Slum’ clearances encouraged by national government policies.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New suburban garden villages and cities, such as Wythenshawe.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FCA823-E1FA-32AF-ECE0-B175629C1ACF}"/>
              </a:ext>
            </a:extLst>
          </p:cNvPr>
          <p:cNvSpPr txBox="1"/>
          <p:nvPr/>
        </p:nvSpPr>
        <p:spPr>
          <a:xfrm>
            <a:off x="5522051" y="927615"/>
            <a:ext cx="17574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600" b="1" dirty="0">
                <a:solidFill>
                  <a:srgbClr val="2F4791"/>
                </a:solidFill>
              </a:rPr>
              <a:t>1950–1987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6CCEAE-47E6-A34C-E684-78850FC9DCD6}"/>
              </a:ext>
            </a:extLst>
          </p:cNvPr>
          <p:cNvSpPr txBox="1"/>
          <p:nvPr/>
        </p:nvSpPr>
        <p:spPr>
          <a:xfrm>
            <a:off x="5522050" y="1420059"/>
            <a:ext cx="47283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err="1"/>
              <a:t>Deindustrialisation</a:t>
            </a:r>
            <a:r>
              <a:rPr lang="en-US" sz="2000" dirty="0"/>
              <a:t>: city-centre jobs fall from 167,000 in 1961 to 98,000 by 1977.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Only 20% of Greater Manchester population work in manufacturing by 2000.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8A22AE-F219-2BE8-30AA-55443A6A3C92}"/>
              </a:ext>
            </a:extLst>
          </p:cNvPr>
          <p:cNvSpPr txBox="1"/>
          <p:nvPr/>
        </p:nvSpPr>
        <p:spPr>
          <a:xfrm>
            <a:off x="7279547" y="3854394"/>
            <a:ext cx="17574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600" b="1" dirty="0">
                <a:solidFill>
                  <a:srgbClr val="2F4791"/>
                </a:solidFill>
              </a:rPr>
              <a:t>1987–2002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3F9947-BEA4-4855-50EB-A3827C194E2E}"/>
              </a:ext>
            </a:extLst>
          </p:cNvPr>
          <p:cNvSpPr txBox="1"/>
          <p:nvPr/>
        </p:nvSpPr>
        <p:spPr>
          <a:xfrm>
            <a:off x="7279547" y="4285336"/>
            <a:ext cx="432853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Birth of the ‘Manchester Model’ and the ‘entrepreneurial turn’.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Wealth of new regeneration policies and initiatives.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Focus on partnerships with the private sector and on city-centre resurgence.</a:t>
            </a:r>
          </a:p>
        </p:txBody>
      </p:sp>
    </p:spTree>
    <p:extLst>
      <p:ext uri="{BB962C8B-B14F-4D97-AF65-F5344CB8AC3E}">
        <p14:creationId xmlns:p14="http://schemas.microsoft.com/office/powerpoint/2010/main" val="201677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DEDBC-5DB7-1573-1168-BDAD1794B1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A580229-C8C9-F018-7F08-C976EBF3D4C2}"/>
              </a:ext>
            </a:extLst>
          </p:cNvPr>
          <p:cNvSpPr txBox="1"/>
          <p:nvPr/>
        </p:nvSpPr>
        <p:spPr>
          <a:xfrm>
            <a:off x="256031" y="73104"/>
            <a:ext cx="41788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Manchester today</a:t>
            </a:r>
            <a:endParaRPr lang="en-GB" sz="3600" b="1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0DBCBBF-E76A-8F3A-925F-3A311D928AF9}"/>
              </a:ext>
            </a:extLst>
          </p:cNvPr>
          <p:cNvSpPr txBox="1"/>
          <p:nvPr/>
        </p:nvSpPr>
        <p:spPr>
          <a:xfrm>
            <a:off x="256030" y="2819436"/>
            <a:ext cx="4734930" cy="3354765"/>
          </a:xfrm>
          <a:prstGeom prst="rect">
            <a:avLst/>
          </a:prstGeom>
          <a:solidFill>
            <a:srgbClr val="2F4791">
              <a:alpha val="35000"/>
            </a:srgbClr>
          </a:solidFill>
          <a:ln>
            <a:solidFill>
              <a:srgbClr val="2F479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400" dirty="0"/>
              <a:t>In pairs, discuss what aspects of urban change in Manchester can you identify in this image?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400" dirty="0"/>
              <a:t>How would you describe the area shown in this photograph? 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400" dirty="0"/>
              <a:t>What social and economic challenges do you think this area might be facing?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47EEC4-98CD-588E-B73F-8C39136C6538}"/>
              </a:ext>
            </a:extLst>
          </p:cNvPr>
          <p:cNvSpPr txBox="1"/>
          <p:nvPr/>
        </p:nvSpPr>
        <p:spPr>
          <a:xfrm>
            <a:off x="256030" y="926231"/>
            <a:ext cx="473493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2600" dirty="0"/>
              <a:t>This image was taken in November 2024, looking south-east from Redhill Street in the </a:t>
            </a:r>
            <a:r>
              <a:rPr lang="en-US" sz="2600" dirty="0" err="1"/>
              <a:t>Ancoats</a:t>
            </a:r>
            <a:r>
              <a:rPr lang="en-US" sz="2600" dirty="0"/>
              <a:t> area of Manchester.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895BAC-99A6-4DFD-7289-578E3F5B42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996239"/>
            <a:ext cx="6678170" cy="3994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5199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1253</Words>
  <Application>Microsoft Office PowerPoint</Application>
  <PresentationFormat>Widescreen</PresentationFormat>
  <Paragraphs>79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Dorcas Brown</dc:creator>
  <cp:lastModifiedBy>Dorcas Brown</cp:lastModifiedBy>
  <cp:revision>25</cp:revision>
  <dcterms:created xsi:type="dcterms:W3CDTF">2026-01-19T10:20:17Z</dcterms:created>
  <dcterms:modified xsi:type="dcterms:W3CDTF">2026-03-04T10:53:36Z</dcterms:modified>
</cp:coreProperties>
</file>